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53" r:id="rId5"/>
    <p:sldMasterId id="214748367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5" r:id="rId8"/>
    <p:sldId id="268" r:id="rId9"/>
    <p:sldId id="267" r:id="rId10"/>
    <p:sldId id="269" r:id="rId11"/>
    <p:sldId id="271" r:id="rId12"/>
    <p:sldId id="272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808080"/>
    <a:srgbClr val="DC0FB2"/>
    <a:srgbClr val="199110"/>
    <a:srgbClr val="B6FF14"/>
    <a:srgbClr val="0079C1"/>
    <a:srgbClr val="FFE500"/>
    <a:srgbClr val="FD2928"/>
    <a:srgbClr val="592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51227" autoAdjust="0"/>
  </p:normalViewPr>
  <p:slideViewPr>
    <p:cSldViewPr>
      <p:cViewPr>
        <p:scale>
          <a:sx n="66" d="100"/>
          <a:sy n="66" d="100"/>
        </p:scale>
        <p:origin x="-414" y="3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2" y="0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471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2" y="9432471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F56DD1BD-22FA-4C78-9E6F-8CD42F182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1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EBCF39-2970-44F3-8AB5-83FA3AF3BB38}" type="datetimeFigureOut">
              <a:rPr lang="en-GB"/>
              <a:pPr/>
              <a:t>26/03/2015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6236"/>
            <a:ext cx="5437550" cy="4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AEC7A3-6E1A-4C99-8502-382031AE6C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8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C7A3-6E1A-4C99-8502-382031AE6C9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5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C7A3-6E1A-4C99-8502-382031AE6C9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Concept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Regional frequency</a:t>
            </a:r>
            <a:r>
              <a:rPr lang="en-GB" sz="1000" baseline="0" dirty="0" smtClean="0"/>
              <a:t> monitoring </a:t>
            </a:r>
            <a:endParaRPr lang="en-GB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Storage (review of existing storage</a:t>
            </a:r>
            <a:r>
              <a:rPr lang="en-GB" sz="1000" baseline="0" dirty="0" smtClean="0"/>
              <a:t> facilities and various power outputs)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Response within 0.5s with trials of 0.1s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testing max initial response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baseline="0" dirty="0" err="1" smtClean="0"/>
              <a:t>RoCoF</a:t>
            </a:r>
            <a:r>
              <a:rPr lang="en-GB" sz="1000" baseline="0" dirty="0" smtClean="0"/>
              <a:t> following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baseline="0" dirty="0" err="1" smtClean="0"/>
              <a:t>Setpoint</a:t>
            </a:r>
            <a:r>
              <a:rPr lang="en-GB" sz="1000" baseline="0" dirty="0" smtClean="0"/>
              <a:t> following</a:t>
            </a:r>
            <a:endParaRPr lang="en-GB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DSR (response within 5s with longer term)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 smtClean="0"/>
              <a:t>Solar PV</a:t>
            </a:r>
            <a:r>
              <a:rPr lang="en-GB" sz="1000" baseline="0" dirty="0" smtClean="0"/>
              <a:t> </a:t>
            </a:r>
            <a:r>
              <a:rPr lang="en-GB" sz="1000" dirty="0" smtClean="0"/>
              <a:t>(potential to combine with storage)</a:t>
            </a:r>
          </a:p>
          <a:p>
            <a:pPr marL="1657350" marR="0" lvl="3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 smtClean="0"/>
              <a:t>Response</a:t>
            </a:r>
            <a:r>
              <a:rPr lang="en-GB" sz="1000" baseline="0" dirty="0" smtClean="0"/>
              <a:t> through reducing output (within 0.5s)</a:t>
            </a:r>
            <a:r>
              <a:rPr lang="en-GB" sz="1000" dirty="0" smtClean="0"/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000" dirty="0" err="1" smtClean="0"/>
              <a:t>Windfarms</a:t>
            </a:r>
            <a:r>
              <a:rPr lang="en-GB" sz="1000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Provision of additional power</a:t>
            </a:r>
            <a:r>
              <a:rPr lang="en-GB" sz="1000" baseline="0" dirty="0" smtClean="0"/>
              <a:t> (10%) output within 0.2 – 0.5s and sustained if wind conditions allow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Synthetic inertia</a:t>
            </a:r>
            <a:endParaRPr lang="en-GB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Conventional CCGT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Commercial</a:t>
            </a:r>
            <a:r>
              <a:rPr lang="en-GB" sz="1000" baseline="0" dirty="0" smtClean="0"/>
              <a:t>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Control room interfaces and communication/compliance</a:t>
            </a:r>
            <a:endParaRPr lang="en-GB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C7A3-6E1A-4C99-8502-382031AE6C9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dirty="0" smtClean="0"/>
              <a:t>Alstom to complete</a:t>
            </a:r>
            <a:r>
              <a:rPr lang="en-GB" sz="1000" baseline="0" dirty="0" smtClean="0"/>
              <a:t> specification including algorithm (April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Review of existing storage facilities and their capabilities. Assessment of benefit of having combined solar PV and storage including CBA, recommendations (June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0" baseline="0" dirty="0" smtClean="0"/>
              <a:t>1</a:t>
            </a:r>
            <a:r>
              <a:rPr lang="en-GB" sz="1000" baseline="30000" dirty="0" smtClean="0"/>
              <a:t>st</a:t>
            </a:r>
            <a:r>
              <a:rPr lang="en-GB" sz="1000" baseline="0" dirty="0" smtClean="0"/>
              <a:t> bi-annual progress report (June 2015)</a:t>
            </a:r>
            <a:endParaRPr lang="en-GB" sz="10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r>
              <a:rPr lang="en-GB" sz="100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/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B84CE-60F3-42ED-BD52-6981FDFB24E5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9341-B401-45AC-901E-9812E6A9D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39145-D712-4643-B50C-0FFE77522B9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853A6-9462-4C4C-B756-2F6B42A7D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640876-3DD8-4D99-94EC-9B5CB11EA074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F7F610B3-BBFF-4046-B1FB-1E184F4AA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1383" name="Picture 7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D6820-E996-445D-864E-4AD5CEED7667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422B0-A82A-415C-9AAC-B6ED550A5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A4CE3-C8AE-40C3-9448-8A9CA5097BC7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7C3A-8C35-40D4-94D5-0C6FF86CB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5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D975A-B07B-4F2C-B3CB-DCD68DF91A4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D3C3-564D-46E2-AD17-5DC3DDA9CE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3F593-241F-4EF1-A4D7-A3272831612F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03802-8D09-42C5-B733-87338B19E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6F6C8-9A77-4973-80C8-28DC274C6E51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37793-E859-422C-8C0B-E054A408C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005EE-5FCB-44D1-9DDA-B3B875598A40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4F4C6-1CBB-43B0-A40D-F87952A1B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8CE0E-952A-4497-A00E-8ECBC9BA5C99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B0F1-AB86-4D5B-9A91-8A17F2CE4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C0A11-EF85-4BAE-ABA3-99B006E9F45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54BEB-F689-49B3-AD52-38EC84061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0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AC6DA-CB6E-4D24-8846-05E67454AD1D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7269-DE4C-4A8B-8B15-82BF6E574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9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5B908-0A13-4138-BA0C-32EE31CFD99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51886-B04D-4D56-98DE-4AF57339E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64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4A3DD-0E75-42DA-BF05-093EB90E4A33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4FE1-C9E0-4FF4-93BB-1E2B6A7CD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800" smtClean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" name="Picture 44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735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35EB-86D3-438B-8C34-3AD1FF9F8408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112E6-49B3-4DE2-96F1-532FFF5E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84BE-027D-4600-A448-E9D9AF2287EF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2FE6-8603-4534-85F5-4F8580B8F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C972-FD8F-4969-8772-D75D6297BC47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09F7-9D22-43D5-AFA1-900E46FB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0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5AC7-5F00-46E7-9B61-9A6F17AB339D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9C98-D820-4BF4-BC9E-FFCD530E4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90C0-2AC8-4614-B878-2F02F1EFF681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F36F-C27B-436C-A046-6786E631A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2812D-6B4C-46C3-B5C4-092FDF13A9E9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4D982-3022-4A0A-BBC7-031778B0A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28B5-291A-48A7-B24D-0C089518623F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5F37-83E9-4C30-92B2-1CD8E296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1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CDF3-708F-4B44-853F-F9D73B1DBAE9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B992-0C6A-4BD7-8533-B24E1B0D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7BD7-AF71-44CE-AC1F-E23B7988D777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AC06-94D9-4D36-94A4-8EA41549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4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AEA7-E474-4045-B306-B0FCA0EF5A6E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EF43-1DD7-4748-836B-0F4B258B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718EF-9EAA-4FFF-A58D-9AC6A00EEDD2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A90B-55B0-4999-9522-13CFCD06A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A4D6-25A0-453C-B236-4F2D200AA327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08BF-EF31-48E9-A5DB-78201413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3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A2F2-F173-405F-9B2F-C1DC293A151C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77BF-AA2D-49A1-89F1-4F10A8CE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9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725" y="762000"/>
            <a:ext cx="8093075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B5B4-10DA-4BFA-88A7-3CCC58B19F8E}" type="datetime1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2C48-EBD4-4961-8534-A83887E6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2BF50-E338-4841-B11B-F69AF1D7E757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034DB-E2BD-4E8D-BA28-2DCC798A7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9F623-DB6F-4A51-906D-D1D25A0A3369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BE80-8059-4CBF-9B0E-22328DB79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ABDF0-F9AB-4CB3-A146-F51D575401A5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41141-892C-4C4E-9DFD-DAEAF3F5E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922D5-D094-45C5-9674-2E9C88B3D4D0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3E6B-FFBF-416A-BCB9-B97CC0A31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FE6B7-1684-4D0F-AD25-F1926023F765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BFC0-B6F9-4434-8BF1-2DEA31A7A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78744-98C5-4481-9DFD-AC4F83FD24D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8392-D5EE-4A37-96E8-EA40770F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2E78504-E77D-4CF6-BBA7-5860AD2E8B4F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236EC7-586E-45A6-8E5A-809A050108D7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D29A9A4-1335-4DD5-BEF6-AACC32B6A32F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9C8AF-1343-4059-A468-887ABAD4012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35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03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0363" name="Picture 11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79C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80A90B-8707-4B39-B4EE-B4EC6A4F60DD}" type="datetime1">
              <a:rPr lang="en-US">
                <a:ea typeface="ＭＳ Ｐゴシック" pitchFamily="34" charset="-128"/>
              </a:rPr>
              <a:pPr>
                <a:defRPr/>
              </a:pPr>
              <a:t>3/26/2015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79C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9C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218142-5CE5-4CCC-AFA6-31175E427A4A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983855"/>
            <a:ext cx="8043863" cy="1231106"/>
          </a:xfrm>
        </p:spPr>
        <p:txBody>
          <a:bodyPr/>
          <a:lstStyle/>
          <a:p>
            <a:r>
              <a:rPr lang="en-US" dirty="0" smtClean="0"/>
              <a:t>Network Innovation Competition:</a:t>
            </a:r>
            <a:br>
              <a:rPr lang="en-US" dirty="0" smtClean="0"/>
            </a:br>
            <a:r>
              <a:rPr lang="en-US" dirty="0" smtClean="0"/>
              <a:t>SMART Frequency Control</a:t>
            </a:r>
            <a:br>
              <a:rPr lang="en-US" dirty="0" smtClean="0"/>
            </a:br>
            <a:r>
              <a:rPr lang="en-US" sz="1800" dirty="0" smtClean="0"/>
              <a:t>(Enhanced Frequency Control Capability, EFCC)</a:t>
            </a:r>
            <a:endParaRPr lang="en-US" sz="1800" dirty="0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Charlotte Grant  </a:t>
            </a:r>
            <a:r>
              <a:rPr lang="en-US" dirty="0" smtClean="0"/>
              <a:t>March </a:t>
            </a:r>
            <a:r>
              <a:rPr lang="en-US" dirty="0" smtClean="0"/>
              <a:t>2015</a:t>
            </a:r>
          </a:p>
        </p:txBody>
      </p:sp>
      <p:pic>
        <p:nvPicPr>
          <p:cNvPr id="13" name="Picture 49" descr="050628 NGT_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"/>
          <a:stretch>
            <a:fillRect/>
          </a:stretch>
        </p:blipFill>
        <p:spPr bwMode="auto">
          <a:xfrm>
            <a:off x="676275" y="2959100"/>
            <a:ext cx="22463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t="27171" r="26123" b="25966"/>
          <a:stretch>
            <a:fillRect/>
          </a:stretch>
        </p:blipFill>
        <p:spPr bwMode="auto">
          <a:xfrm>
            <a:off x="5487988" y="2976563"/>
            <a:ext cx="2170112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F2F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8"/>
          <p:cNvPicPr>
            <a:picLocks noChangeArrowheads="1"/>
          </p:cNvPicPr>
          <p:nvPr/>
        </p:nvPicPr>
        <p:blipFill>
          <a:blip r:embed="rId5"/>
          <a:srcRect t="9943"/>
          <a:stretch>
            <a:fillRect/>
          </a:stretch>
        </p:blipFill>
        <p:spPr bwMode="auto">
          <a:xfrm>
            <a:off x="3087688" y="2976563"/>
            <a:ext cx="2170112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1A833-7080-47E1-8BE3-D95F7BBC16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93724" y="1485900"/>
            <a:ext cx="8010723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endParaRPr lang="en-GB" sz="2000" b="0" dirty="0" smtClean="0"/>
          </a:p>
          <a:p>
            <a:r>
              <a:rPr lang="en-GB" sz="2000" b="0" dirty="0" smtClean="0"/>
              <a:t>System Operability Framework….</a:t>
            </a:r>
          </a:p>
          <a:p>
            <a:pPr lvl="1"/>
            <a:r>
              <a:rPr lang="en-GB" sz="1800" b="0" dirty="0" smtClean="0"/>
              <a:t>Forecasted reduction of system inertia from 360GW/s to 150GW/s (by 2025 under Slow Progression or 2022 with Gone Green)</a:t>
            </a:r>
          </a:p>
          <a:p>
            <a:pPr lvl="1"/>
            <a:r>
              <a:rPr lang="en-GB" sz="1800" b="0" dirty="0" err="1"/>
              <a:t>RoCoF</a:t>
            </a:r>
            <a:r>
              <a:rPr lang="en-GB" sz="1800" b="0" dirty="0"/>
              <a:t> increasing from 0.125Hz/s to 0.3Hz/s</a:t>
            </a:r>
          </a:p>
          <a:p>
            <a:r>
              <a:rPr lang="en-GB" sz="2000" b="0" dirty="0" smtClean="0"/>
              <a:t>Increasing variability of system inertia</a:t>
            </a:r>
          </a:p>
          <a:p>
            <a:r>
              <a:rPr lang="en-GB" sz="2000" b="0" dirty="0" smtClean="0"/>
              <a:t>Under GG scenario, potential additional cost of ~£200m to carry larger volume of response reserve</a:t>
            </a:r>
          </a:p>
          <a:p>
            <a:r>
              <a:rPr lang="en-GB" sz="2000" b="0" dirty="0" smtClean="0"/>
              <a:t>Fast </a:t>
            </a:r>
            <a:r>
              <a:rPr lang="en-GB" sz="2000" b="0" dirty="0"/>
              <a:t>frequency control </a:t>
            </a:r>
            <a:r>
              <a:rPr lang="en-GB" sz="2000" b="0" dirty="0" smtClean="0"/>
              <a:t>to maintain operability and reduce cost</a:t>
            </a:r>
            <a:endParaRPr lang="en-GB" sz="2000" b="0" dirty="0"/>
          </a:p>
          <a:p>
            <a:r>
              <a:rPr lang="en-GB" sz="2000" b="0" dirty="0" smtClean="0"/>
              <a:t>SMART Frequency Control project (</a:t>
            </a:r>
            <a:r>
              <a:rPr lang="en-GB" sz="2000" dirty="0" smtClean="0"/>
              <a:t>E</a:t>
            </a:r>
            <a:r>
              <a:rPr lang="en-GB" sz="2000" b="0" dirty="0" smtClean="0"/>
              <a:t>nhanced </a:t>
            </a:r>
            <a:r>
              <a:rPr lang="en-GB" sz="2000" dirty="0" smtClean="0"/>
              <a:t>F</a:t>
            </a:r>
            <a:r>
              <a:rPr lang="en-GB" sz="2000" b="0" dirty="0" smtClean="0"/>
              <a:t>requency </a:t>
            </a:r>
            <a:r>
              <a:rPr lang="en-GB" sz="2000" dirty="0" smtClean="0"/>
              <a:t>C</a:t>
            </a:r>
            <a:r>
              <a:rPr lang="en-GB" sz="2000" b="0" dirty="0" smtClean="0"/>
              <a:t>ontrol </a:t>
            </a:r>
            <a:r>
              <a:rPr lang="en-GB" sz="2000" dirty="0" smtClean="0"/>
              <a:t>C</a:t>
            </a:r>
            <a:r>
              <a:rPr lang="en-GB" sz="2000" b="0" dirty="0" smtClean="0"/>
              <a:t>apability, EFCC) to demonstrate the effectiveness/capability from providers</a:t>
            </a:r>
          </a:p>
          <a:p>
            <a:endParaRPr lang="en-GB" sz="2000" b="0" dirty="0"/>
          </a:p>
          <a:p>
            <a:endParaRPr lang="en-GB" sz="2000" b="0" dirty="0" smtClean="0"/>
          </a:p>
          <a:p>
            <a:endParaRPr lang="en-GB" sz="20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819448"/>
            <a:ext cx="8093075" cy="461665"/>
          </a:xfrm>
        </p:spPr>
        <p:txBody>
          <a:bodyPr/>
          <a:lstStyle/>
          <a:p>
            <a:r>
              <a:rPr lang="en-US" sz="2400" dirty="0" smtClean="0"/>
              <a:t>Why SMART </a:t>
            </a:r>
            <a:r>
              <a:rPr lang="en-US" sz="2400" dirty="0"/>
              <a:t>Frequency Control? </a:t>
            </a:r>
            <a:r>
              <a:rPr lang="en-US" sz="2400" dirty="0" smtClean="0"/>
              <a:t>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819448"/>
            <a:ext cx="6149975" cy="461665"/>
          </a:xfrm>
        </p:spPr>
        <p:txBody>
          <a:bodyPr/>
          <a:lstStyle/>
          <a:p>
            <a:r>
              <a:rPr lang="en-US" sz="2400" dirty="0"/>
              <a:t>Why SMART Frequency Control? </a:t>
            </a:r>
            <a:r>
              <a:rPr lang="en-US" sz="2400" dirty="0" smtClean="0"/>
              <a:t>(2)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1A833-7080-47E1-8BE3-D95F7BBC16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3" y="4796844"/>
            <a:ext cx="2223792" cy="126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 bwMode="auto">
          <a:xfrm>
            <a:off x="2744272" y="4353092"/>
            <a:ext cx="364456" cy="44375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14198"/>
              </p:ext>
            </p:extLst>
          </p:nvPr>
        </p:nvGraphicFramePr>
        <p:xfrm>
          <a:off x="3369649" y="3306376"/>
          <a:ext cx="5298669" cy="189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2453"/>
                <a:gridCol w="3746216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1600" dirty="0" smtClean="0"/>
                        <a:t>New </a:t>
                      </a:r>
                    </a:p>
                    <a:p>
                      <a:pPr algn="ctr"/>
                      <a:r>
                        <a:rPr lang="en-GB" sz="1600" dirty="0" smtClean="0"/>
                        <a:t>Services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Solution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Enhanced</a:t>
                      </a:r>
                      <a:r>
                        <a:rPr lang="en-GB" sz="1600" b="1" baseline="0" dirty="0" smtClean="0"/>
                        <a:t> Frequency Control </a:t>
                      </a:r>
                    </a:p>
                    <a:p>
                      <a:pPr algn="ctr"/>
                      <a:r>
                        <a:rPr lang="en-GB" sz="1600" b="1" baseline="0" dirty="0" smtClean="0"/>
                        <a:t>(Fast Response)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Low</a:t>
                      </a:r>
                      <a:r>
                        <a:rPr lang="en-GB" sz="1600" b="1" baseline="0" dirty="0" smtClean="0"/>
                        <a:t> Load Operation  of Thermal Plants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Synchronous Compensator </a:t>
                      </a:r>
                      <a:endParaRPr lang="en-GB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/>
          <a:stretch>
            <a:fillRect/>
          </a:stretch>
        </p:blipFill>
        <p:spPr bwMode="auto">
          <a:xfrm>
            <a:off x="242477" y="2981492"/>
            <a:ext cx="2298508" cy="159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7848" y="1635309"/>
            <a:ext cx="6574432" cy="995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endParaRPr lang="en-GB" sz="2000" b="0" dirty="0" smtClean="0"/>
          </a:p>
          <a:p>
            <a:r>
              <a:rPr lang="en-GB" sz="1800" b="0" dirty="0" smtClean="0"/>
              <a:t>NIC EFCC project awarded by </a:t>
            </a:r>
            <a:r>
              <a:rPr lang="en-GB" sz="1800" b="0" dirty="0" err="1" smtClean="0"/>
              <a:t>Ofgem</a:t>
            </a:r>
            <a:r>
              <a:rPr lang="en-GB" sz="1800" b="0" dirty="0" smtClean="0"/>
              <a:t> November 2014</a:t>
            </a:r>
          </a:p>
          <a:p>
            <a:endParaRPr lang="en-GB" sz="2000" b="0" dirty="0"/>
          </a:p>
        </p:txBody>
      </p:sp>
      <p:pic>
        <p:nvPicPr>
          <p:cNvPr id="11" name="Picture 10" descr="http://sharepoint/Networks/ElecDistrib/Elec_Distrib_Lib/Innovation%20Stimulus/NIC%20-%20YEAR%201/NIC%20logo/NIC%20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9541"/>
            <a:ext cx="1576038" cy="430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5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67388"/>
            <a:ext cx="310952" cy="376312"/>
          </a:xfrm>
        </p:spPr>
        <p:txBody>
          <a:bodyPr/>
          <a:lstStyle/>
          <a:p>
            <a:fld id="{36EFE64E-3E8C-4652-8EA0-F04422466215}" type="slidenum">
              <a:rPr lang="en-US"/>
              <a:pPr/>
              <a:t>4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093075" cy="516408"/>
          </a:xfrm>
        </p:spPr>
        <p:txBody>
          <a:bodyPr/>
          <a:lstStyle/>
          <a:p>
            <a:r>
              <a:rPr lang="en-US" sz="2400" dirty="0"/>
              <a:t>SMART Frequency </a:t>
            </a:r>
            <a:r>
              <a:rPr lang="en-US" sz="2400" dirty="0" smtClean="0"/>
              <a:t>Control – Project overview</a:t>
            </a: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80178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673391"/>
            <a:ext cx="131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Jan 2015</a:t>
            </a:r>
            <a:endParaRPr lang="en-GB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437666" y="5673391"/>
            <a:ext cx="131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Mar 2018</a:t>
            </a:r>
            <a:endParaRPr lang="en-GB" sz="1800" dirty="0"/>
          </a:p>
        </p:txBody>
      </p:sp>
      <p:cxnSp>
        <p:nvCxnSpPr>
          <p:cNvPr id="16" name="Straight Arrow Connector 15"/>
          <p:cNvCxnSpPr>
            <a:endCxn id="18" idx="1"/>
          </p:cNvCxnSpPr>
          <p:nvPr/>
        </p:nvCxnSpPr>
        <p:spPr bwMode="auto">
          <a:xfrm>
            <a:off x="1475656" y="5858057"/>
            <a:ext cx="59620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78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67388"/>
            <a:ext cx="310952" cy="376312"/>
          </a:xfrm>
        </p:spPr>
        <p:txBody>
          <a:bodyPr/>
          <a:lstStyle/>
          <a:p>
            <a:fld id="{36EFE64E-3E8C-4652-8EA0-F04422466215}" type="slidenum">
              <a:rPr lang="en-US"/>
              <a:pPr/>
              <a:t>5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093075" cy="804441"/>
          </a:xfrm>
        </p:spPr>
        <p:txBody>
          <a:bodyPr/>
          <a:lstStyle/>
          <a:p>
            <a:r>
              <a:rPr lang="en-US" sz="2400" dirty="0"/>
              <a:t>SMART Frequency </a:t>
            </a:r>
            <a:r>
              <a:rPr lang="en-US" sz="2400" dirty="0" smtClean="0"/>
              <a:t>Control – Work Packages &amp; Collaboration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725" y="1485900"/>
            <a:ext cx="8082731" cy="4967436"/>
          </a:xfrm>
        </p:spPr>
        <p:txBody>
          <a:bodyPr/>
          <a:lstStyle/>
          <a:p>
            <a:endParaRPr lang="en-GB" sz="2000" b="1" dirty="0"/>
          </a:p>
          <a:p>
            <a:endParaRPr lang="en-GB" sz="1600" b="1" dirty="0" smtClean="0"/>
          </a:p>
          <a:p>
            <a:endParaRPr lang="en-GB" sz="1600" b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3725" y="1485900"/>
            <a:ext cx="792812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en-GB" sz="1800" b="1" dirty="0" smtClean="0">
                <a:latin typeface="+mj-lt"/>
              </a:rPr>
              <a:t>Work Package 1 - Control System</a:t>
            </a:r>
          </a:p>
          <a:p>
            <a:pPr lvl="1"/>
            <a:r>
              <a:rPr lang="en-GB" sz="1600" dirty="0" smtClean="0">
                <a:latin typeface="+mj-lt"/>
              </a:rPr>
              <a:t>Event detection and control</a:t>
            </a:r>
            <a:endParaRPr lang="en-GB" sz="1600" b="1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Work Package 2 - Assess response from service providers</a:t>
            </a:r>
          </a:p>
          <a:p>
            <a:pPr marL="457200" lvl="1" indent="0">
              <a:buNone/>
            </a:pPr>
            <a:endParaRPr lang="en-GB" sz="1600" dirty="0" smtClean="0">
              <a:latin typeface="+mj-lt"/>
            </a:endParaRPr>
          </a:p>
          <a:p>
            <a:pPr marL="457200" lvl="1" indent="0">
              <a:buNone/>
            </a:pPr>
            <a:endParaRPr lang="en-GB" sz="1600" dirty="0" smtClean="0">
              <a:latin typeface="+mj-lt"/>
            </a:endParaRPr>
          </a:p>
          <a:p>
            <a:r>
              <a:rPr lang="en-GB" sz="1800" b="1" dirty="0" smtClean="0">
                <a:latin typeface="+mj-lt"/>
              </a:rPr>
              <a:t>Work Package 3 - Optimisation</a:t>
            </a:r>
          </a:p>
          <a:p>
            <a:r>
              <a:rPr lang="en-GB" sz="1800" dirty="0" smtClean="0">
                <a:latin typeface="+mj-lt"/>
              </a:rPr>
              <a:t>Work Package 4 - Validation</a:t>
            </a:r>
          </a:p>
          <a:p>
            <a:r>
              <a:rPr lang="en-GB" sz="1800" b="1" dirty="0" smtClean="0">
                <a:latin typeface="+mj-lt"/>
              </a:rPr>
              <a:t>Work Package 5 -  Knowledge dissemination</a:t>
            </a:r>
          </a:p>
          <a:p>
            <a:endParaRPr lang="en-GB" sz="1800" b="1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Work Package 6 - Commercial</a:t>
            </a:r>
          </a:p>
          <a:p>
            <a:pPr lvl="1"/>
            <a:r>
              <a:rPr lang="en-GB" sz="1600" b="1" dirty="0" smtClean="0">
                <a:latin typeface="+mj-lt"/>
              </a:rPr>
              <a:t>Development of commercial frameworks</a:t>
            </a:r>
          </a:p>
          <a:p>
            <a:r>
              <a:rPr lang="en-GB" sz="1800" b="1" dirty="0" smtClean="0">
                <a:latin typeface="+mj-lt"/>
              </a:rPr>
              <a:t>Work Packag</a:t>
            </a:r>
            <a:r>
              <a:rPr lang="en-GB" sz="1800" dirty="0" smtClean="0">
                <a:latin typeface="+mj-lt"/>
              </a:rPr>
              <a:t>e 7 - Communication</a:t>
            </a:r>
          </a:p>
          <a:p>
            <a:pPr lvl="1"/>
            <a:r>
              <a:rPr lang="en-GB" sz="1600" dirty="0" smtClean="0">
                <a:latin typeface="+mj-lt"/>
              </a:rPr>
              <a:t>Control room interfaces</a:t>
            </a:r>
          </a:p>
          <a:p>
            <a:pPr lvl="1"/>
            <a:endParaRPr lang="en-GB" sz="1600" b="1" dirty="0" smtClean="0">
              <a:latin typeface="+mj-lt"/>
            </a:endParaRPr>
          </a:p>
          <a:p>
            <a:pPr lvl="1"/>
            <a:endParaRPr lang="en-GB" sz="1600" b="1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5" y="1485900"/>
            <a:ext cx="1501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56652"/>
            <a:ext cx="1597315" cy="37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86" y="2755278"/>
            <a:ext cx="201368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78" y="2755278"/>
            <a:ext cx="1608558" cy="3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03" y="3819933"/>
            <a:ext cx="1003007" cy="7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65" y="3465163"/>
            <a:ext cx="131513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15" y="5733256"/>
            <a:ext cx="1501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09" y="5157192"/>
            <a:ext cx="2189354" cy="4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93725" y="450116"/>
            <a:ext cx="8093075" cy="830997"/>
          </a:xfrm>
        </p:spPr>
        <p:txBody>
          <a:bodyPr/>
          <a:lstStyle/>
          <a:p>
            <a:r>
              <a:rPr lang="en-GB" sz="2400" dirty="0" smtClean="0"/>
              <a:t>SMART Frequency Control Project </a:t>
            </a:r>
            <a:br>
              <a:rPr lang="en-GB" sz="2400" dirty="0" smtClean="0"/>
            </a:br>
            <a:r>
              <a:rPr lang="en-GB" sz="2400" dirty="0" smtClean="0"/>
              <a:t>Organisational Structure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698625" y="3275013"/>
            <a:ext cx="5746750" cy="355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rgbClr val="FFFFFF"/>
                </a:solidFill>
              </a:rPr>
              <a:t>Steering Committee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698625" y="3275013"/>
            <a:ext cx="5746750" cy="14462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1817688" y="3692525"/>
            <a:ext cx="266065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Vandad Hamidi           (NG) – PD 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Charlotte Grant           (NG) - PM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Malcolm Hay               (Alstom)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Douglas Wilson           (Alstom)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Alastair Martin             (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Flextricity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endParaRPr lang="en-US" sz="12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29" name="Text Box 28"/>
          <p:cNvSpPr txBox="1">
            <a:spLocks noChangeArrowheads="1"/>
          </p:cNvSpPr>
          <p:nvPr/>
        </p:nvSpPr>
        <p:spPr bwMode="auto">
          <a:xfrm>
            <a:off x="4478338" y="3692525"/>
            <a:ext cx="3252787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Christopher Proudfoot (Centrica)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Duncan Bott       (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Belectric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Tim Mueller        (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Belectric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Campbell Booth (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Strathclyde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 University)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Vladimir Terzija  (Manchester University)</a:t>
            </a:r>
          </a:p>
        </p:txBody>
      </p:sp>
      <p:sp>
        <p:nvSpPr>
          <p:cNvPr id="210" name="Rectangle 16"/>
          <p:cNvSpPr>
            <a:spLocks noChangeArrowheads="1"/>
          </p:cNvSpPr>
          <p:nvPr/>
        </p:nvSpPr>
        <p:spPr bwMode="auto">
          <a:xfrm>
            <a:off x="4000500" y="5029200"/>
            <a:ext cx="5029200" cy="542925"/>
          </a:xfrm>
          <a:prstGeom prst="rect">
            <a:avLst/>
          </a:prstGeom>
          <a:solidFill>
            <a:srgbClr val="0070C0"/>
          </a:solidFill>
          <a:ln w="19050">
            <a:solidFill>
              <a:srgbClr val="5A5A5A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rgbClr val="FFFFFF"/>
                </a:solidFill>
              </a:rPr>
              <a:t>Advisory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rgbClr val="FFFFFF"/>
                </a:solidFill>
              </a:rPr>
              <a:t>(advisory sessions as per project requiements </a:t>
            </a:r>
          </a:p>
        </p:txBody>
      </p:sp>
      <p:sp>
        <p:nvSpPr>
          <p:cNvPr id="211" name="Rectangle 22"/>
          <p:cNvSpPr>
            <a:spLocks noChangeArrowheads="1"/>
          </p:cNvSpPr>
          <p:nvPr/>
        </p:nvSpPr>
        <p:spPr bwMode="auto">
          <a:xfrm>
            <a:off x="4000500" y="5029200"/>
            <a:ext cx="5029200" cy="1733550"/>
          </a:xfrm>
          <a:prstGeom prst="rect">
            <a:avLst/>
          </a:prstGeom>
          <a:noFill/>
          <a:ln w="19050">
            <a:solidFill>
              <a:srgbClr val="5A5A5A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13" name="Text Box 111"/>
          <p:cNvSpPr txBox="1">
            <a:spLocks noChangeArrowheads="1"/>
          </p:cNvSpPr>
          <p:nvPr/>
        </p:nvSpPr>
        <p:spPr bwMode="auto">
          <a:xfrm>
            <a:off x="4022725" y="5618163"/>
            <a:ext cx="1890713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Andrew Dixon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John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Zammit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-Haber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Paul Auckland (NG)/ David Oram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Martin Bradley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Mike Edgar (NG)</a:t>
            </a:r>
          </a:p>
        </p:txBody>
      </p:sp>
      <p:grpSp>
        <p:nvGrpSpPr>
          <p:cNvPr id="7178" name="Group 121"/>
          <p:cNvGrpSpPr>
            <a:grpSpLocks/>
          </p:cNvGrpSpPr>
          <p:nvPr/>
        </p:nvGrpSpPr>
        <p:grpSpPr bwMode="auto">
          <a:xfrm>
            <a:off x="69850" y="3840163"/>
            <a:ext cx="1187450" cy="388937"/>
            <a:chOff x="4430" y="2020"/>
            <a:chExt cx="948" cy="245"/>
          </a:xfrm>
        </p:grpSpPr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4431" y="2020"/>
              <a:ext cx="947" cy="116"/>
            </a:xfrm>
            <a:custGeom>
              <a:avLst/>
              <a:gdLst/>
              <a:ahLst/>
              <a:cxnLst>
                <a:cxn ang="0">
                  <a:pos x="2" y="116"/>
                </a:cxn>
                <a:cxn ang="0">
                  <a:pos x="944" y="116"/>
                </a:cxn>
                <a:cxn ang="0">
                  <a:pos x="947" y="58"/>
                </a:cxn>
                <a:cxn ang="0">
                  <a:pos x="942" y="20"/>
                </a:cxn>
                <a:cxn ang="0">
                  <a:pos x="918" y="1"/>
                </a:cxn>
                <a:cxn ang="0">
                  <a:pos x="870" y="4"/>
                </a:cxn>
                <a:cxn ang="0">
                  <a:pos x="785" y="0"/>
                </a:cxn>
                <a:cxn ang="0">
                  <a:pos x="105" y="0"/>
                </a:cxn>
                <a:cxn ang="0">
                  <a:pos x="14" y="8"/>
                </a:cxn>
                <a:cxn ang="0">
                  <a:pos x="2" y="28"/>
                </a:cxn>
                <a:cxn ang="0">
                  <a:pos x="0" y="47"/>
                </a:cxn>
                <a:cxn ang="0">
                  <a:pos x="2" y="73"/>
                </a:cxn>
                <a:cxn ang="0">
                  <a:pos x="2" y="116"/>
                </a:cxn>
              </a:cxnLst>
              <a:rect l="0" t="0" r="r" b="b"/>
              <a:pathLst>
                <a:path w="947" h="116">
                  <a:moveTo>
                    <a:pt x="2" y="116"/>
                  </a:moveTo>
                  <a:lnTo>
                    <a:pt x="944" y="116"/>
                  </a:lnTo>
                  <a:lnTo>
                    <a:pt x="947" y="58"/>
                  </a:lnTo>
                  <a:lnTo>
                    <a:pt x="942" y="20"/>
                  </a:lnTo>
                  <a:lnTo>
                    <a:pt x="918" y="1"/>
                  </a:lnTo>
                  <a:lnTo>
                    <a:pt x="870" y="4"/>
                  </a:lnTo>
                  <a:lnTo>
                    <a:pt x="785" y="0"/>
                  </a:lnTo>
                  <a:lnTo>
                    <a:pt x="105" y="0"/>
                  </a:lnTo>
                  <a:lnTo>
                    <a:pt x="14" y="8"/>
                  </a:lnTo>
                  <a:lnTo>
                    <a:pt x="2" y="28"/>
                  </a:lnTo>
                  <a:lnTo>
                    <a:pt x="0" y="47"/>
                  </a:lnTo>
                  <a:lnTo>
                    <a:pt x="2" y="73"/>
                  </a:lnTo>
                  <a:lnTo>
                    <a:pt x="2" y="116"/>
                  </a:lnTo>
                  <a:close/>
                </a:path>
              </a:pathLst>
            </a:custGeom>
            <a:solidFill>
              <a:srgbClr val="D2D2D2"/>
            </a:solidFill>
            <a:ln w="9525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123"/>
            <p:cNvSpPr>
              <a:spLocks noChangeArrowheads="1"/>
            </p:cNvSpPr>
            <p:nvPr/>
          </p:nvSpPr>
          <p:spPr bwMode="auto">
            <a:xfrm>
              <a:off x="4439" y="2024"/>
              <a:ext cx="9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ysClr val="windowText" lastClr="000000"/>
                  </a:solidFill>
                </a:rPr>
                <a:t>PMO Support</a:t>
              </a:r>
            </a:p>
          </p:txBody>
        </p:sp>
        <p:sp>
          <p:nvSpPr>
            <p:cNvPr id="64" name="Rectangle 124"/>
            <p:cNvSpPr>
              <a:spLocks noChangeArrowheads="1"/>
            </p:cNvSpPr>
            <p:nvPr/>
          </p:nvSpPr>
          <p:spPr bwMode="auto">
            <a:xfrm>
              <a:off x="4490" y="2156"/>
              <a:ext cx="8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2075" lvl="1" indent="-90488" algn="ctr" fontAlgn="auto">
                <a:spcBef>
                  <a:spcPts val="0"/>
                </a:spcBef>
                <a:spcAft>
                  <a:spcPts val="0"/>
                </a:spcAft>
                <a:buClr>
                  <a:srgbClr val="F21C0A"/>
                </a:buClr>
                <a:buFont typeface="Wingdings" pitchFamily="2" charset="2"/>
                <a:buNone/>
                <a:defRPr/>
              </a:pPr>
              <a:r>
                <a:rPr lang="de-DE" sz="1000" b="0" kern="0" dirty="0" smtClean="0">
                  <a:solidFill>
                    <a:sysClr val="windowText" lastClr="000000"/>
                  </a:solidFill>
                </a:rPr>
                <a:t>Lisa Cressy </a:t>
              </a:r>
              <a:r>
                <a:rPr lang="de-DE" sz="1000" b="0" kern="0" dirty="0" smtClean="0">
                  <a:solidFill>
                    <a:sysClr val="windowText" lastClr="000000"/>
                  </a:solidFill>
                </a:rPr>
                <a:t>(NG</a:t>
              </a:r>
              <a:r>
                <a:rPr lang="de-DE" sz="1000" b="0" kern="0" dirty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65" name="AutoShape 125"/>
            <p:cNvSpPr>
              <a:spLocks noChangeArrowheads="1"/>
            </p:cNvSpPr>
            <p:nvPr/>
          </p:nvSpPr>
          <p:spPr bwMode="auto">
            <a:xfrm>
              <a:off x="4430" y="2020"/>
              <a:ext cx="948" cy="245"/>
            </a:xfrm>
            <a:prstGeom prst="roundRect">
              <a:avLst>
                <a:gd name="adj" fmla="val 16329"/>
              </a:avLst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179" name="Group 121"/>
          <p:cNvGrpSpPr>
            <a:grpSpLocks/>
          </p:cNvGrpSpPr>
          <p:nvPr/>
        </p:nvGrpSpPr>
        <p:grpSpPr bwMode="auto">
          <a:xfrm>
            <a:off x="3732213" y="2432050"/>
            <a:ext cx="1681162" cy="636588"/>
            <a:chOff x="4430" y="2020"/>
            <a:chExt cx="948" cy="401"/>
          </a:xfrm>
        </p:grpSpPr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4431" y="2020"/>
              <a:ext cx="947" cy="116"/>
            </a:xfrm>
            <a:custGeom>
              <a:avLst/>
              <a:gdLst/>
              <a:ahLst/>
              <a:cxnLst>
                <a:cxn ang="0">
                  <a:pos x="2" y="116"/>
                </a:cxn>
                <a:cxn ang="0">
                  <a:pos x="944" y="116"/>
                </a:cxn>
                <a:cxn ang="0">
                  <a:pos x="947" y="58"/>
                </a:cxn>
                <a:cxn ang="0">
                  <a:pos x="942" y="20"/>
                </a:cxn>
                <a:cxn ang="0">
                  <a:pos x="918" y="1"/>
                </a:cxn>
                <a:cxn ang="0">
                  <a:pos x="870" y="4"/>
                </a:cxn>
                <a:cxn ang="0">
                  <a:pos x="785" y="0"/>
                </a:cxn>
                <a:cxn ang="0">
                  <a:pos x="105" y="0"/>
                </a:cxn>
                <a:cxn ang="0">
                  <a:pos x="14" y="8"/>
                </a:cxn>
                <a:cxn ang="0">
                  <a:pos x="2" y="28"/>
                </a:cxn>
                <a:cxn ang="0">
                  <a:pos x="0" y="47"/>
                </a:cxn>
                <a:cxn ang="0">
                  <a:pos x="2" y="73"/>
                </a:cxn>
                <a:cxn ang="0">
                  <a:pos x="2" y="116"/>
                </a:cxn>
              </a:cxnLst>
              <a:rect l="0" t="0" r="r" b="b"/>
              <a:pathLst>
                <a:path w="947" h="116">
                  <a:moveTo>
                    <a:pt x="2" y="116"/>
                  </a:moveTo>
                  <a:lnTo>
                    <a:pt x="944" y="116"/>
                  </a:lnTo>
                  <a:lnTo>
                    <a:pt x="947" y="58"/>
                  </a:lnTo>
                  <a:lnTo>
                    <a:pt x="942" y="20"/>
                  </a:lnTo>
                  <a:lnTo>
                    <a:pt x="918" y="1"/>
                  </a:lnTo>
                  <a:lnTo>
                    <a:pt x="870" y="4"/>
                  </a:lnTo>
                  <a:lnTo>
                    <a:pt x="785" y="0"/>
                  </a:lnTo>
                  <a:lnTo>
                    <a:pt x="105" y="0"/>
                  </a:lnTo>
                  <a:lnTo>
                    <a:pt x="14" y="8"/>
                  </a:lnTo>
                  <a:lnTo>
                    <a:pt x="2" y="28"/>
                  </a:lnTo>
                  <a:lnTo>
                    <a:pt x="0" y="47"/>
                  </a:lnTo>
                  <a:lnTo>
                    <a:pt x="2" y="73"/>
                  </a:lnTo>
                  <a:lnTo>
                    <a:pt x="2" y="116"/>
                  </a:lnTo>
                  <a:close/>
                </a:path>
              </a:pathLst>
            </a:custGeom>
            <a:solidFill>
              <a:srgbClr val="D2D2D2"/>
            </a:solidFill>
            <a:ln w="9525" cap="flat" cmpd="sng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123"/>
            <p:cNvSpPr>
              <a:spLocks noChangeArrowheads="1"/>
            </p:cNvSpPr>
            <p:nvPr/>
          </p:nvSpPr>
          <p:spPr bwMode="auto">
            <a:xfrm>
              <a:off x="4439" y="2024"/>
              <a:ext cx="9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ysClr val="windowText" lastClr="000000"/>
                  </a:solidFill>
                </a:rPr>
                <a:t>Project Sponsor(s)</a:t>
              </a:r>
            </a:p>
          </p:txBody>
        </p:sp>
        <p:sp>
          <p:nvSpPr>
            <p:cNvPr id="70" name="Rectangle 124"/>
            <p:cNvSpPr>
              <a:spLocks noChangeArrowheads="1"/>
            </p:cNvSpPr>
            <p:nvPr/>
          </p:nvSpPr>
          <p:spPr bwMode="auto">
            <a:xfrm>
              <a:off x="4489" y="2170"/>
              <a:ext cx="8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92075" lvl="1" indent="-90488" algn="ctr" fontAlgn="auto">
                <a:spcBef>
                  <a:spcPts val="0"/>
                </a:spcBef>
                <a:spcAft>
                  <a:spcPts val="0"/>
                </a:spcAft>
                <a:buClr>
                  <a:srgbClr val="F21C0A"/>
                </a:buClr>
                <a:buFont typeface="Wingdings" pitchFamily="2" charset="2"/>
                <a:buNone/>
                <a:defRPr/>
              </a:pPr>
              <a:r>
                <a:rPr lang="de-DE" sz="1000" b="0" kern="0" dirty="0">
                  <a:solidFill>
                    <a:sysClr val="windowText" lastClr="000000"/>
                  </a:solidFill>
                </a:rPr>
                <a:t>Richard Smith (NG)</a:t>
              </a:r>
            </a:p>
            <a:p>
              <a:pPr marL="92075" lvl="1" indent="-90488" algn="ctr" fontAlgn="auto">
                <a:spcBef>
                  <a:spcPts val="0"/>
                </a:spcBef>
                <a:spcAft>
                  <a:spcPts val="0"/>
                </a:spcAft>
                <a:buClr>
                  <a:srgbClr val="F21C0A"/>
                </a:buClr>
                <a:buFont typeface="Wingdings" pitchFamily="2" charset="2"/>
                <a:buNone/>
                <a:defRPr/>
              </a:pPr>
              <a:r>
                <a:rPr lang="de-DE" sz="1000" b="0" kern="0" dirty="0">
                  <a:solidFill>
                    <a:sysClr val="windowText" lastClr="000000"/>
                  </a:solidFill>
                </a:rPr>
                <a:t>John West (NG)</a:t>
              </a:r>
            </a:p>
          </p:txBody>
        </p:sp>
        <p:sp>
          <p:nvSpPr>
            <p:cNvPr id="71" name="AutoShape 125"/>
            <p:cNvSpPr>
              <a:spLocks noChangeArrowheads="1"/>
            </p:cNvSpPr>
            <p:nvPr/>
          </p:nvSpPr>
          <p:spPr bwMode="auto">
            <a:xfrm>
              <a:off x="4430" y="2020"/>
              <a:ext cx="948" cy="401"/>
            </a:xfrm>
            <a:prstGeom prst="roundRect">
              <a:avLst>
                <a:gd name="adj" fmla="val 16329"/>
              </a:avLst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1698625" y="1714500"/>
            <a:ext cx="5746750" cy="355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rgbClr val="FFFFFF"/>
                </a:solidFill>
              </a:rPr>
              <a:t>SO Innovation Board</a:t>
            </a:r>
          </a:p>
        </p:txBody>
      </p:sp>
      <p:cxnSp>
        <p:nvCxnSpPr>
          <p:cNvPr id="7181" name="Straight Connector 2"/>
          <p:cNvCxnSpPr>
            <a:cxnSpLocks noChangeShapeType="1"/>
          </p:cNvCxnSpPr>
          <p:nvPr/>
        </p:nvCxnSpPr>
        <p:spPr bwMode="auto">
          <a:xfrm>
            <a:off x="1257300" y="4033838"/>
            <a:ext cx="431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Straight Connector 6"/>
          <p:cNvCxnSpPr>
            <a:cxnSpLocks noChangeShapeType="1"/>
            <a:stCxn id="67" idx="2"/>
          </p:cNvCxnSpPr>
          <p:nvPr/>
        </p:nvCxnSpPr>
        <p:spPr bwMode="auto">
          <a:xfrm flipH="1">
            <a:off x="4570413" y="2070100"/>
            <a:ext cx="1587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Straight Connector 75"/>
          <p:cNvCxnSpPr>
            <a:cxnSpLocks noChangeShapeType="1"/>
            <a:stCxn id="71" idx="2"/>
          </p:cNvCxnSpPr>
          <p:nvPr/>
        </p:nvCxnSpPr>
        <p:spPr bwMode="auto">
          <a:xfrm flipH="1">
            <a:off x="4572000" y="3068638"/>
            <a:ext cx="1588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3748088" y="4721225"/>
            <a:ext cx="1587" cy="11160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771900" y="58293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11"/>
          <p:cNvSpPr txBox="1">
            <a:spLocks noChangeArrowheads="1"/>
          </p:cNvSpPr>
          <p:nvPr/>
        </p:nvSpPr>
        <p:spPr bwMode="auto">
          <a:xfrm>
            <a:off x="5922963" y="5607050"/>
            <a:ext cx="1538287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Leon Walker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Sarah Hall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Adam Sims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Graham Stein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>
                <a:solidFill>
                  <a:sysClr val="windowText" lastClr="000000"/>
                </a:solidFill>
              </a:rPr>
              <a:t>Mark 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Osborne (NG)</a:t>
            </a:r>
          </a:p>
        </p:txBody>
      </p:sp>
      <p:sp>
        <p:nvSpPr>
          <p:cNvPr id="28" name="Text Box 111"/>
          <p:cNvSpPr txBox="1">
            <a:spLocks noChangeArrowheads="1"/>
          </p:cNvSpPr>
          <p:nvPr/>
        </p:nvSpPr>
        <p:spPr bwMode="auto">
          <a:xfrm>
            <a:off x="7491413" y="5618163"/>
            <a:ext cx="15382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Bernie Dolan (NG)</a:t>
            </a:r>
          </a:p>
          <a:p>
            <a:pPr marL="173037" lvl="1" indent="-171450" fontAlgn="auto">
              <a:spcBef>
                <a:spcPts val="0"/>
              </a:spcBef>
              <a:spcAft>
                <a:spcPts val="0"/>
              </a:spcAft>
              <a:buClr>
                <a:srgbClr val="F21C0A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Phil Johnson (NG)</a:t>
            </a:r>
          </a:p>
        </p:txBody>
      </p:sp>
    </p:spTree>
    <p:extLst>
      <p:ext uri="{BB962C8B-B14F-4D97-AF65-F5344CB8AC3E}">
        <p14:creationId xmlns:p14="http://schemas.microsoft.com/office/powerpoint/2010/main" val="25479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67388"/>
            <a:ext cx="310952" cy="376312"/>
          </a:xfrm>
        </p:spPr>
        <p:txBody>
          <a:bodyPr/>
          <a:lstStyle/>
          <a:p>
            <a:fld id="{36EFE64E-3E8C-4652-8EA0-F04422466215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43720"/>
            <a:ext cx="8093075" cy="769441"/>
          </a:xfrm>
        </p:spPr>
        <p:txBody>
          <a:bodyPr/>
          <a:lstStyle/>
          <a:p>
            <a:r>
              <a:rPr lang="en-US" sz="2400" dirty="0"/>
              <a:t>SMART Frequency </a:t>
            </a:r>
            <a:r>
              <a:rPr lang="en-US" sz="2400" dirty="0" smtClean="0"/>
              <a:t>Control – First 6 months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725" y="1485900"/>
            <a:ext cx="8082731" cy="4967436"/>
          </a:xfrm>
        </p:spPr>
        <p:txBody>
          <a:bodyPr/>
          <a:lstStyle/>
          <a:p>
            <a:endParaRPr lang="en-GB" sz="2000" b="1" dirty="0"/>
          </a:p>
          <a:p>
            <a:endParaRPr lang="en-GB" sz="1600" b="1" dirty="0" smtClean="0"/>
          </a:p>
          <a:p>
            <a:endParaRPr lang="en-GB" sz="1600" b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3724" y="1485900"/>
            <a:ext cx="8226747" cy="45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endParaRPr lang="en-GB" b="1" dirty="0" smtClean="0">
              <a:latin typeface="+mj-lt"/>
            </a:endParaRPr>
          </a:p>
          <a:p>
            <a:r>
              <a:rPr lang="en-GB" b="0" dirty="0" smtClean="0">
                <a:latin typeface="+mj-lt"/>
              </a:rPr>
              <a:t>Main milestones</a:t>
            </a:r>
          </a:p>
          <a:p>
            <a:pPr lvl="1"/>
            <a:r>
              <a:rPr lang="en-GB" b="0" dirty="0" smtClean="0">
                <a:latin typeface="+mj-lt"/>
              </a:rPr>
              <a:t>Completion of control specification</a:t>
            </a:r>
          </a:p>
          <a:p>
            <a:pPr lvl="1"/>
            <a:r>
              <a:rPr lang="en-GB" b="0" dirty="0" smtClean="0">
                <a:latin typeface="+mj-lt"/>
              </a:rPr>
              <a:t>Analysis of storage costs and benefits; report with recommendations to be sent to </a:t>
            </a:r>
            <a:r>
              <a:rPr lang="en-GB" b="0" dirty="0" err="1" smtClean="0">
                <a:latin typeface="+mj-lt"/>
              </a:rPr>
              <a:t>Ofgem</a:t>
            </a:r>
            <a:endParaRPr lang="en-GB" b="0" dirty="0" smtClean="0">
              <a:latin typeface="+mj-lt"/>
            </a:endParaRPr>
          </a:p>
          <a:p>
            <a:pPr lvl="1"/>
            <a:r>
              <a:rPr lang="en-GB" b="0" dirty="0" smtClean="0">
                <a:latin typeface="+mj-lt"/>
              </a:rPr>
              <a:t>Project progress report</a:t>
            </a:r>
          </a:p>
          <a:p>
            <a:pPr marL="457200" lvl="1" indent="0">
              <a:buNone/>
            </a:pPr>
            <a:endParaRPr lang="en-GB" b="1" dirty="0" smtClean="0">
              <a:latin typeface="+mj-lt"/>
            </a:endParaRPr>
          </a:p>
          <a:p>
            <a:pPr lvl="1"/>
            <a:endParaRPr lang="en-GB" sz="1600" b="1" dirty="0" smtClean="0">
              <a:latin typeface="+mj-lt"/>
            </a:endParaRPr>
          </a:p>
          <a:p>
            <a:pPr lvl="1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142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nstructions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4D9555FD7A5409AA369EB96685FCC" ma:contentTypeVersion="0" ma:contentTypeDescription="Create a new document." ma:contentTypeScope="" ma:versionID="42ebd032461b55ebd15a3adce2240c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85AC30-6F73-4182-9689-01BE19A17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A6B03D-DC81-4B12-BE4B-ABBB02BDF5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C49D91-5414-44AD-A8C9-7E1D4462E39D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instructions</Template>
  <TotalTime>460</TotalTime>
  <Words>500</Words>
  <Application>Microsoft Office PowerPoint</Application>
  <PresentationFormat>On-screen Show (4:3)</PresentationFormat>
  <Paragraphs>113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Template instructions</vt:lpstr>
      <vt:lpstr>NG Blank</vt:lpstr>
      <vt:lpstr>NG Photo</vt:lpstr>
      <vt:lpstr>Network Innovation Competition: SMART Frequency Control (Enhanced Frequency Control Capability, EFCC)</vt:lpstr>
      <vt:lpstr>Why SMART Frequency Control? (1)</vt:lpstr>
      <vt:lpstr>Why SMART Frequency Control? (2)</vt:lpstr>
      <vt:lpstr>SMART Frequency Control – Project overview </vt:lpstr>
      <vt:lpstr>SMART Frequency Control – Work Packages &amp; Collaboration </vt:lpstr>
      <vt:lpstr>SMART Frequency Control Project  Organisational Structure</vt:lpstr>
      <vt:lpstr>SMART Frequency Control – First 6 months 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Innovation Competition: Enhanced Frequency Control Capability</dc:title>
  <dc:creator>National Grid</dc:creator>
  <cp:lastModifiedBy>Charlotte Grant</cp:lastModifiedBy>
  <cp:revision>28</cp:revision>
  <cp:lastPrinted>2010-07-28T13:37:48Z</cp:lastPrinted>
  <dcterms:created xsi:type="dcterms:W3CDTF">2014-12-31T11:53:36Z</dcterms:created>
  <dcterms:modified xsi:type="dcterms:W3CDTF">2015-03-26T15:23:14Z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0x010100C674D9555FD7A5409AA369EB96685FCC</vt:lpwstr>
  </property>
</Properties>
</file>