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3" r:id="rId2"/>
    <p:sldId id="262" r:id="rId3"/>
    <p:sldId id="265" r:id="rId4"/>
    <p:sldId id="266" r:id="rId5"/>
    <p:sldId id="267" r:id="rId6"/>
    <p:sldId id="269" r:id="rId7"/>
    <p:sldId id="272" r:id="rId8"/>
    <p:sldId id="273" r:id="rId9"/>
    <p:sldId id="274" r:id="rId10"/>
    <p:sldId id="275" r:id="rId11"/>
    <p:sldId id="276" r:id="rId12"/>
  </p:sldIdLst>
  <p:sldSz cx="9144000" cy="6858000" type="screen4x3"/>
  <p:notesSz cx="6858000" cy="9144000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1386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hyperlink" Target="http://www.google.co.uk/url?sa=i&amp;rct=j&amp;q=&amp;esrc=s&amp;source=imgres&amp;cd=&amp;cad=rja&amp;uact=8&amp;ved=0ahUKEwji7pbLvLjRAhWGvBQKHZOyAZkQjRwIBw&amp;url=http://mobilemarketingwatch.com/study-location-based-marketing-becoming-essential-to-remain-competitive-65983/&amp;psig=AFQjCNHuZdU-JuRde7NM8zb8fVh0VrH_hw&amp;ust=1484168463280025" TargetMode="External"/><Relationship Id="rId7" Type="http://schemas.openxmlformats.org/officeDocument/2006/relationships/hyperlink" Target="https://www.google.co.uk/url?sa=i&amp;rct=j&amp;q=&amp;esrc=s&amp;source=imgres&amp;cd=&amp;cad=rja&amp;uact=8&amp;ved=0ahUKEwjY0u-aurjRAhXCxxQKHcJtBywQjRwIBw&amp;url=https://www.thehouseshop.com/property-blog/the-rise-and-fall-of-household-bills/301/&amp;psig=AFQjCNFBGnOq-sEYJf65eHcUf0n7PYDyxw&amp;ust=1484167844818567" TargetMode="External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png"/><Relationship Id="rId5" Type="http://schemas.openxmlformats.org/officeDocument/2006/relationships/hyperlink" Target="http://www.google.co.uk/url?sa=i&amp;rct=j&amp;q=&amp;esrc=s&amp;source=imgres&amp;cd=&amp;cad=rja&amp;uact=8&amp;ved=0ahUKEwi_nJmNvLjRAhXKaxQKHfk9Du4QjRwIBw&amp;url=http://coss.fsu.edu/dmc/&amp;psig=AFQjCNGtkAT2GfCncdKbG6nv-Ygci4hcDA&amp;ust=1484168258837720" TargetMode="External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7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9438" y="2204517"/>
            <a:ext cx="2887662" cy="2160587"/>
          </a:xfrm>
          <a:prstGeom prst="rect">
            <a:avLst/>
          </a:prstGeom>
          <a:noFill/>
          <a:ln w="3810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10">
            <a:hlinkClick r:id="rId5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9975" y="2204517"/>
            <a:ext cx="2886075" cy="2159000"/>
          </a:xfrm>
          <a:prstGeom prst="rect">
            <a:avLst/>
          </a:prstGeom>
          <a:noFill/>
          <a:ln w="3810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>
            <a:hlinkClick r:id="rId7"/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2202929"/>
            <a:ext cx="2879725" cy="2160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8" name="Straight Connector 8"/>
          <p:cNvCxnSpPr>
            <a:cxnSpLocks noChangeShapeType="1"/>
          </p:cNvCxnSpPr>
          <p:nvPr/>
        </p:nvCxnSpPr>
        <p:spPr bwMode="auto">
          <a:xfrm>
            <a:off x="684213" y="1316038"/>
            <a:ext cx="8029575" cy="0"/>
          </a:xfrm>
          <a:prstGeom prst="line">
            <a:avLst/>
          </a:prstGeom>
          <a:noFill/>
          <a:ln w="12700" algn="ctr">
            <a:solidFill>
              <a:srgbClr val="0070C0"/>
            </a:solidFill>
            <a:round/>
            <a:headEnd/>
            <a:tailEnd type="none" w="lg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3022" name="Rectangle 14"/>
          <p:cNvSpPr>
            <a:spLocks noGrp="1" noChangeArrowheads="1"/>
          </p:cNvSpPr>
          <p:nvPr>
            <p:ph type="ctrTitle" sz="quarter"/>
          </p:nvPr>
        </p:nvSpPr>
        <p:spPr>
          <a:xfrm>
            <a:off x="571524" y="1279577"/>
            <a:ext cx="8140702" cy="639763"/>
          </a:xfrm>
        </p:spPr>
        <p:txBody>
          <a:bodyPr tIns="36000" bIns="36000" anchor="ctr"/>
          <a:lstStyle>
            <a:lvl1pPr>
              <a:defRPr lang="en-US" sz="2800" b="1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3023" name="Rectangle 15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571524" y="5164191"/>
            <a:ext cx="8140702" cy="353100"/>
          </a:xfrm>
        </p:spPr>
        <p:txBody>
          <a:bodyPr lIns="0" tIns="36000" rIns="0" bIns="36000"/>
          <a:lstStyle>
            <a:lvl1pPr marL="0" indent="0">
              <a:spcBef>
                <a:spcPct val="20000"/>
              </a:spcBef>
              <a:spcAft>
                <a:spcPct val="0"/>
              </a:spcAft>
              <a:buFont typeface="Wingdings" pitchFamily="2" charset="2"/>
              <a:buNone/>
              <a:defRPr sz="16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subtitle style</a:t>
            </a:r>
            <a:endParaRPr lang="en-US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571524" y="5585110"/>
            <a:ext cx="8140702" cy="352425"/>
          </a:xfrm>
          <a:noFill/>
          <a:ln w="9525">
            <a:noFill/>
            <a:miter lim="800000"/>
            <a:headEnd/>
            <a:tailEnd/>
          </a:ln>
        </p:spPr>
        <p:txBody>
          <a:bodyPr lIns="0" tIns="36000" rIns="0" bIns="36000"/>
          <a:lstStyle>
            <a:lvl1pPr>
              <a:defRPr lang="en-GB" sz="1600" i="1" dirty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10150967"/>
      </p:ext>
    </p:extLst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1_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5"/>
          <p:cNvCxnSpPr>
            <a:cxnSpLocks noChangeShapeType="1"/>
          </p:cNvCxnSpPr>
          <p:nvPr/>
        </p:nvCxnSpPr>
        <p:spPr bwMode="auto">
          <a:xfrm>
            <a:off x="684213" y="1316038"/>
            <a:ext cx="8029575" cy="0"/>
          </a:xfrm>
          <a:prstGeom prst="line">
            <a:avLst/>
          </a:prstGeom>
          <a:noFill/>
          <a:ln w="12700" algn="ctr">
            <a:solidFill>
              <a:srgbClr val="0070C0"/>
            </a:solidFill>
            <a:round/>
            <a:headEnd/>
            <a:tailEnd type="none" w="lg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8855" y="883568"/>
            <a:ext cx="8021637" cy="4572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342900" indent="-342900">
              <a:defRPr sz="1800"/>
            </a:lvl1pPr>
            <a:lvl2pPr marL="631825" indent="-268288">
              <a:buFont typeface="Wingdings" panose="05000000000000000000" pitchFamily="2" charset="2"/>
              <a:buChar char="§"/>
              <a:defRPr sz="1800"/>
            </a:lvl2pPr>
            <a:lvl3pPr marL="901700" indent="-269875">
              <a:buFont typeface="Courier New" panose="02070309020205020404" pitchFamily="49" charset="0"/>
              <a:buChar char="·"/>
              <a:defRPr sz="1800"/>
            </a:lvl3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fontAlgn="auto">
              <a:spcBef>
                <a:spcPts val="0"/>
              </a:spcBef>
              <a:defRPr/>
            </a:lvl1pPr>
          </a:lstStyle>
          <a:p>
            <a:pPr>
              <a:defRPr/>
            </a:pPr>
            <a:fld id="{769DBF50-7952-4EE5-894B-C1EE7D25B0F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4617509"/>
      </p:ext>
    </p:extLst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90563" y="798513"/>
            <a:ext cx="802005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 anchor="b"/>
          <a:lstStyle>
            <a:lvl1pPr lvl="0" fontAlgn="base">
              <a:spcBef>
                <a:spcPct val="0"/>
              </a:spcBef>
              <a:spcAft>
                <a:spcPct val="0"/>
              </a:spcAft>
              <a:defRPr sz="2400" b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1"/>
                </a:solidFill>
                <a:latin typeface="Arial" pitchFamily="34" charset="0"/>
                <a:ea typeface="ＭＳ Ｐゴシック"/>
                <a:cs typeface="ＭＳ Ｐゴシック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1"/>
                </a:solidFill>
                <a:latin typeface="Arial" pitchFamily="34" charset="0"/>
                <a:ea typeface="ＭＳ Ｐゴシック"/>
                <a:cs typeface="ＭＳ Ｐゴシック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1"/>
                </a:solidFill>
                <a:latin typeface="Arial" pitchFamily="34" charset="0"/>
                <a:ea typeface="ＭＳ Ｐゴシック"/>
                <a:cs typeface="ＭＳ Ｐゴシック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1"/>
                </a:solidFill>
                <a:latin typeface="Arial" pitchFamily="34" charset="0"/>
                <a:ea typeface="ＭＳ Ｐゴシック"/>
                <a:cs typeface="ＭＳ Ｐゴシック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1"/>
                </a:solidFill>
                <a:latin typeface="Arial" pitchFamily="34" charset="0"/>
                <a:ea typeface="ＭＳ Ｐゴシック"/>
                <a:cs typeface="ＭＳ Ｐゴシック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1"/>
                </a:solidFill>
                <a:latin typeface="Arial" pitchFamily="34" charset="0"/>
                <a:ea typeface="ＭＳ Ｐゴシック"/>
                <a:cs typeface="ＭＳ Ｐゴシック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1"/>
                </a:solidFill>
                <a:latin typeface="Arial" pitchFamily="34" charset="0"/>
                <a:ea typeface="ＭＳ Ｐゴシック"/>
                <a:cs typeface="ＭＳ Ｐゴシック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1"/>
                </a:solidFill>
                <a:latin typeface="Arial" pitchFamily="34" charset="0"/>
                <a:ea typeface="ＭＳ Ｐゴシック"/>
                <a:cs typeface="ＭＳ Ｐゴシック"/>
              </a:defRPr>
            </a:lvl9pPr>
          </a:lstStyle>
          <a:p>
            <a:pPr>
              <a:defRPr/>
            </a:pPr>
            <a:r>
              <a:rPr lang="en-GB" dirty="0" smtClean="0">
                <a:solidFill>
                  <a:srgbClr val="0079C1"/>
                </a:solidFill>
              </a:rPr>
              <a:t>Agenda</a:t>
            </a:r>
            <a:endParaRPr lang="en-GB" dirty="0">
              <a:solidFill>
                <a:srgbClr val="0079C1"/>
              </a:solidFill>
            </a:endParaRPr>
          </a:p>
        </p:txBody>
      </p:sp>
      <p:cxnSp>
        <p:nvCxnSpPr>
          <p:cNvPr id="5" name="Straight Connector 6"/>
          <p:cNvCxnSpPr>
            <a:cxnSpLocks noChangeShapeType="1"/>
          </p:cNvCxnSpPr>
          <p:nvPr/>
        </p:nvCxnSpPr>
        <p:spPr bwMode="auto">
          <a:xfrm>
            <a:off x="684213" y="1316038"/>
            <a:ext cx="8029575" cy="0"/>
          </a:xfrm>
          <a:prstGeom prst="line">
            <a:avLst/>
          </a:prstGeom>
          <a:noFill/>
          <a:ln w="12700" algn="ctr">
            <a:solidFill>
              <a:srgbClr val="0070C0"/>
            </a:solidFill>
            <a:round/>
            <a:headEnd/>
            <a:tailEnd type="none" w="lg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0589" y="1485900"/>
            <a:ext cx="8020800" cy="4103400"/>
          </a:xfrm>
          <a:noFill/>
          <a:ln w="9525">
            <a:noFill/>
            <a:miter lim="800000"/>
            <a:headEnd/>
            <a:tailEnd/>
          </a:ln>
        </p:spPr>
        <p:txBody>
          <a:bodyPr anchor="ctr"/>
          <a:lstStyle>
            <a:lvl1pPr>
              <a:spcAft>
                <a:spcPts val="3000"/>
              </a:spcAft>
              <a:defRPr lang="en-US" dirty="0" smtClean="0"/>
            </a:lvl1pPr>
            <a:lvl2pPr>
              <a:spcAft>
                <a:spcPts val="3000"/>
              </a:spcAft>
              <a:defRPr lang="en-US" dirty="0" smtClean="0"/>
            </a:lvl2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fontAlgn="auto">
              <a:spcBef>
                <a:spcPts val="0"/>
              </a:spcBef>
              <a:defRPr/>
            </a:lvl1pPr>
          </a:lstStyle>
          <a:p>
            <a:pPr>
              <a:defRPr/>
            </a:pPr>
            <a:fld id="{676E383F-C09D-46AB-93D4-3BBE64D939F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7188771"/>
      </p:ext>
    </p:extLst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ppendi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90563" y="798513"/>
            <a:ext cx="802005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 anchor="b"/>
          <a:lstStyle>
            <a:lvl1pPr lvl="0" fontAlgn="base">
              <a:spcBef>
                <a:spcPct val="0"/>
              </a:spcBef>
              <a:spcAft>
                <a:spcPct val="0"/>
              </a:spcAft>
              <a:defRPr sz="2400" b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1"/>
                </a:solidFill>
                <a:latin typeface="Arial" pitchFamily="34" charset="0"/>
                <a:ea typeface="ＭＳ Ｐゴシック"/>
                <a:cs typeface="ＭＳ Ｐゴシック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1"/>
                </a:solidFill>
                <a:latin typeface="Arial" pitchFamily="34" charset="0"/>
                <a:ea typeface="ＭＳ Ｐゴシック"/>
                <a:cs typeface="ＭＳ Ｐゴシック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1"/>
                </a:solidFill>
                <a:latin typeface="Arial" pitchFamily="34" charset="0"/>
                <a:ea typeface="ＭＳ Ｐゴシック"/>
                <a:cs typeface="ＭＳ Ｐゴシック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1"/>
                </a:solidFill>
                <a:latin typeface="Arial" pitchFamily="34" charset="0"/>
                <a:ea typeface="ＭＳ Ｐゴシック"/>
                <a:cs typeface="ＭＳ Ｐゴシック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1"/>
                </a:solidFill>
                <a:latin typeface="Arial" pitchFamily="34" charset="0"/>
                <a:ea typeface="ＭＳ Ｐゴシック"/>
                <a:cs typeface="ＭＳ Ｐゴシック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1"/>
                </a:solidFill>
                <a:latin typeface="Arial" pitchFamily="34" charset="0"/>
                <a:ea typeface="ＭＳ Ｐゴシック"/>
                <a:cs typeface="ＭＳ Ｐゴシック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1"/>
                </a:solidFill>
                <a:latin typeface="Arial" pitchFamily="34" charset="0"/>
                <a:ea typeface="ＭＳ Ｐゴシック"/>
                <a:cs typeface="ＭＳ Ｐゴシック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1"/>
                </a:solidFill>
                <a:latin typeface="Arial" pitchFamily="34" charset="0"/>
                <a:ea typeface="ＭＳ Ｐゴシック"/>
                <a:cs typeface="ＭＳ Ｐゴシック"/>
              </a:defRPr>
            </a:lvl9pPr>
          </a:lstStyle>
          <a:p>
            <a:pPr>
              <a:defRPr/>
            </a:pPr>
            <a:r>
              <a:rPr lang="en-GB" dirty="0" smtClean="0">
                <a:solidFill>
                  <a:srgbClr val="0079C1"/>
                </a:solidFill>
              </a:rPr>
              <a:t>Appendix</a:t>
            </a:r>
            <a:endParaRPr lang="en-GB" dirty="0">
              <a:solidFill>
                <a:srgbClr val="0079C1"/>
              </a:solidFill>
            </a:endParaRPr>
          </a:p>
        </p:txBody>
      </p:sp>
      <p:cxnSp>
        <p:nvCxnSpPr>
          <p:cNvPr id="5" name="Straight Connector 6"/>
          <p:cNvCxnSpPr>
            <a:cxnSpLocks noChangeShapeType="1"/>
          </p:cNvCxnSpPr>
          <p:nvPr/>
        </p:nvCxnSpPr>
        <p:spPr bwMode="auto">
          <a:xfrm>
            <a:off x="684213" y="1316038"/>
            <a:ext cx="8029575" cy="0"/>
          </a:xfrm>
          <a:prstGeom prst="line">
            <a:avLst/>
          </a:prstGeom>
          <a:noFill/>
          <a:ln w="12700" algn="ctr">
            <a:solidFill>
              <a:srgbClr val="0070C0"/>
            </a:solidFill>
            <a:round/>
            <a:headEnd/>
            <a:tailEnd type="none" w="lg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0589" y="1772770"/>
            <a:ext cx="8020800" cy="4361330"/>
          </a:xfrm>
          <a:noFill/>
          <a:ln w="9525">
            <a:noFill/>
            <a:miter lim="800000"/>
            <a:headEnd/>
            <a:tailEnd/>
          </a:ln>
        </p:spPr>
        <p:txBody>
          <a:bodyPr/>
          <a:lstStyle>
            <a:lvl1pPr>
              <a:spcAft>
                <a:spcPts val="3000"/>
              </a:spcAft>
              <a:defRPr lang="en-US" dirty="0" smtClean="0"/>
            </a:lvl1pPr>
            <a:lvl2pPr>
              <a:spcAft>
                <a:spcPts val="3000"/>
              </a:spcAft>
              <a:defRPr lang="en-US" dirty="0" smtClean="0"/>
            </a:lvl2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fontAlgn="auto">
              <a:spcBef>
                <a:spcPts val="0"/>
              </a:spcBef>
              <a:defRPr/>
            </a:lvl1pPr>
          </a:lstStyle>
          <a:p>
            <a:pPr>
              <a:defRPr/>
            </a:pPr>
            <a:fld id="{AB6FE3A9-855C-48DE-865B-B6757D69507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3026100"/>
      </p:ext>
    </p:extLst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5"/>
          <p:cNvCxnSpPr>
            <a:cxnSpLocks noChangeShapeType="1"/>
          </p:cNvCxnSpPr>
          <p:nvPr/>
        </p:nvCxnSpPr>
        <p:spPr bwMode="auto">
          <a:xfrm>
            <a:off x="684213" y="1316038"/>
            <a:ext cx="8029575" cy="0"/>
          </a:xfrm>
          <a:prstGeom prst="line">
            <a:avLst/>
          </a:prstGeom>
          <a:noFill/>
          <a:ln w="12700" algn="ctr">
            <a:solidFill>
              <a:srgbClr val="0070C0"/>
            </a:solidFill>
            <a:round/>
            <a:headEnd/>
            <a:tailEnd type="none" w="lg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0589" y="1535113"/>
            <a:ext cx="3953421" cy="639762"/>
          </a:xfrm>
        </p:spPr>
        <p:txBody>
          <a:bodyPr anchor="ctr"/>
          <a:lstStyle>
            <a:lvl1pPr marL="0" indent="0" algn="l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90589" y="2174875"/>
            <a:ext cx="3953421" cy="3951288"/>
          </a:xfrm>
          <a:noFill/>
          <a:ln w="9525">
            <a:noFill/>
            <a:miter lim="800000"/>
            <a:headEnd/>
            <a:tailEnd/>
          </a:ln>
        </p:spPr>
        <p:txBody>
          <a:bodyPr/>
          <a:lstStyle>
            <a:lvl1pPr>
              <a:defRPr lang="en-US" sz="1800" dirty="0" smtClean="0"/>
            </a:lvl1pPr>
            <a:lvl2pPr>
              <a:defRPr lang="en-US" sz="1800" dirty="0" smtClean="0"/>
            </a:lvl2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7252" y="1535113"/>
            <a:ext cx="3954974" cy="639762"/>
          </a:xfrm>
        </p:spPr>
        <p:txBody>
          <a:bodyPr anchor="ctr"/>
          <a:lstStyle>
            <a:lvl1pPr marL="0" indent="0" algn="l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7252" y="2174875"/>
            <a:ext cx="3954974" cy="3951288"/>
          </a:xfrm>
          <a:noFill/>
          <a:ln w="9525">
            <a:noFill/>
            <a:miter lim="800000"/>
            <a:headEnd/>
            <a:tailEnd/>
          </a:ln>
        </p:spPr>
        <p:txBody>
          <a:bodyPr/>
          <a:lstStyle>
            <a:lvl1pPr>
              <a:defRPr lang="en-US" sz="1800" dirty="0" smtClean="0"/>
            </a:lvl1pPr>
            <a:lvl2pPr>
              <a:defRPr lang="en-US" sz="1800" dirty="0" smtClean="0"/>
            </a:lvl2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9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690589" y="813454"/>
            <a:ext cx="802163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lvl="0"/>
            <a:r>
              <a:rPr lang="en-US" smtClean="0"/>
              <a:t>Click to edit Master title style</a:t>
            </a:r>
            <a:endParaRPr lang="en-GB" dirty="0" smtClean="0"/>
          </a:p>
        </p:txBody>
      </p:sp>
      <p:sp>
        <p:nvSpPr>
          <p:cNvPr id="8" name="Rectangle 7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fontAlgn="auto">
              <a:spcBef>
                <a:spcPts val="0"/>
              </a:spcBef>
              <a:defRPr/>
            </a:lvl1pPr>
          </a:lstStyle>
          <a:p>
            <a:pPr>
              <a:defRPr/>
            </a:pPr>
            <a:fld id="{0AF126FC-52C3-4A0F-8AA8-63A224F559B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7159128"/>
      </p:ext>
    </p:extLst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fontAlgn="auto">
              <a:spcBef>
                <a:spcPts val="0"/>
              </a:spcBef>
              <a:defRPr/>
            </a:lvl1pPr>
          </a:lstStyle>
          <a:p>
            <a:pPr>
              <a:defRPr/>
            </a:pPr>
            <a:fld id="{8DB1BFAF-B088-4334-AD65-94A4E9256CC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022568"/>
      </p:ext>
    </p:extLst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ustom Layout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D6C068-45B9-4D21-A765-97272F3F573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1497716"/>
      </p:ext>
    </p:extLst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8547BB-9093-4B14-83BD-C67AE2BA317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2838195"/>
      </p:ext>
    </p:extLst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0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77013" y="6381750"/>
            <a:ext cx="2133600" cy="36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45720" rIns="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lnSpc>
                <a:spcPct val="100000"/>
              </a:lnSpc>
              <a:spcAft>
                <a:spcPct val="0"/>
              </a:spcAft>
              <a:buClrTx/>
              <a:buFontTx/>
              <a:buNone/>
              <a:defRPr sz="1200" b="1">
                <a:solidFill>
                  <a:srgbClr val="000000"/>
                </a:solidFill>
                <a:latin typeface="Arial" pitchFamily="34" charset="0"/>
                <a:ea typeface="+mn-ea"/>
              </a:defRPr>
            </a:lvl1pPr>
          </a:lstStyle>
          <a:p>
            <a:pPr>
              <a:defRPr/>
            </a:pPr>
            <a:fld id="{7D7F9B58-6F1D-4D20-A108-1B8CD4E57AE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027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679450" y="1314450"/>
            <a:ext cx="80216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  <a:endParaRPr lang="en-GB" altLang="en-US" smtClean="0"/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90563" y="1485900"/>
            <a:ext cx="8020050" cy="464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Master text styles</a:t>
            </a:r>
          </a:p>
          <a:p>
            <a:pPr lvl="1"/>
            <a:r>
              <a:rPr lang="en-GB" altLang="en-US" smtClean="0"/>
              <a:t>Second level</a:t>
            </a:r>
          </a:p>
          <a:p>
            <a:pPr lvl="2"/>
            <a:r>
              <a:rPr lang="en-GB" altLang="en-US" smtClean="0"/>
              <a:t>Third level</a:t>
            </a:r>
          </a:p>
        </p:txBody>
      </p:sp>
      <p:sp>
        <p:nvSpPr>
          <p:cNvPr id="1029" name="Line 44"/>
          <p:cNvSpPr>
            <a:spLocks noChangeShapeType="1"/>
          </p:cNvSpPr>
          <p:nvPr/>
        </p:nvSpPr>
        <p:spPr bwMode="auto">
          <a:xfrm>
            <a:off x="701675" y="1314450"/>
            <a:ext cx="8010525" cy="0"/>
          </a:xfrm>
          <a:prstGeom prst="line">
            <a:avLst/>
          </a:prstGeom>
          <a:noFill/>
          <a:ln w="1270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7" r:id="rId1"/>
    <p:sldLayoutId id="2147483718" r:id="rId2"/>
    <p:sldLayoutId id="2147483719" r:id="rId3"/>
    <p:sldLayoutId id="2147483720" r:id="rId4"/>
    <p:sldLayoutId id="2147483721" r:id="rId5"/>
    <p:sldLayoutId id="2147483722" r:id="rId6"/>
    <p:sldLayoutId id="2147483723" r:id="rId7"/>
    <p:sldLayoutId id="2147483716" r:id="rId8"/>
  </p:sldLayoutIdLst>
  <p:transition>
    <p:fade/>
  </p:transition>
  <p:timing>
    <p:tnLst>
      <p:par>
        <p:cTn id="1" dur="indefinite" restart="never" nodeType="tmRoot"/>
      </p:par>
    </p:tnLst>
  </p:timing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accent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accent1"/>
          </a:solidFill>
          <a:latin typeface="Arial" pitchFamily="34" charset="0"/>
          <a:ea typeface="ＭＳ Ｐゴシック"/>
          <a:cs typeface="ＭＳ Ｐゴシック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accent1"/>
          </a:solidFill>
          <a:latin typeface="Arial" pitchFamily="34" charset="0"/>
          <a:ea typeface="ＭＳ Ｐゴシック"/>
          <a:cs typeface="ＭＳ Ｐゴシック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accent1"/>
          </a:solidFill>
          <a:latin typeface="Arial" pitchFamily="34" charset="0"/>
          <a:ea typeface="ＭＳ Ｐゴシック"/>
          <a:cs typeface="ＭＳ Ｐゴシック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accent1"/>
          </a:solidFill>
          <a:latin typeface="Arial" pitchFamily="34" charset="0"/>
          <a:ea typeface="ＭＳ Ｐゴシック"/>
          <a:cs typeface="ＭＳ Ｐゴシック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accent1"/>
          </a:solidFill>
          <a:latin typeface="Arial" pitchFamily="34" charset="0"/>
          <a:ea typeface="ＭＳ Ｐゴシック"/>
          <a:cs typeface="ＭＳ Ｐゴシック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accent1"/>
          </a:solidFill>
          <a:latin typeface="Arial" pitchFamily="34" charset="0"/>
          <a:ea typeface="ＭＳ Ｐゴシック"/>
          <a:cs typeface="ＭＳ Ｐゴシック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accent1"/>
          </a:solidFill>
          <a:latin typeface="Arial" pitchFamily="34" charset="0"/>
          <a:ea typeface="ＭＳ Ｐゴシック"/>
          <a:cs typeface="ＭＳ Ｐゴシック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accent1"/>
          </a:solidFill>
          <a:latin typeface="Arial" pitchFamily="34" charset="0"/>
          <a:ea typeface="ＭＳ Ｐゴシック"/>
          <a:cs typeface="ＭＳ Ｐゴシック"/>
        </a:defRPr>
      </a:lvl9pPr>
    </p:titleStyle>
    <p:bodyStyle>
      <a:lvl1pPr marL="342900" indent="-342900" algn="l" rtl="0" eaLnBrk="1" fontAlgn="base" hangingPunct="1">
        <a:spcBef>
          <a:spcPct val="0"/>
        </a:spcBef>
        <a:spcAft>
          <a:spcPts val="600"/>
        </a:spcAft>
        <a:buClr>
          <a:schemeClr val="accent1"/>
        </a:buClr>
        <a:buFont typeface="Wingdings 2" pitchFamily="18" charset="2"/>
        <a:buChar char="¾"/>
        <a:defRPr lang="en-US" dirty="0">
          <a:solidFill>
            <a:schemeClr val="tx2"/>
          </a:solidFill>
          <a:latin typeface="+mn-lt"/>
          <a:ea typeface="+mn-ea"/>
          <a:cs typeface="+mn-cs"/>
        </a:defRPr>
      </a:lvl1pPr>
      <a:lvl2pPr marL="800100" indent="-436563" algn="l" rtl="0" eaLnBrk="1" fontAlgn="base" hangingPunct="1">
        <a:spcBef>
          <a:spcPct val="0"/>
        </a:spcBef>
        <a:spcAft>
          <a:spcPts val="600"/>
        </a:spcAft>
        <a:buClr>
          <a:schemeClr val="accent1"/>
        </a:buClr>
        <a:buFont typeface="Wingdings" pitchFamily="2" charset="2"/>
        <a:buChar char="§"/>
        <a:defRPr lang="en-US" dirty="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0"/>
        </a:spcBef>
        <a:spcAft>
          <a:spcPts val="600"/>
        </a:spcAft>
        <a:buClr>
          <a:schemeClr val="accent1"/>
        </a:buClr>
        <a:buFont typeface="Wingdings 2" pitchFamily="18" charset="2"/>
        <a:buChar char="¾"/>
        <a:defRPr lang="en-US" dirty="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0"/>
        </a:spcBef>
        <a:spcAft>
          <a:spcPct val="50000"/>
        </a:spcAft>
        <a:buClr>
          <a:schemeClr val="accent1"/>
        </a:buClr>
        <a:buFont typeface="Wingdings 2" pitchFamily="18" charset="2"/>
        <a:buChar char="¾"/>
        <a:defRPr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0"/>
        </a:spcBef>
        <a:spcAft>
          <a:spcPct val="50000"/>
        </a:spcAft>
        <a:buClr>
          <a:schemeClr val="accent1"/>
        </a:buClr>
        <a:buFont typeface="Wingdings 2" pitchFamily="18" charset="2"/>
        <a:buChar char="¾"/>
        <a:defRPr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fontAlgn="base" hangingPunct="1">
        <a:spcBef>
          <a:spcPct val="0"/>
        </a:spcBef>
        <a:spcAft>
          <a:spcPct val="50000"/>
        </a:spcAft>
        <a:buClr>
          <a:schemeClr val="accent1"/>
        </a:buClr>
        <a:buFont typeface="Wingdings 2" pitchFamily="18" charset="2"/>
        <a:buChar char="¾"/>
        <a:defRPr sz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fontAlgn="base" hangingPunct="1">
        <a:spcBef>
          <a:spcPct val="0"/>
        </a:spcBef>
        <a:spcAft>
          <a:spcPct val="50000"/>
        </a:spcAft>
        <a:buClr>
          <a:schemeClr val="accent1"/>
        </a:buClr>
        <a:buFont typeface="Wingdings 2" pitchFamily="18" charset="2"/>
        <a:buChar char="¾"/>
        <a:defRPr sz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fontAlgn="base" hangingPunct="1">
        <a:spcBef>
          <a:spcPct val="0"/>
        </a:spcBef>
        <a:spcAft>
          <a:spcPct val="50000"/>
        </a:spcAft>
        <a:buClr>
          <a:schemeClr val="accent1"/>
        </a:buClr>
        <a:buFont typeface="Wingdings 2" pitchFamily="18" charset="2"/>
        <a:buChar char="¾"/>
        <a:defRPr sz="120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fontAlgn="base" hangingPunct="1">
        <a:spcBef>
          <a:spcPct val="0"/>
        </a:spcBef>
        <a:spcAft>
          <a:spcPct val="50000"/>
        </a:spcAft>
        <a:buClr>
          <a:schemeClr val="accent1"/>
        </a:buClr>
        <a:buFont typeface="Wingdings 2" pitchFamily="18" charset="2"/>
        <a:buChar char="¾"/>
        <a:defRPr sz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jpeg"/><Relationship Id="rId4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http://www2.nationalgrid.com/UK/Ourcompany/Innovation/NIC/EFCC/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4"/>
          <p:cNvSpPr>
            <a:spLocks noGrp="1"/>
          </p:cNvSpPr>
          <p:nvPr>
            <p:ph type="ctrTitle" sz="quarter"/>
          </p:nvPr>
        </p:nvSpPr>
        <p:spPr>
          <a:xfrm>
            <a:off x="571500" y="549275"/>
            <a:ext cx="5800725" cy="639763"/>
          </a:xfrm>
        </p:spPr>
        <p:txBody>
          <a:bodyPr/>
          <a:lstStyle/>
          <a:p>
            <a:pPr eaLnBrk="1" hangingPunct="1"/>
            <a:r>
              <a:rPr lang="en-GB" altLang="en-US"/>
              <a:t>The Enhanced Frequency Control Capability (EFCC) Project </a:t>
            </a:r>
            <a:endParaRPr altLang="en-US"/>
          </a:p>
        </p:txBody>
      </p:sp>
      <p:sp>
        <p:nvSpPr>
          <p:cNvPr id="9220" name="Content Placeholder 6"/>
          <p:cNvSpPr>
            <a:spLocks noGrp="1"/>
          </p:cNvSpPr>
          <p:nvPr>
            <p:ph sz="quarter" idx="10"/>
          </p:nvPr>
        </p:nvSpPr>
        <p:spPr>
          <a:xfrm>
            <a:off x="571500" y="5584825"/>
            <a:ext cx="8140700" cy="352425"/>
          </a:xfrm>
        </p:spPr>
        <p:txBody>
          <a:bodyPr/>
          <a:lstStyle/>
          <a:p>
            <a:pPr marL="0" indent="0" eaLnBrk="1" hangingPunct="1">
              <a:spcAft>
                <a:spcPct val="0"/>
              </a:spcAft>
              <a:buClrTx/>
              <a:buFont typeface="Wingdings 2" pitchFamily="18" charset="2"/>
              <a:buNone/>
              <a:defRPr/>
            </a:pPr>
            <a:r>
              <a:rPr altLang="en-US" sz="2000" b="1" kern="1200">
                <a:solidFill>
                  <a:srgbClr val="0079C1"/>
                </a:solidFill>
                <a:cs typeface="Arial" pitchFamily="34" charset="0"/>
              </a:rPr>
              <a:t>The future of frequency control</a:t>
            </a:r>
            <a:endParaRPr sz="2000" b="1" kern="1200">
              <a:solidFill>
                <a:srgbClr val="0079C1"/>
              </a:solidFill>
              <a:cs typeface="Arial" pitchFamily="34" charset="0"/>
            </a:endParaRPr>
          </a:p>
          <a:p>
            <a:pPr eaLnBrk="1" hangingPunct="1">
              <a:defRPr/>
            </a:pPr>
            <a:endParaRPr lang="en-US" alt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7010400" y="6381750"/>
            <a:ext cx="2133600" cy="361950"/>
          </a:xfrm>
        </p:spPr>
        <p:txBody>
          <a:bodyPr/>
          <a:lstStyle/>
          <a:p>
            <a:pPr>
              <a:defRPr/>
            </a:pPr>
            <a:fld id="{8114AA2C-14AF-4667-86C8-79F62F53D714}" type="slidenum">
              <a:rPr lang="en-US" smtClean="0"/>
              <a:pPr>
                <a:defRPr/>
              </a:pPr>
              <a:t>1</a:t>
            </a:fld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6913" y="1481138"/>
            <a:ext cx="4572000" cy="3095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6913" y="1490663"/>
            <a:ext cx="4572000" cy="3095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6" name="Title 1"/>
          <p:cNvSpPr>
            <a:spLocks noGrp="1"/>
          </p:cNvSpPr>
          <p:nvPr>
            <p:ph type="title"/>
          </p:nvPr>
        </p:nvSpPr>
        <p:spPr>
          <a:xfrm>
            <a:off x="679450" y="884238"/>
            <a:ext cx="8021638" cy="457200"/>
          </a:xfrm>
        </p:spPr>
        <p:txBody>
          <a:bodyPr/>
          <a:lstStyle/>
          <a:p>
            <a:pPr eaLnBrk="1" hangingPunct="1"/>
            <a:r>
              <a:rPr lang="en-US" altLang="en-US" sz="2600" b="1" smtClean="0"/>
              <a:t>NIC EFCC: the story so far</a:t>
            </a:r>
            <a:endParaRPr lang="en-GB" altLang="en-US" sz="2600" b="1" smtClean="0"/>
          </a:p>
        </p:txBody>
      </p:sp>
      <p:sp>
        <p:nvSpPr>
          <p:cNvPr id="18437" name="Content Placeholder 2"/>
          <p:cNvSpPr>
            <a:spLocks noGrp="1"/>
          </p:cNvSpPr>
          <p:nvPr>
            <p:ph idx="1"/>
          </p:nvPr>
        </p:nvSpPr>
        <p:spPr>
          <a:xfrm>
            <a:off x="403225" y="1485900"/>
            <a:ext cx="3952875" cy="4648200"/>
          </a:xfrm>
        </p:spPr>
        <p:txBody>
          <a:bodyPr/>
          <a:lstStyle/>
          <a:p>
            <a:pPr eaLnBrk="1" hangingPunct="1"/>
            <a:r>
              <a:rPr altLang="en-US" smtClean="0"/>
              <a:t>Data communication – mapping out how the system will integrate with existing National Grid infrastructure</a:t>
            </a:r>
          </a:p>
          <a:p>
            <a:pPr eaLnBrk="1" hangingPunct="1"/>
            <a:r>
              <a:rPr altLang="en-US" smtClean="0"/>
              <a:t>Commercial – align with other industry initiatives (System Needs and Product Strategy) </a:t>
            </a:r>
          </a:p>
          <a:p>
            <a:pPr eaLnBrk="1" hangingPunct="1"/>
            <a:r>
              <a:rPr altLang="en-US" smtClean="0"/>
              <a:t>Successful dissemination in 2016 and 2017</a:t>
            </a:r>
          </a:p>
          <a:p>
            <a:pPr eaLnBrk="1" hangingPunct="1"/>
            <a:endParaRPr lang="en-GB" alt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95EBDDA-B267-472B-8127-ADB9F0C03BBC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  <p:pic>
        <p:nvPicPr>
          <p:cNvPr id="6" name="Picture 5"/>
          <p:cNvPicPr>
            <a:picLocks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6913" y="1490663"/>
            <a:ext cx="4572000" cy="3095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5325" y="1490663"/>
            <a:ext cx="4573588" cy="3095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>
          <a:xfrm>
            <a:off x="679450" y="884238"/>
            <a:ext cx="8021638" cy="457200"/>
          </a:xfrm>
        </p:spPr>
        <p:txBody>
          <a:bodyPr/>
          <a:lstStyle/>
          <a:p>
            <a:pPr eaLnBrk="1" hangingPunct="1"/>
            <a:r>
              <a:rPr lang="en-GB" altLang="en-US" sz="2600" b="1" smtClean="0"/>
              <a:t>NIC EFCC: next steps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dirty="0"/>
              <a:t>Conclusion of the field trials and system testing</a:t>
            </a:r>
          </a:p>
          <a:p>
            <a:pPr lvl="1" eaLnBrk="1" hangingPunct="1">
              <a:defRPr/>
            </a:pPr>
            <a:r>
              <a:rPr sz="1600" dirty="0"/>
              <a:t>provision of rapid frequency response from diverse range of technologies and the integration of the monitoring and control system equipment</a:t>
            </a:r>
          </a:p>
          <a:p>
            <a:pPr lvl="1" eaLnBrk="1" hangingPunct="1">
              <a:defRPr/>
            </a:pPr>
            <a:r>
              <a:rPr sz="1600" dirty="0"/>
              <a:t>National Grid will be deploying the EFCC concept onto the network, valuable learning to be gained</a:t>
            </a:r>
          </a:p>
          <a:p>
            <a:pPr eaLnBrk="1" hangingPunct="1">
              <a:defRPr/>
            </a:pPr>
            <a:r>
              <a:rPr dirty="0"/>
              <a:t>Completion of data communication and commercial work packages</a:t>
            </a:r>
          </a:p>
          <a:p>
            <a:pPr eaLnBrk="1" hangingPunct="1">
              <a:defRPr/>
            </a:pPr>
            <a:r>
              <a:rPr dirty="0"/>
              <a:t>Dissemination Events</a:t>
            </a:r>
          </a:p>
          <a:p>
            <a:pPr lvl="1" eaLnBrk="1" hangingPunct="1">
              <a:defRPr/>
            </a:pPr>
            <a:r>
              <a:rPr sz="1600" dirty="0"/>
              <a:t>27th and 28th March 2018 – dissemination event</a:t>
            </a:r>
          </a:p>
          <a:p>
            <a:pPr eaLnBrk="1" hangingPunct="1">
              <a:defRPr/>
            </a:pPr>
            <a:endParaRPr dirty="0"/>
          </a:p>
          <a:p>
            <a:pPr marL="0" indent="0" eaLnBrk="1" hangingPunct="1">
              <a:buFont typeface="Wingdings 2" pitchFamily="18" charset="2"/>
              <a:buNone/>
              <a:defRPr/>
            </a:pPr>
            <a:r>
              <a:rPr dirty="0"/>
              <a:t>Project </a:t>
            </a:r>
            <a:r>
              <a:rPr dirty="0" smtClean="0"/>
              <a:t>Website: </a:t>
            </a:r>
            <a:r>
              <a:rPr sz="1600" dirty="0" smtClean="0">
                <a:hlinkClick r:id="rId2"/>
              </a:rPr>
              <a:t>http</a:t>
            </a:r>
            <a:r>
              <a:rPr sz="1600" dirty="0">
                <a:hlinkClick r:id="rId2"/>
              </a:rPr>
              <a:t>://</a:t>
            </a:r>
            <a:r>
              <a:rPr sz="1600" dirty="0" smtClean="0">
                <a:hlinkClick r:id="rId2"/>
              </a:rPr>
              <a:t>www2.nationalgrid.com/UK/Ourcompany/Innovation/NIC/EFCC</a:t>
            </a:r>
            <a:r>
              <a:rPr sz="1600" dirty="0">
                <a:hlinkClick r:id="rId2"/>
              </a:rPr>
              <a:t>/</a:t>
            </a:r>
            <a:endParaRPr sz="1600" dirty="0"/>
          </a:p>
          <a:p>
            <a:pPr marL="0" indent="0" eaLnBrk="1" hangingPunct="1">
              <a:buFont typeface="Wingdings 2" pitchFamily="18" charset="2"/>
              <a:buNone/>
              <a:defRPr/>
            </a:pPr>
            <a:r>
              <a:rPr dirty="0"/>
              <a:t>LCNI Stand: National Grid</a:t>
            </a:r>
          </a:p>
          <a:p>
            <a:pPr eaLnBrk="1" hangingPunct="1">
              <a:defRPr/>
            </a:pPr>
            <a:endParaRPr dirty="0"/>
          </a:p>
          <a:p>
            <a:pPr eaLnBrk="1" hangingPunct="1">
              <a:defRPr/>
            </a:pPr>
            <a:endParaRPr dirty="0"/>
          </a:p>
          <a:p>
            <a:pPr eaLnBrk="1" hangingPunct="1">
              <a:defRPr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3B82B7F-F76B-40D0-ACED-3022FB553642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>
          <a:xfrm>
            <a:off x="539750" y="884238"/>
            <a:ext cx="8021638" cy="457200"/>
          </a:xfrm>
        </p:spPr>
        <p:txBody>
          <a:bodyPr/>
          <a:lstStyle/>
          <a:p>
            <a:pPr eaLnBrk="1" hangingPunct="1"/>
            <a:r>
              <a:rPr lang="en-US" altLang="en-US" sz="2600" b="1" smtClean="0"/>
              <a:t>EFCC – the future of frequency control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E9B81A1-968B-4B8E-B9A2-03C103071925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4910138" y="1473200"/>
            <a:ext cx="3983037" cy="4692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algn="l" rtl="0" fontAlgn="base">
              <a:spcBef>
                <a:spcPct val="0"/>
              </a:spcBef>
              <a:spcAft>
                <a:spcPts val="600"/>
              </a:spcAft>
              <a:buClr>
                <a:schemeClr val="accent1"/>
              </a:buClr>
              <a:buFont typeface="Wingdings 2" pitchFamily="18" charset="2"/>
              <a:buChar char="¾"/>
              <a:defRPr lang="en-US" sz="18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31825" indent="-268288" algn="l" rtl="0" fontAlgn="base">
              <a:spcBef>
                <a:spcPct val="0"/>
              </a:spcBef>
              <a:spcAft>
                <a:spcPts val="600"/>
              </a:spcAft>
              <a:buClr>
                <a:schemeClr val="accent1"/>
              </a:buClr>
              <a:buFont typeface="Wingdings" pitchFamily="2" charset="2"/>
              <a:buChar char="§"/>
              <a:defRPr lang="en-US" sz="18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01700" indent="-269875" algn="l" rtl="0" fontAlgn="base">
              <a:spcBef>
                <a:spcPct val="0"/>
              </a:spcBef>
              <a:spcAft>
                <a:spcPts val="600"/>
              </a:spcAft>
              <a:buClr>
                <a:schemeClr val="accent1"/>
              </a:buClr>
              <a:buFont typeface="Courier New" panose="02070309020205020404" pitchFamily="49" charset="0"/>
              <a:buChar char="·"/>
              <a:defRPr lang="en-US" sz="18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0"/>
              </a:spcBef>
              <a:spcAft>
                <a:spcPct val="50000"/>
              </a:spcAft>
              <a:buClr>
                <a:schemeClr val="accent1"/>
              </a:buClr>
              <a:buFont typeface="Wingdings 2" pitchFamily="18" charset="2"/>
              <a:buChar char="¾"/>
              <a:defRPr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0"/>
              </a:spcBef>
              <a:spcAft>
                <a:spcPct val="50000"/>
              </a:spcAft>
              <a:buClr>
                <a:schemeClr val="accent1"/>
              </a:buClr>
              <a:buFont typeface="Wingdings 2" pitchFamily="18" charset="2"/>
              <a:buChar char="¾"/>
              <a:defRPr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1" fontAlgn="base" hangingPunct="1">
              <a:spcBef>
                <a:spcPct val="0"/>
              </a:spcBef>
              <a:spcAft>
                <a:spcPct val="50000"/>
              </a:spcAft>
              <a:buClr>
                <a:schemeClr val="accent1"/>
              </a:buClr>
              <a:buFont typeface="Wingdings 2" pitchFamily="18" charset="2"/>
              <a:buChar char="¾"/>
              <a:defRPr sz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fontAlgn="base" hangingPunct="1">
              <a:spcBef>
                <a:spcPct val="0"/>
              </a:spcBef>
              <a:spcAft>
                <a:spcPct val="50000"/>
              </a:spcAft>
              <a:buClr>
                <a:schemeClr val="accent1"/>
              </a:buClr>
              <a:buFont typeface="Wingdings 2" pitchFamily="18" charset="2"/>
              <a:buChar char="¾"/>
              <a:defRPr sz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fontAlgn="base" hangingPunct="1">
              <a:spcBef>
                <a:spcPct val="0"/>
              </a:spcBef>
              <a:spcAft>
                <a:spcPct val="50000"/>
              </a:spcAft>
              <a:buClr>
                <a:schemeClr val="accent1"/>
              </a:buClr>
              <a:buFont typeface="Wingdings 2" pitchFamily="18" charset="2"/>
              <a:buChar char="¾"/>
              <a:defRPr sz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fontAlgn="base" hangingPunct="1">
              <a:spcBef>
                <a:spcPct val="0"/>
              </a:spcBef>
              <a:spcAft>
                <a:spcPct val="50000"/>
              </a:spcAft>
              <a:buClr>
                <a:schemeClr val="accent1"/>
              </a:buClr>
              <a:buFont typeface="Wingdings 2" pitchFamily="18" charset="2"/>
              <a:buChar char="¾"/>
              <a:defRPr sz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GB" sz="1600" kern="0" dirty="0" smtClean="0"/>
              <a:t>Three year, £8.5 million project which started in 2015</a:t>
            </a:r>
          </a:p>
          <a:p>
            <a:pPr>
              <a:defRPr/>
            </a:pPr>
            <a:r>
              <a:rPr lang="en-GB" sz="1600" kern="0" dirty="0" smtClean="0"/>
              <a:t>Changes to the energy landscape have identified potential future system operability challenges </a:t>
            </a:r>
          </a:p>
          <a:p>
            <a:pPr>
              <a:defRPr/>
            </a:pPr>
            <a:r>
              <a:rPr lang="en-GB" sz="1600" kern="0" dirty="0" smtClean="0"/>
              <a:t>Focus on one of those challenges – reduction in system inertia</a:t>
            </a:r>
          </a:p>
          <a:p>
            <a:pPr>
              <a:defRPr/>
            </a:pPr>
            <a:r>
              <a:rPr lang="en-GB" sz="1600" kern="0" dirty="0" smtClean="0"/>
              <a:t>Provision of rapid frequency response, from a diverse range of technologies, to assist with frequency management</a:t>
            </a:r>
          </a:p>
          <a:p>
            <a:pPr>
              <a:defRPr/>
            </a:pPr>
            <a:r>
              <a:rPr lang="en-GB" sz="1600" kern="0" dirty="0" smtClean="0"/>
              <a:t>Underpinned by a monitoring and control system (MCS) that facilities the coordination of and maximises the contribution from resource providers</a:t>
            </a:r>
            <a:endParaRPr lang="en-GB" sz="1600" kern="0" dirty="0"/>
          </a:p>
        </p:txBody>
      </p:sp>
      <p:pic>
        <p:nvPicPr>
          <p:cNvPr id="10245" name="Content Placeholder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913" y="1412875"/>
            <a:ext cx="4703762" cy="3240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>
          <a:xfrm>
            <a:off x="684213" y="884238"/>
            <a:ext cx="6119812" cy="457200"/>
          </a:xfrm>
        </p:spPr>
        <p:txBody>
          <a:bodyPr/>
          <a:lstStyle/>
          <a:p>
            <a:pPr eaLnBrk="1" hangingPunct="1"/>
            <a:r>
              <a:rPr lang="en-US" altLang="en-US" sz="2600" b="1" smtClean="0"/>
              <a:t>Collaboration with the industry and academia</a:t>
            </a:r>
            <a:endParaRPr lang="en-GB" altLang="en-US" sz="2600" b="1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89446CD-91B0-46B2-A3AC-4A896FAFFEBA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  <p:sp>
        <p:nvSpPr>
          <p:cNvPr id="11268" name="Content Placeholder 4"/>
          <p:cNvSpPr>
            <a:spLocks noGrp="1"/>
          </p:cNvSpPr>
          <p:nvPr>
            <p:ph idx="1"/>
          </p:nvPr>
        </p:nvSpPr>
        <p:spPr>
          <a:xfrm>
            <a:off x="3419475" y="1484313"/>
            <a:ext cx="5219700" cy="4648200"/>
          </a:xfrm>
        </p:spPr>
        <p:txBody>
          <a:bodyPr/>
          <a:lstStyle/>
          <a:p>
            <a:pPr marL="0" indent="0" eaLnBrk="1" hangingPunct="1">
              <a:spcAft>
                <a:spcPts val="1200"/>
              </a:spcAft>
              <a:buFont typeface="Wingdings 2" pitchFamily="18" charset="2"/>
              <a:buNone/>
            </a:pPr>
            <a:r>
              <a:rPr lang="en-GB" altLang="en-US" dirty="0" smtClean="0"/>
              <a:t>Responsible for the development of the monitoring and control system</a:t>
            </a:r>
          </a:p>
          <a:p>
            <a:pPr marL="0" indent="0" eaLnBrk="1" hangingPunct="1">
              <a:spcAft>
                <a:spcPts val="1200"/>
              </a:spcAft>
              <a:buFont typeface="Wingdings 2" pitchFamily="18" charset="2"/>
              <a:buNone/>
            </a:pPr>
            <a:r>
              <a:rPr lang="en-GB" altLang="en-US" dirty="0" smtClean="0"/>
              <a:t>Provide a response from their solar PV plants and their storage facilities (NIA DESERT)</a:t>
            </a:r>
          </a:p>
          <a:p>
            <a:pPr marL="0" indent="0" eaLnBrk="1" hangingPunct="1">
              <a:spcAft>
                <a:spcPts val="1200"/>
              </a:spcAft>
              <a:buFont typeface="Wingdings 2" pitchFamily="18" charset="2"/>
              <a:buNone/>
            </a:pPr>
            <a:r>
              <a:rPr lang="en-GB" altLang="en-US" dirty="0" smtClean="0"/>
              <a:t>Progressing with customers from industrial and commercial sectors for demand side response trials</a:t>
            </a:r>
          </a:p>
          <a:p>
            <a:pPr marL="0" indent="0" eaLnBrk="1" hangingPunct="1">
              <a:spcAft>
                <a:spcPts val="1200"/>
              </a:spcAft>
              <a:buFont typeface="Wingdings 2" pitchFamily="18" charset="2"/>
              <a:buNone/>
            </a:pPr>
            <a:r>
              <a:rPr lang="en-GB" altLang="en-US" dirty="0" smtClean="0"/>
              <a:t>Providing a view of large-scale thermal generation response by implementing revised frequency control logic</a:t>
            </a:r>
          </a:p>
          <a:p>
            <a:pPr marL="0" indent="0" eaLnBrk="1" hangingPunct="1">
              <a:spcAft>
                <a:spcPts val="1200"/>
              </a:spcAft>
              <a:buFont typeface="Wingdings 2" pitchFamily="18" charset="2"/>
              <a:buNone/>
            </a:pPr>
            <a:r>
              <a:rPr lang="en-GB" altLang="en-US" dirty="0" smtClean="0"/>
              <a:t>Results validation and sharing the learnings from the project</a:t>
            </a:r>
          </a:p>
          <a:p>
            <a:pPr marL="0" indent="0" eaLnBrk="1" hangingPunct="1">
              <a:spcAft>
                <a:spcPts val="1200"/>
              </a:spcAft>
              <a:buFont typeface="Wingdings 2" pitchFamily="18" charset="2"/>
              <a:buNone/>
            </a:pPr>
            <a:r>
              <a:rPr lang="en-GB" altLang="en-US" dirty="0" smtClean="0"/>
              <a:t>Demonstrating how wind farms can provide fast frequency response</a:t>
            </a:r>
          </a:p>
        </p:txBody>
      </p:sp>
      <p:pic>
        <p:nvPicPr>
          <p:cNvPr id="1126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1557338"/>
            <a:ext cx="2698750" cy="4633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5" descr="Changing generation mix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363" y="1484313"/>
            <a:ext cx="4076700" cy="2447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1" name="Title 1"/>
          <p:cNvSpPr>
            <a:spLocks noGrp="1"/>
          </p:cNvSpPr>
          <p:nvPr>
            <p:ph type="title"/>
          </p:nvPr>
        </p:nvSpPr>
        <p:spPr>
          <a:xfrm>
            <a:off x="679450" y="884238"/>
            <a:ext cx="8021638" cy="457200"/>
          </a:xfrm>
        </p:spPr>
        <p:txBody>
          <a:bodyPr/>
          <a:lstStyle/>
          <a:p>
            <a:pPr eaLnBrk="1" hangingPunct="1"/>
            <a:r>
              <a:rPr lang="en-US" altLang="en-US" sz="2600" b="1" smtClean="0"/>
              <a:t>Changing energy landscape: </a:t>
            </a:r>
            <a:br>
              <a:rPr lang="en-US" altLang="en-US" sz="2600" b="1" smtClean="0"/>
            </a:br>
            <a:r>
              <a:rPr lang="en-US" altLang="en-US" sz="2600" b="1" smtClean="0"/>
              <a:t>what has changed?</a:t>
            </a:r>
            <a:endParaRPr lang="en-GB" altLang="en-US" sz="2600" b="1" smtClean="0"/>
          </a:p>
        </p:txBody>
      </p:sp>
      <p:sp>
        <p:nvSpPr>
          <p:cNvPr id="12292" name="Content Placeholder 2"/>
          <p:cNvSpPr>
            <a:spLocks noGrp="1"/>
          </p:cNvSpPr>
          <p:nvPr>
            <p:ph idx="1"/>
          </p:nvPr>
        </p:nvSpPr>
        <p:spPr>
          <a:xfrm>
            <a:off x="690563" y="1485900"/>
            <a:ext cx="4529137" cy="2447925"/>
          </a:xfrm>
        </p:spPr>
        <p:txBody>
          <a:bodyPr/>
          <a:lstStyle/>
          <a:p>
            <a:pPr eaLnBrk="1" hangingPunct="1"/>
            <a:r>
              <a:rPr altLang="en-US" smtClean="0"/>
              <a:t>Changes in how electricity is used and sourced presents future system operability challenges</a:t>
            </a:r>
          </a:p>
          <a:p>
            <a:pPr eaLnBrk="1" hangingPunct="1"/>
            <a:r>
              <a:rPr altLang="en-US" smtClean="0"/>
              <a:t>Increased volumes of renewable generation and interconnectors, coupled with a reduction of thermal generation has, and will continue to reduce system inertia levels</a:t>
            </a:r>
          </a:p>
          <a:p>
            <a:pPr eaLnBrk="1" hangingPunct="1"/>
            <a:endParaRPr lang="en-GB" alt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E7790DD-2F2A-4B02-888D-EE0FB37B0FCC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  <p:sp>
        <p:nvSpPr>
          <p:cNvPr id="8" name="Content Placeholder 2"/>
          <p:cNvSpPr txBox="1">
            <a:spLocks/>
          </p:cNvSpPr>
          <p:nvPr/>
        </p:nvSpPr>
        <p:spPr bwMode="auto">
          <a:xfrm>
            <a:off x="684213" y="3929063"/>
            <a:ext cx="8242300" cy="1084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algn="l" rtl="0" eaLnBrk="0" fontAlgn="base" hangingPunct="0">
              <a:spcBef>
                <a:spcPct val="0"/>
              </a:spcBef>
              <a:spcAft>
                <a:spcPct val="50000"/>
              </a:spcAft>
              <a:buClr>
                <a:srgbClr val="0079C1"/>
              </a:buClr>
              <a:buFont typeface="Wingdings 2" pitchFamily="18" charset="2"/>
              <a:buChar char="¾"/>
              <a:defRPr sz="24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50000"/>
              </a:spcAft>
              <a:buClr>
                <a:srgbClr val="0079C1"/>
              </a:buClr>
              <a:buFont typeface="Wingdings 2" pitchFamily="18" charset="2"/>
              <a:buChar char="¾"/>
              <a:defRPr sz="2200">
                <a:solidFill>
                  <a:schemeClr val="tx2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50000"/>
              </a:spcAft>
              <a:buClr>
                <a:srgbClr val="0079C1"/>
              </a:buClr>
              <a:buFont typeface="Wingdings 2" pitchFamily="18" charset="2"/>
              <a:buChar char="¾"/>
              <a:defRPr sz="2000">
                <a:solidFill>
                  <a:schemeClr val="tx2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50000"/>
              </a:spcAft>
              <a:buClr>
                <a:srgbClr val="0079C1"/>
              </a:buClr>
              <a:buFont typeface="Wingdings 2" pitchFamily="18" charset="2"/>
              <a:buChar char="¾"/>
              <a:defRPr>
                <a:solidFill>
                  <a:schemeClr val="tx2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50000"/>
              </a:spcAft>
              <a:buClr>
                <a:srgbClr val="0079C1"/>
              </a:buClr>
              <a:buFont typeface="Wingdings 2" pitchFamily="18" charset="2"/>
              <a:buChar char="¾"/>
              <a:defRPr sz="1600">
                <a:solidFill>
                  <a:schemeClr val="tx2"/>
                </a:solidFill>
                <a:latin typeface="+mn-lt"/>
                <a:ea typeface="+mn-ea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50000"/>
              </a:spcAft>
              <a:buClr>
                <a:srgbClr val="0079C1"/>
              </a:buClr>
              <a:buFont typeface="Wingdings 2" pitchFamily="18" charset="2"/>
              <a:buChar char="¾"/>
              <a:defRPr sz="1600">
                <a:solidFill>
                  <a:schemeClr val="tx2"/>
                </a:solidFill>
                <a:latin typeface="+mn-lt"/>
                <a:ea typeface="+mn-ea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50000"/>
              </a:spcAft>
              <a:buClr>
                <a:srgbClr val="0079C1"/>
              </a:buClr>
              <a:buFont typeface="Wingdings 2" pitchFamily="18" charset="2"/>
              <a:buChar char="¾"/>
              <a:defRPr sz="1600">
                <a:solidFill>
                  <a:schemeClr val="tx2"/>
                </a:solidFill>
                <a:latin typeface="+mn-lt"/>
                <a:ea typeface="+mn-ea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50000"/>
              </a:spcAft>
              <a:buClr>
                <a:srgbClr val="0079C1"/>
              </a:buClr>
              <a:buFont typeface="Wingdings 2" pitchFamily="18" charset="2"/>
              <a:buChar char="¾"/>
              <a:defRPr sz="1600">
                <a:solidFill>
                  <a:schemeClr val="tx2"/>
                </a:solidFill>
                <a:latin typeface="+mn-lt"/>
                <a:ea typeface="+mn-ea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50000"/>
              </a:spcAft>
              <a:buClr>
                <a:srgbClr val="0079C1"/>
              </a:buClr>
              <a:buFont typeface="Wingdings 2" pitchFamily="18" charset="2"/>
              <a:buChar char="¾"/>
              <a:defRPr sz="1600">
                <a:solidFill>
                  <a:schemeClr val="tx2"/>
                </a:solidFill>
                <a:latin typeface="+mn-lt"/>
                <a:ea typeface="+mn-ea"/>
              </a:defRPr>
            </a:lvl9pPr>
          </a:lstStyle>
          <a:p>
            <a:pPr>
              <a:defRPr/>
            </a:pPr>
            <a:r>
              <a:rPr lang="en-GB" altLang="en-US" sz="1800" dirty="0"/>
              <a:t>Frequency is more volatile when system inertia is </a:t>
            </a:r>
            <a:r>
              <a:rPr lang="en-GB" altLang="en-US" sz="1800" dirty="0" smtClean="0"/>
              <a:t>low</a:t>
            </a:r>
            <a:endParaRPr lang="en-US" altLang="en-US" sz="1800" dirty="0" smtClean="0"/>
          </a:p>
          <a:p>
            <a:pPr>
              <a:defRPr/>
            </a:pPr>
            <a:r>
              <a:rPr lang="en-US" altLang="en-US" sz="1800" dirty="0" smtClean="0"/>
              <a:t>Reducing </a:t>
            </a:r>
            <a:r>
              <a:rPr lang="en-US" altLang="en-US" sz="1800" dirty="0"/>
              <a:t>system inertia requires faster delivery of </a:t>
            </a:r>
            <a:r>
              <a:rPr lang="en-US" altLang="en-US" sz="1800" dirty="0" smtClean="0"/>
              <a:t>response, managed </a:t>
            </a:r>
            <a:r>
              <a:rPr lang="en-US" altLang="en-US" sz="1800" dirty="0"/>
              <a:t>by using greater quantities of </a:t>
            </a:r>
            <a:r>
              <a:rPr lang="en-US" altLang="en-US" sz="1800" dirty="0" smtClean="0"/>
              <a:t>response.  Ultimately faster </a:t>
            </a:r>
            <a:r>
              <a:rPr lang="en-US" altLang="en-US" sz="1800" dirty="0"/>
              <a:t>services are required to achieve frequency containment with acceptable </a:t>
            </a:r>
            <a:r>
              <a:rPr lang="en-US" altLang="en-US" sz="1800"/>
              <a:t>dynamic </a:t>
            </a:r>
            <a:r>
              <a:rPr lang="en-US" altLang="en-US" sz="1800" smtClean="0"/>
              <a:t>performance</a:t>
            </a:r>
            <a:endParaRPr lang="en-US" altLang="en-US" sz="1800" dirty="0"/>
          </a:p>
          <a:p>
            <a:pPr>
              <a:defRPr/>
            </a:pPr>
            <a:endParaRPr lang="en-GB" altLang="en-US" sz="1800" kern="0" dirty="0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>
          <a:xfrm>
            <a:off x="468313" y="884238"/>
            <a:ext cx="6119812" cy="457200"/>
          </a:xfrm>
        </p:spPr>
        <p:txBody>
          <a:bodyPr/>
          <a:lstStyle/>
          <a:p>
            <a:pPr eaLnBrk="1" hangingPunct="1"/>
            <a:r>
              <a:rPr lang="en-US" altLang="en-US" sz="2600" b="1" smtClean="0"/>
              <a:t>How will NIC EFCC assist with the future system operability challenges?</a:t>
            </a:r>
            <a:endParaRPr lang="en-GB" altLang="en-US" sz="2600" b="1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D1EF21E-ECB0-48CE-8DF9-69D24E22350A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  <p:pic>
        <p:nvPicPr>
          <p:cNvPr id="13316" name="Content Placeholder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5" y="1412875"/>
            <a:ext cx="5903913" cy="406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7" name="Content Placeholder 5"/>
          <p:cNvSpPr>
            <a:spLocks noGrp="1"/>
          </p:cNvSpPr>
          <p:nvPr>
            <p:ph idx="1"/>
          </p:nvPr>
        </p:nvSpPr>
        <p:spPr>
          <a:xfrm>
            <a:off x="5724525" y="1485900"/>
            <a:ext cx="3455988" cy="4648200"/>
          </a:xfrm>
        </p:spPr>
        <p:txBody>
          <a:bodyPr/>
          <a:lstStyle/>
          <a:p>
            <a:pPr eaLnBrk="1" hangingPunct="1"/>
            <a:r>
              <a:rPr altLang="en-US" sz="1600" smtClean="0"/>
              <a:t>Development of an innovated MCS</a:t>
            </a:r>
          </a:p>
          <a:p>
            <a:pPr eaLnBrk="1" hangingPunct="1"/>
            <a:r>
              <a:rPr altLang="en-US" sz="1600" smtClean="0"/>
              <a:t>Obtain accurate frequency data at a regional level.  Calculate and initiate the required rate and volume of rapid frequency response</a:t>
            </a:r>
          </a:p>
          <a:p>
            <a:pPr eaLnBrk="1" hangingPunct="1"/>
            <a:r>
              <a:rPr altLang="en-US" sz="1600" smtClean="0"/>
              <a:t>Obtain rapid frequency response from more sustainable technologies</a:t>
            </a:r>
          </a:p>
          <a:p>
            <a:pPr eaLnBrk="1" hangingPunct="1"/>
            <a:r>
              <a:rPr altLang="en-US" sz="1600" smtClean="0"/>
              <a:t>Increased visibility of system performance (real time) and the potential to open the balancing service market to new participants</a:t>
            </a:r>
          </a:p>
          <a:p>
            <a:pPr eaLnBrk="1" hangingPunct="1"/>
            <a:endParaRPr lang="en-GB" altLang="en-US" sz="1600" smtClean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ChangeArrowheads="1"/>
          </p:cNvSpPr>
          <p:nvPr/>
        </p:nvSpPr>
        <p:spPr bwMode="auto">
          <a:xfrm>
            <a:off x="6372225" y="188913"/>
            <a:ext cx="2447925" cy="12954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>
              <a:spcAft>
                <a:spcPts val="600"/>
              </a:spcAft>
              <a:buClr>
                <a:schemeClr val="accent1"/>
              </a:buClr>
            </a:pPr>
            <a:endParaRPr lang="en-US" altLang="en-US" sz="1600"/>
          </a:p>
        </p:txBody>
      </p:sp>
      <p:pic>
        <p:nvPicPr>
          <p:cNvPr id="14339" name="Content Placeholder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76225" y="0"/>
            <a:ext cx="9696450" cy="550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60350" y="0"/>
            <a:ext cx="9664700" cy="550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C2CA024-1959-46A1-B00A-475E97A5E71F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60350" y="0"/>
            <a:ext cx="9664700" cy="550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>
          <a:xfrm>
            <a:off x="679450" y="884238"/>
            <a:ext cx="5764213" cy="457200"/>
          </a:xfrm>
        </p:spPr>
        <p:txBody>
          <a:bodyPr/>
          <a:lstStyle/>
          <a:p>
            <a:pPr eaLnBrk="1" hangingPunct="1"/>
            <a:r>
              <a:rPr lang="en-GB" altLang="en-US" sz="2600" b="1" smtClean="0"/>
              <a:t>Providing additional functionality to the current balancing services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40C3999-8B96-4A89-973D-6E5F0C2E121A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  <p:sp>
        <p:nvSpPr>
          <p:cNvPr id="5" name="Content Placeholder 1"/>
          <p:cNvSpPr>
            <a:spLocks noGrp="1"/>
          </p:cNvSpPr>
          <p:nvPr>
            <p:ph idx="1"/>
          </p:nvPr>
        </p:nvSpPr>
        <p:spPr>
          <a:xfrm>
            <a:off x="571500" y="2040930"/>
            <a:ext cx="3508375" cy="2635250"/>
          </a:xfrm>
        </p:spPr>
        <p:txBody>
          <a:bodyPr/>
          <a:lstStyle/>
          <a:p>
            <a:pPr>
              <a:defRPr/>
            </a:pPr>
            <a:r>
              <a:rPr lang="en-GB" dirty="0" smtClean="0"/>
              <a:t>Achieves 100% active power output at 1 second (or less)</a:t>
            </a:r>
          </a:p>
          <a:p>
            <a:pPr eaLnBrk="1" hangingPunct="1">
              <a:defRPr/>
            </a:pPr>
            <a:r>
              <a:rPr lang="en-GB" dirty="0" smtClean="0"/>
              <a:t>Proportional/static</a:t>
            </a:r>
          </a:p>
          <a:p>
            <a:pPr eaLnBrk="1" hangingPunct="1">
              <a:defRPr/>
            </a:pPr>
            <a:r>
              <a:rPr lang="en-GB" dirty="0" smtClean="0"/>
              <a:t>National</a:t>
            </a:r>
          </a:p>
          <a:p>
            <a:pPr eaLnBrk="1" hangingPunct="1">
              <a:defRPr/>
            </a:pPr>
            <a:r>
              <a:rPr lang="en-GB" dirty="0" smtClean="0"/>
              <a:t>Technology agnostic</a:t>
            </a:r>
          </a:p>
          <a:p>
            <a:pPr eaLnBrk="1" hangingPunct="1">
              <a:defRPr/>
            </a:pPr>
            <a:r>
              <a:rPr lang="en-GB" dirty="0" smtClean="0"/>
              <a:t>Standard comms network</a:t>
            </a:r>
          </a:p>
          <a:p>
            <a:pPr eaLnBrk="1" hangingPunct="1">
              <a:defRPr/>
            </a:pPr>
            <a:r>
              <a:rPr lang="en-GB" dirty="0" smtClean="0"/>
              <a:t>Individual response</a:t>
            </a:r>
          </a:p>
        </p:txBody>
      </p:sp>
      <p:sp>
        <p:nvSpPr>
          <p:cNvPr id="6" name="Content Placeholder 1"/>
          <p:cNvSpPr txBox="1">
            <a:spLocks/>
          </p:cNvSpPr>
          <p:nvPr/>
        </p:nvSpPr>
        <p:spPr bwMode="auto">
          <a:xfrm>
            <a:off x="4716463" y="2040930"/>
            <a:ext cx="4000500" cy="3116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algn="l" rtl="0" eaLnBrk="0" fontAlgn="base" hangingPunct="0">
              <a:spcBef>
                <a:spcPct val="0"/>
              </a:spcBef>
              <a:spcAft>
                <a:spcPct val="50000"/>
              </a:spcAft>
              <a:buClr>
                <a:srgbClr val="0079C1"/>
              </a:buClr>
              <a:buFont typeface="Wingdings 2" pitchFamily="18" charset="2"/>
              <a:buChar char="¾"/>
              <a:defRPr sz="24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50000"/>
              </a:spcAft>
              <a:buClr>
                <a:srgbClr val="0079C1"/>
              </a:buClr>
              <a:buFont typeface="Wingdings 2" pitchFamily="18" charset="2"/>
              <a:buChar char="¾"/>
              <a:defRPr sz="2200">
                <a:solidFill>
                  <a:schemeClr val="tx2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50000"/>
              </a:spcAft>
              <a:buClr>
                <a:srgbClr val="0079C1"/>
              </a:buClr>
              <a:buFont typeface="Wingdings 2" pitchFamily="18" charset="2"/>
              <a:buChar char="¾"/>
              <a:defRPr sz="2000">
                <a:solidFill>
                  <a:schemeClr val="tx2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50000"/>
              </a:spcAft>
              <a:buClr>
                <a:srgbClr val="0079C1"/>
              </a:buClr>
              <a:buFont typeface="Wingdings 2" pitchFamily="18" charset="2"/>
              <a:buChar char="¾"/>
              <a:defRPr>
                <a:solidFill>
                  <a:schemeClr val="tx2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50000"/>
              </a:spcAft>
              <a:buClr>
                <a:srgbClr val="0079C1"/>
              </a:buClr>
              <a:buFont typeface="Wingdings 2" pitchFamily="18" charset="2"/>
              <a:buChar char="¾"/>
              <a:defRPr sz="1600">
                <a:solidFill>
                  <a:schemeClr val="tx2"/>
                </a:solidFill>
                <a:latin typeface="+mn-lt"/>
                <a:ea typeface="+mn-ea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50000"/>
              </a:spcAft>
              <a:buClr>
                <a:srgbClr val="0079C1"/>
              </a:buClr>
              <a:buFont typeface="Wingdings 2" pitchFamily="18" charset="2"/>
              <a:buChar char="¾"/>
              <a:defRPr sz="1600">
                <a:solidFill>
                  <a:schemeClr val="tx2"/>
                </a:solidFill>
                <a:latin typeface="+mn-lt"/>
                <a:ea typeface="+mn-ea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50000"/>
              </a:spcAft>
              <a:buClr>
                <a:srgbClr val="0079C1"/>
              </a:buClr>
              <a:buFont typeface="Wingdings 2" pitchFamily="18" charset="2"/>
              <a:buChar char="¾"/>
              <a:defRPr sz="1600">
                <a:solidFill>
                  <a:schemeClr val="tx2"/>
                </a:solidFill>
                <a:latin typeface="+mn-lt"/>
                <a:ea typeface="+mn-ea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50000"/>
              </a:spcAft>
              <a:buClr>
                <a:srgbClr val="0079C1"/>
              </a:buClr>
              <a:buFont typeface="Wingdings 2" pitchFamily="18" charset="2"/>
              <a:buChar char="¾"/>
              <a:defRPr sz="1600">
                <a:solidFill>
                  <a:schemeClr val="tx2"/>
                </a:solidFill>
                <a:latin typeface="+mn-lt"/>
                <a:ea typeface="+mn-ea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50000"/>
              </a:spcAft>
              <a:buClr>
                <a:srgbClr val="0079C1"/>
              </a:buClr>
              <a:buFont typeface="Wingdings 2" pitchFamily="18" charset="2"/>
              <a:buChar char="¾"/>
              <a:defRPr sz="1600">
                <a:solidFill>
                  <a:schemeClr val="tx2"/>
                </a:solidFill>
                <a:latin typeface="+mn-lt"/>
                <a:ea typeface="+mn-ea"/>
              </a:defRPr>
            </a:lvl9pPr>
          </a:lstStyle>
          <a:p>
            <a:pPr>
              <a:spcAft>
                <a:spcPts val="600"/>
              </a:spcAft>
              <a:defRPr/>
            </a:pPr>
            <a:r>
              <a:rPr lang="en-GB" sz="1800" kern="0" dirty="0" smtClean="0">
                <a:solidFill>
                  <a:srgbClr val="000000"/>
                </a:solidFill>
              </a:rPr>
              <a:t>Achieves 100% active power &lt; 1 second (target 500 </a:t>
            </a:r>
            <a:r>
              <a:rPr lang="en-GB" sz="1800" kern="0" dirty="0" err="1" smtClean="0">
                <a:solidFill>
                  <a:srgbClr val="000000"/>
                </a:solidFill>
              </a:rPr>
              <a:t>ms</a:t>
            </a:r>
            <a:r>
              <a:rPr lang="en-GB" sz="1800" kern="0" dirty="0" smtClean="0">
                <a:solidFill>
                  <a:srgbClr val="000000"/>
                </a:solidFill>
              </a:rPr>
              <a:t>) </a:t>
            </a:r>
          </a:p>
          <a:p>
            <a:pPr>
              <a:spcAft>
                <a:spcPts val="600"/>
              </a:spcAft>
              <a:defRPr/>
            </a:pPr>
            <a:r>
              <a:rPr lang="en-GB" sz="1800" kern="0" dirty="0" smtClean="0">
                <a:solidFill>
                  <a:srgbClr val="000000"/>
                </a:solidFill>
              </a:rPr>
              <a:t>Rate of Change of Frequency triggered</a:t>
            </a:r>
          </a:p>
          <a:p>
            <a:pPr>
              <a:spcAft>
                <a:spcPts val="600"/>
              </a:spcAft>
              <a:defRPr/>
            </a:pPr>
            <a:r>
              <a:rPr lang="en-GB" sz="1800" kern="0" dirty="0" smtClean="0">
                <a:solidFill>
                  <a:srgbClr val="000000"/>
                </a:solidFill>
              </a:rPr>
              <a:t>Regional</a:t>
            </a:r>
          </a:p>
          <a:p>
            <a:pPr>
              <a:spcAft>
                <a:spcPts val="600"/>
              </a:spcAft>
              <a:defRPr/>
            </a:pPr>
            <a:r>
              <a:rPr lang="en-GB" sz="1800" kern="0" dirty="0" smtClean="0">
                <a:solidFill>
                  <a:srgbClr val="000000"/>
                </a:solidFill>
              </a:rPr>
              <a:t>Technology agnostic</a:t>
            </a:r>
          </a:p>
          <a:p>
            <a:pPr>
              <a:spcAft>
                <a:spcPts val="600"/>
              </a:spcAft>
              <a:defRPr/>
            </a:pPr>
            <a:r>
              <a:rPr lang="en-GB" sz="1800" kern="0" dirty="0" smtClean="0">
                <a:solidFill>
                  <a:srgbClr val="000000"/>
                </a:solidFill>
              </a:rPr>
              <a:t>Fast comms network</a:t>
            </a:r>
          </a:p>
          <a:p>
            <a:pPr>
              <a:spcAft>
                <a:spcPts val="600"/>
              </a:spcAft>
              <a:defRPr/>
            </a:pPr>
            <a:r>
              <a:rPr lang="en-GB" sz="1800" kern="0" dirty="0" smtClean="0">
                <a:solidFill>
                  <a:srgbClr val="000000"/>
                </a:solidFill>
              </a:rPr>
              <a:t>Coordinated response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006475" y="1485900"/>
            <a:ext cx="2600325" cy="411163"/>
          </a:xfrm>
          <a:prstGeom prst="rect">
            <a:avLst/>
          </a:prstGeom>
          <a:solidFill>
            <a:srgbClr val="009DDC"/>
          </a:solidFill>
        </p:spPr>
        <p:txBody>
          <a:bodyPr lIns="36000" tIns="36000" rIns="36000" bIns="3600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200" b="1" kern="0" dirty="0">
                <a:solidFill>
                  <a:prstClr val="white"/>
                </a:solidFill>
                <a:latin typeface="HelveticaNeueLT Std"/>
                <a:ea typeface="ＭＳ Ｐゴシック"/>
              </a:rPr>
              <a:t>Current with EFR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121275" y="1485900"/>
            <a:ext cx="2879725" cy="411163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txBody>
          <a:bodyPr lIns="36000" tIns="36000" rIns="36000" bIns="3600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200" b="1" kern="0" dirty="0">
                <a:solidFill>
                  <a:prstClr val="white"/>
                </a:solidFill>
                <a:latin typeface="HelveticaNeueLT Std"/>
                <a:ea typeface="ＭＳ Ｐゴシック"/>
              </a:rPr>
              <a:t>Future with EFCC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>
          <a:xfrm>
            <a:off x="679450" y="884238"/>
            <a:ext cx="8021638" cy="457200"/>
          </a:xfrm>
        </p:spPr>
        <p:txBody>
          <a:bodyPr/>
          <a:lstStyle/>
          <a:p>
            <a:pPr eaLnBrk="1" hangingPunct="1"/>
            <a:r>
              <a:rPr lang="en-US" altLang="en-US" sz="2600" b="1" smtClean="0"/>
              <a:t>NIC EFCC: the story so far</a:t>
            </a:r>
            <a:endParaRPr lang="en-GB" altLang="en-US" sz="2600" b="1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E25C377-C8C0-4DEB-A1F5-ECE6EB4FFCCC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  <p:sp>
        <p:nvSpPr>
          <p:cNvPr id="16388" name="Content Placeholder 2"/>
          <p:cNvSpPr>
            <a:spLocks noGrp="1"/>
          </p:cNvSpPr>
          <p:nvPr>
            <p:ph sz="half" idx="1"/>
          </p:nvPr>
        </p:nvSpPr>
        <p:spPr>
          <a:xfrm>
            <a:off x="331788" y="1473200"/>
            <a:ext cx="3968750" cy="3581400"/>
          </a:xfrm>
        </p:spPr>
        <p:txBody>
          <a:bodyPr/>
          <a:lstStyle/>
          <a:p>
            <a:pPr eaLnBrk="1" hangingPunct="1"/>
            <a:r>
              <a:rPr lang="en-GB" altLang="en-US" smtClean="0"/>
              <a:t>Successful development of monitoring and control system </a:t>
            </a:r>
          </a:p>
          <a:p>
            <a:pPr eaLnBrk="1" hangingPunct="1"/>
            <a:r>
              <a:rPr lang="en-GB" altLang="en-US" smtClean="0"/>
              <a:t>Installation of monitoring and control system at partner sites</a:t>
            </a:r>
          </a:p>
          <a:p>
            <a:pPr eaLnBrk="1" hangingPunct="1"/>
            <a:r>
              <a:rPr lang="en-GB" altLang="en-US" smtClean="0"/>
              <a:t>Extensive testing of the system</a:t>
            </a:r>
          </a:p>
          <a:p>
            <a:pPr lvl="1" eaLnBrk="1" hangingPunct="1"/>
            <a:r>
              <a:rPr lang="en-GB" altLang="en-US" smtClean="0"/>
              <a:t>Functionality component parts</a:t>
            </a:r>
          </a:p>
          <a:p>
            <a:pPr lvl="1" eaLnBrk="1" hangingPunct="1"/>
            <a:r>
              <a:rPr lang="en-GB" altLang="en-US" smtClean="0"/>
              <a:t>Operational modes (local and wider)</a:t>
            </a:r>
          </a:p>
          <a:p>
            <a:pPr lvl="1" eaLnBrk="1" hangingPunct="1"/>
            <a:r>
              <a:rPr lang="en-GB" altLang="en-US" smtClean="0"/>
              <a:t>Data communications</a:t>
            </a:r>
          </a:p>
          <a:p>
            <a:pPr lvl="1" eaLnBrk="1" hangingPunct="1"/>
            <a:r>
              <a:rPr lang="en-GB" altLang="en-US" smtClean="0"/>
              <a:t>End to end testing</a:t>
            </a:r>
          </a:p>
          <a:p>
            <a:pPr eaLnBrk="1" hangingPunct="1"/>
            <a:endParaRPr lang="en-GB" altLang="en-US" sz="1600" smtClean="0"/>
          </a:p>
          <a:p>
            <a:pPr eaLnBrk="1" hangingPunct="1"/>
            <a:endParaRPr lang="en-GB" altLang="en-US" sz="1600" smtClean="0"/>
          </a:p>
          <a:p>
            <a:pPr eaLnBrk="1" hangingPunct="1"/>
            <a:endParaRPr lang="en-GB" altLang="en-US" sz="1600" smtClean="0"/>
          </a:p>
          <a:p>
            <a:pPr eaLnBrk="1" hangingPunct="1"/>
            <a:endParaRPr lang="en-GB" altLang="en-US" smtClean="0"/>
          </a:p>
        </p:txBody>
      </p:sp>
      <p:pic>
        <p:nvPicPr>
          <p:cNvPr id="16389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446213"/>
            <a:ext cx="4167188" cy="3008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Content Placeholder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8900" y="1436688"/>
            <a:ext cx="2544763" cy="3457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1446213"/>
            <a:ext cx="2492375" cy="3478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1382713"/>
            <a:ext cx="4940300" cy="370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1484313"/>
            <a:ext cx="4841875" cy="3421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>
          <a:xfrm>
            <a:off x="679450" y="884238"/>
            <a:ext cx="8021638" cy="457200"/>
          </a:xfrm>
        </p:spPr>
        <p:txBody>
          <a:bodyPr/>
          <a:lstStyle/>
          <a:p>
            <a:pPr eaLnBrk="1" hangingPunct="1"/>
            <a:r>
              <a:rPr lang="en-US" altLang="en-US" sz="2600" b="1" smtClean="0"/>
              <a:t>NIC EFCC: the story so far</a:t>
            </a:r>
            <a:endParaRPr lang="en-GB" altLang="en-US" sz="2600" b="1" smtClean="0"/>
          </a:p>
        </p:txBody>
      </p:sp>
      <p:sp>
        <p:nvSpPr>
          <p:cNvPr id="1741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altLang="en-US" dirty="0" smtClean="0"/>
              <a:t>Demand Side Response – successfully recruited third party for trial participation in three categories – trials nearing completion</a:t>
            </a:r>
          </a:p>
          <a:p>
            <a:pPr eaLnBrk="1" hangingPunct="1"/>
            <a:r>
              <a:rPr altLang="en-US" dirty="0" smtClean="0"/>
              <a:t>Combined cycle gas turbine (CCGT) - Successful simulation and field trial for fast frequency response </a:t>
            </a:r>
          </a:p>
          <a:p>
            <a:pPr eaLnBrk="1" hangingPunct="1"/>
            <a:r>
              <a:rPr altLang="en-US" dirty="0" smtClean="0"/>
              <a:t>Solar and Battery - monitoring and control system equipment installed and battery being commissioned followed by testing</a:t>
            </a:r>
          </a:p>
          <a:p>
            <a:pPr eaLnBrk="1" hangingPunct="1"/>
            <a:r>
              <a:rPr altLang="en-US" dirty="0" smtClean="0"/>
              <a:t>Wind - testing undertaken (both test and field) with results being reviewed</a:t>
            </a:r>
          </a:p>
          <a:p>
            <a:pPr eaLnBrk="1" hangingPunct="1"/>
            <a:endParaRPr lang="en-GB" alt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69D6825-82B6-436F-9021-1BE5A6904B47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NIC_EFCC_LCNI2017_4x3">
  <a:themeElements>
    <a:clrScheme name="Default 1">
      <a:dk1>
        <a:srgbClr val="000000"/>
      </a:dk1>
      <a:lt1>
        <a:srgbClr val="FFFFFF"/>
      </a:lt1>
      <a:dk2>
        <a:srgbClr val="000000"/>
      </a:dk2>
      <a:lt2>
        <a:srgbClr val="9D8D85"/>
      </a:lt2>
      <a:accent1>
        <a:srgbClr val="0079C1"/>
      </a:accent1>
      <a:accent2>
        <a:srgbClr val="78B62F"/>
      </a:accent2>
      <a:accent3>
        <a:srgbClr val="FFFFFF"/>
      </a:accent3>
      <a:accent4>
        <a:srgbClr val="000000"/>
      </a:accent4>
      <a:accent5>
        <a:srgbClr val="AABEDD"/>
      </a:accent5>
      <a:accent6>
        <a:srgbClr val="6CA52A"/>
      </a:accent6>
      <a:hlink>
        <a:srgbClr val="F78F1E"/>
      </a:hlink>
      <a:folHlink>
        <a:srgbClr val="009DDC"/>
      </a:folHlink>
    </a:clrScheme>
    <a:fontScheme name="Default">
      <a:majorFont>
        <a:latin typeface="Arial"/>
        <a:ea typeface="ＭＳ Ｐゴシック"/>
        <a:cs typeface="ＭＳ Ｐゴシック"/>
      </a:majorFont>
      <a:minorFont>
        <a:latin typeface="Arial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bg1">
            <a:lumMod val="95000"/>
          </a:schemeClr>
        </a:solidFill>
        <a:ln w="9525" cap="flat" cmpd="sng" algn="ctr">
          <a:solidFill>
            <a:schemeClr val="bg1">
              <a:lumMod val="50000"/>
            </a:schemeClr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rtlCol="0" anchor="ctr" anchorCtr="0" compatLnSpc="1">
        <a:prstTxWarp prst="textNoShape">
          <a:avLst/>
        </a:prstTxWarp>
      </a:bodyPr>
      <a:lstStyle>
        <a:defPPr marR="0" algn="ctr" defTabSz="914400" rtl="0" eaLnBrk="0" fontAlgn="base" latinLnBrk="0" hangingPunct="0">
          <a:spcBef>
            <a:spcPct val="0"/>
          </a:spcBef>
          <a:spcAft>
            <a:spcPts val="600"/>
          </a:spcAft>
          <a:buClr>
            <a:schemeClr val="accent1"/>
          </a:buClr>
          <a:buSzTx/>
          <a:tabLst/>
          <a:defRPr kumimoji="0" sz="1600" b="0" i="0" u="none" strike="noStrike" cap="none" normalizeH="0" baseline="0" dirty="0" smtClean="0">
            <a:ln>
              <a:noFill/>
            </a:ln>
            <a:effectLst/>
            <a:latin typeface="Arial" pitchFamily="34" charset="0"/>
            <a:ea typeface="ＭＳ Ｐゴシック"/>
            <a:cs typeface="ＭＳ Ｐゴシック"/>
          </a:defRPr>
        </a:defPPr>
      </a:lstStyle>
    </a:spDef>
    <a:lnDef>
      <a:spPr bwMode="auto">
        <a:solidFill>
          <a:schemeClr val="accent2"/>
        </a:solidFill>
        <a:ln w="9525" cap="flat" cmpd="sng" algn="ctr">
          <a:solidFill>
            <a:schemeClr val="bg1">
              <a:lumMod val="50000"/>
            </a:schemeClr>
          </a:solidFill>
          <a:prstDash val="solid"/>
          <a:round/>
          <a:headEnd type="none" w="med" len="med"/>
          <a:tailEnd type="triangle" w="lg" len="med"/>
        </a:ln>
        <a:effectLst/>
      </a:spPr>
      <a:bodyPr/>
      <a:lstStyle/>
    </a:lnDef>
  </a:objectDefaults>
  <a:extraClrSchemeLst>
    <a:extraClrScheme>
      <a:clrScheme name="Default 1">
        <a:dk1>
          <a:srgbClr val="000000"/>
        </a:dk1>
        <a:lt1>
          <a:srgbClr val="FFFFFF"/>
        </a:lt1>
        <a:dk2>
          <a:srgbClr val="000000"/>
        </a:dk2>
        <a:lt2>
          <a:srgbClr val="9D8D85"/>
        </a:lt2>
        <a:accent1>
          <a:srgbClr val="0079C1"/>
        </a:accent1>
        <a:accent2>
          <a:srgbClr val="78B62F"/>
        </a:accent2>
        <a:accent3>
          <a:srgbClr val="FFFFFF"/>
        </a:accent3>
        <a:accent4>
          <a:srgbClr val="000000"/>
        </a:accent4>
        <a:accent5>
          <a:srgbClr val="AABEDD"/>
        </a:accent5>
        <a:accent6>
          <a:srgbClr val="6CA52A"/>
        </a:accent6>
        <a:hlink>
          <a:srgbClr val="F78F1E"/>
        </a:hlink>
        <a:folHlink>
          <a:srgbClr val="009DD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NIC_EFCC_LCNI2017_4x3</Template>
  <TotalTime>8884604</TotalTime>
  <Words>633</Words>
  <Application>Microsoft Office PowerPoint</Application>
  <PresentationFormat>On-screen Show (4:3)</PresentationFormat>
  <Paragraphs>81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NIC_EFCC_LCNI2017_4x3</vt:lpstr>
      <vt:lpstr>The Enhanced Frequency Control Capability (EFCC) Project </vt:lpstr>
      <vt:lpstr>EFCC – the future of frequency control</vt:lpstr>
      <vt:lpstr>Collaboration with the industry and academia</vt:lpstr>
      <vt:lpstr>Changing energy landscape:  what has changed?</vt:lpstr>
      <vt:lpstr>How will NIC EFCC assist with the future system operability challenges?</vt:lpstr>
      <vt:lpstr>PowerPoint Presentation</vt:lpstr>
      <vt:lpstr>Providing additional functionality to the current balancing services</vt:lpstr>
      <vt:lpstr>NIC EFCC: the story so far</vt:lpstr>
      <vt:lpstr>NIC EFCC: the story so far</vt:lpstr>
      <vt:lpstr>NIC EFCC: the story so far</vt:lpstr>
      <vt:lpstr>NIC EFCC: next steps</vt:lpstr>
    </vt:vector>
  </TitlesOfParts>
  <Company>National Grid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Enhanced Frequency Control Capability (EFCC) Project</dc:title>
  <dc:creator>National Grid</dc:creator>
  <cp:lastModifiedBy>Lilian Macleod</cp:lastModifiedBy>
  <cp:revision>4</cp:revision>
  <dcterms:created xsi:type="dcterms:W3CDTF">2017-11-22T15:45:34Z</dcterms:created>
  <dcterms:modified xsi:type="dcterms:W3CDTF">2017-11-22T20:52:20Z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AdHocReviewCycleID">
    <vt:i4>1360689589</vt:i4>
  </property>
  <property fmtid="{D5CDD505-2E9C-101B-9397-08002B2CF9AE}" pid="3" name="_NewReviewCycle">
    <vt:lpwstr/>
  </property>
  <property fmtid="{D5CDD505-2E9C-101B-9397-08002B2CF9AE}" pid="4" name="_EmailSubject">
    <vt:lpwstr>final LCNI presentation</vt:lpwstr>
  </property>
  <property fmtid="{D5CDD505-2E9C-101B-9397-08002B2CF9AE}" pid="5" name="_AuthorEmail">
    <vt:lpwstr>Lilian.MacLeod@nationalgrid.com</vt:lpwstr>
  </property>
  <property fmtid="{D5CDD505-2E9C-101B-9397-08002B2CF9AE}" pid="6" name="_AuthorEmailDisplayName">
    <vt:lpwstr>Macleod, Lilian</vt:lpwstr>
  </property>
  <property fmtid="{D5CDD505-2E9C-101B-9397-08002B2CF9AE}" pid="7" name="_PreviousAdHocReviewCycleID">
    <vt:i4>-1859674470</vt:i4>
  </property>
</Properties>
</file>