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87" autoAdjust="0"/>
  </p:normalViewPr>
  <p:slideViewPr>
    <p:cSldViewPr>
      <p:cViewPr varScale="1">
        <p:scale>
          <a:sx n="69" d="100"/>
          <a:sy n="69" d="100"/>
        </p:scale>
        <p:origin x="-28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36AA4-D0B2-4D2F-BA61-2F781CD00BAF}" type="datetimeFigureOut">
              <a:rPr lang="en-GB" smtClean="0"/>
              <a:t>21/07/2015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1C178-8696-40A0-9067-23BFA9F5AC5C}" type="slidenum">
              <a:rPr lang="en-GB" smtClean="0"/>
              <a:t>‹#›</a:t>
            </a:fld>
            <a:endParaRPr lang="en-GB"/>
          </a:p>
        </p:txBody>
      </p:sp>
    </p:spTree>
    <p:extLst>
      <p:ext uri="{BB962C8B-B14F-4D97-AF65-F5344CB8AC3E}">
        <p14:creationId xmlns:p14="http://schemas.microsoft.com/office/powerpoint/2010/main" val="237302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We have continued to develop out analytical</a:t>
            </a:r>
            <a:r>
              <a:rPr lang="en-GB" baseline="0" dirty="0" smtClean="0"/>
              <a:t> and modelling capability:</a:t>
            </a:r>
          </a:p>
          <a:p>
            <a:endParaRPr lang="en-GB" baseline="0" dirty="0" smtClean="0"/>
          </a:p>
          <a:p>
            <a:pPr marL="171450" indent="-171450">
              <a:buFont typeface="Arial" panose="020B0604020202020204" pitchFamily="34" charset="0"/>
              <a:buChar char="•"/>
            </a:pPr>
            <a:r>
              <a:rPr lang="en-GB" baseline="0" dirty="0" smtClean="0"/>
              <a:t>For </a:t>
            </a:r>
            <a:r>
              <a:rPr lang="en-GB" baseline="0" dirty="0" smtClean="0"/>
              <a:t>industrial </a:t>
            </a:r>
            <a:r>
              <a:rPr lang="en-GB" baseline="0" dirty="0" smtClean="0"/>
              <a:t>and commercial modelling, we are working with ARUP  for both gas and power. We now look, on top on the usual econometrics, </a:t>
            </a:r>
            <a:r>
              <a:rPr lang="en-GB" baseline="0" dirty="0" smtClean="0"/>
              <a:t>how </a:t>
            </a:r>
            <a:r>
              <a:rPr lang="en-GB" baseline="0" dirty="0" smtClean="0"/>
              <a:t>the relative costs of </a:t>
            </a:r>
            <a:r>
              <a:rPr lang="en-GB" baseline="0" dirty="0" smtClean="0"/>
              <a:t>fuels and how </a:t>
            </a:r>
            <a:r>
              <a:rPr lang="en-GB" baseline="0" dirty="0" smtClean="0"/>
              <a:t>they </a:t>
            </a:r>
            <a:r>
              <a:rPr lang="en-GB" baseline="0" dirty="0" smtClean="0"/>
              <a:t>interplay effects demand. We also consider a wider number of industrial and commercial sectors </a:t>
            </a:r>
            <a:r>
              <a:rPr lang="en-GB" baseline="0" dirty="0" smtClean="0"/>
              <a:t>to give </a:t>
            </a:r>
            <a:r>
              <a:rPr lang="en-GB" b="0" baseline="0" dirty="0" smtClean="0"/>
              <a:t>richer picture </a:t>
            </a:r>
            <a:r>
              <a:rPr lang="en-GB" baseline="0" dirty="0" smtClean="0"/>
              <a:t>of demand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We are</a:t>
            </a:r>
            <a:r>
              <a:rPr lang="en-GB" baseline="0" dirty="0" smtClean="0"/>
              <a:t> w</a:t>
            </a:r>
            <a:r>
              <a:rPr lang="en-GB" dirty="0" smtClean="0"/>
              <a:t>orking with DELTA </a:t>
            </a:r>
            <a:r>
              <a:rPr lang="en-GB" dirty="0" err="1" smtClean="0"/>
              <a:t>ee</a:t>
            </a:r>
            <a:r>
              <a:rPr lang="en-GB" dirty="0" smtClean="0"/>
              <a:t> </a:t>
            </a:r>
            <a:r>
              <a:rPr lang="en-GB" dirty="0" smtClean="0"/>
              <a:t>and have a new residential heating model,</a:t>
            </a:r>
            <a:r>
              <a:rPr lang="en-GB" baseline="0" dirty="0" smtClean="0"/>
              <a:t> this also looks at a wider range of </a:t>
            </a:r>
            <a:r>
              <a:rPr lang="en-GB" baseline="0" dirty="0" smtClean="0"/>
              <a:t>technologies, </a:t>
            </a:r>
            <a:r>
              <a:rPr lang="en-GB" baseline="0" dirty="0" smtClean="0"/>
              <a:t>how they fit in homes and also allows us to consider the </a:t>
            </a:r>
            <a:r>
              <a:rPr lang="en-GB" b="0" baseline="0" dirty="0" smtClean="0"/>
              <a:t>so called softer aspects </a:t>
            </a:r>
            <a:r>
              <a:rPr lang="en-GB" baseline="0" dirty="0" smtClean="0"/>
              <a:t>e.g. </a:t>
            </a:r>
            <a:r>
              <a:rPr lang="en-GB" baseline="0" dirty="0" smtClean="0"/>
              <a:t>”I can afford it, it fits, but I just don't like it”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We refresh our data sources every year, </a:t>
            </a:r>
            <a:r>
              <a:rPr lang="en-GB" baseline="0" dirty="0" smtClean="0"/>
              <a:t>e.g.:</a:t>
            </a:r>
            <a:endParaRPr lang="en-GB" baseline="0" dirty="0" smtClean="0"/>
          </a:p>
          <a:p>
            <a:pPr marL="628650" lvl="1" indent="-171450">
              <a:buFont typeface="Arial" panose="020B0604020202020204" pitchFamily="34" charset="0"/>
              <a:buChar char="•"/>
            </a:pPr>
            <a:r>
              <a:rPr lang="en-GB" baseline="0" dirty="0" smtClean="0"/>
              <a:t>On the gas side, as some will know, is the re-evaluation of Composite Weather Variable, the relationship between demand and weather, this has lead to a drop in peak demand.</a:t>
            </a:r>
          </a:p>
          <a:p>
            <a:pPr marL="628650" lvl="1" indent="-171450">
              <a:buFont typeface="Arial" panose="020B0604020202020204" pitchFamily="34" charset="0"/>
              <a:buChar char="•"/>
            </a:pPr>
            <a:r>
              <a:rPr lang="en-GB" baseline="0" dirty="0" smtClean="0"/>
              <a:t>On the power side seen a number of low carbon network funded reports being published – these have shaped our analysis of new technologies.</a:t>
            </a:r>
          </a:p>
          <a:p>
            <a:pPr marL="628650" lvl="1"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Finally is our stakeholder engagement from last years FES. We have spoken more people again this year, lots of new people and those who have been with FES since the beginning. </a:t>
            </a:r>
          </a:p>
          <a:p>
            <a:pPr marL="628650" lvl="1" indent="-171450">
              <a:buFont typeface="Arial" panose="020B0604020202020204" pitchFamily="34" charset="0"/>
              <a:buChar char="•"/>
            </a:pPr>
            <a:r>
              <a:rPr lang="en-GB" baseline="0" dirty="0" smtClean="0"/>
              <a:t>When we were out with FES 2014 a number of comments around our energy efficiency assumptions started to </a:t>
            </a:r>
            <a:r>
              <a:rPr lang="en-GB" baseline="0" dirty="0" smtClean="0"/>
              <a:t>emerge – </a:t>
            </a:r>
            <a:r>
              <a:rPr lang="en-GB" baseline="0" dirty="0" smtClean="0"/>
              <a:t>this lead us to look again at these. We then engaged further in this specific area an revised our assumptions for energy efficiency. Interestingly we had the similar comments across power and gas  - which gave confidence to our new assumptions. So, this year we have less energy efficiency than last year, we look forward to your views on this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F682F625-E6E2-4FC6-ACA5-E120633D2756}"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b="0" baseline="0" dirty="0" smtClean="0"/>
          </a:p>
          <a:p>
            <a:pPr marL="171450" indent="-171450">
              <a:buFont typeface="Arial" panose="020B0604020202020204" pitchFamily="34" charset="0"/>
              <a:buChar char="•"/>
            </a:pPr>
            <a:r>
              <a:rPr lang="en-GB" b="0" baseline="0" dirty="0" smtClean="0"/>
              <a:t>The last few years saw a fall in demand due to the recession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No Progression world of low green ambition and low prosperity we keep boilers, we have a low energy efficiency push and we don’t move to low carbon technologies so gas is still used in homes. The low economic growth reduces demand in the Industrial and Commercial sector, but this is offset by power generation leading to a slow rise in demand over the period.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Consumer Power world Industrial and Commercial demand holds as we fuel switch to gas and like No Progression we still use gas in our homes, but with new technologies </a:t>
            </a:r>
            <a:r>
              <a:rPr lang="en-GB" b="0" baseline="0" dirty="0" smtClean="0"/>
              <a:t>again leading </a:t>
            </a:r>
            <a:r>
              <a:rPr lang="en-GB" b="0" baseline="0" dirty="0" smtClean="0"/>
              <a:t>to a slow rise in demand over the period.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Gone Green world, the green ambition means we switch to low carbon heating and have a drive towards strong energy efficiency in our homes, offices and factories; reducing the demand by 200 </a:t>
            </a:r>
            <a:r>
              <a:rPr lang="en-GB" b="0" baseline="0" dirty="0" err="1" smtClean="0"/>
              <a:t>TWh</a:t>
            </a:r>
            <a:r>
              <a:rPr lang="en-GB" b="0" baseline="0" dirty="0" smtClean="0"/>
              <a:t> from today.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Slow Progression world, the switch to low carbon heating is less than Gone Green, but </a:t>
            </a:r>
            <a:r>
              <a:rPr lang="en-GB" b="0" baseline="0" dirty="0" smtClean="0"/>
              <a:t>there is still </a:t>
            </a:r>
            <a:r>
              <a:rPr lang="en-GB" b="0" baseline="0" dirty="0" smtClean="0"/>
              <a:t>a push towards energy </a:t>
            </a:r>
            <a:r>
              <a:rPr lang="en-GB" b="0" baseline="0" dirty="0" smtClean="0"/>
              <a:t>efficiency; reducing </a:t>
            </a:r>
            <a:r>
              <a:rPr lang="en-GB" b="0" baseline="0" dirty="0" smtClean="0"/>
              <a:t>the demand by 100 </a:t>
            </a:r>
            <a:r>
              <a:rPr lang="en-GB" b="0" baseline="0" dirty="0" err="1" smtClean="0"/>
              <a:t>TWh</a:t>
            </a:r>
            <a:r>
              <a:rPr lang="en-GB" b="0" baseline="0" dirty="0" smtClean="0"/>
              <a:t> from today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t>For gas demand the scenarios with more green ambition will have the lower demand, as we switch to low carbon heating – but it is worth reflecting that there is still a large volume of gas required to heat homes and for use in business even in Gone Green.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dirty="0" smtClean="0"/>
          </a:p>
        </p:txBody>
      </p:sp>
      <p:sp>
        <p:nvSpPr>
          <p:cNvPr id="4" name="Slide Number Placeholder 3"/>
          <p:cNvSpPr>
            <a:spLocks noGrp="1"/>
          </p:cNvSpPr>
          <p:nvPr>
            <p:ph type="sldNum" sz="quarter" idx="10"/>
          </p:nvPr>
        </p:nvSpPr>
        <p:spPr/>
        <p:txBody>
          <a:bodyPr/>
          <a:lstStyle/>
          <a:p>
            <a:fld id="{F682F625-E6E2-4FC6-ACA5-E120633D2756}"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b="0" baseline="0" dirty="0" smtClean="0"/>
          </a:p>
          <a:p>
            <a:pPr marL="171450" indent="-171450">
              <a:buFont typeface="Arial" panose="020B0604020202020204" pitchFamily="34" charset="0"/>
              <a:buChar char="•"/>
            </a:pPr>
            <a:r>
              <a:rPr lang="en-GB" b="0" baseline="0" dirty="0" smtClean="0"/>
              <a:t>Again, like in gas the last few years saw a fall in demand due to the </a:t>
            </a:r>
            <a:r>
              <a:rPr lang="en-GB" b="0" baseline="0" dirty="0" smtClean="0"/>
              <a:t>recession</a:t>
            </a:r>
            <a:endParaRPr lang="en-GB" b="0" baseline="0" dirty="0" smtClean="0"/>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No Progression world the low green ambition and low prosperity mean we have a low push for energy efficiency and less demand from the Industrial and Commercial sector. Also we don’t move to </a:t>
            </a:r>
            <a:r>
              <a:rPr lang="en-GB" b="0" baseline="0" dirty="0" smtClean="0"/>
              <a:t>electrify heating technologies</a:t>
            </a:r>
            <a:r>
              <a:rPr lang="en-GB" b="0" baseline="0" dirty="0" smtClean="0"/>
              <a:t>. These combine to a slow drift down in demand, then a pick up as the number of homes increases over time.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Consumer Power world, our Industrial and Commercial demand falls as gas is the cheaper fuel for heating, but in our homes we use more power for our new “quality of life” consumer goods, like </a:t>
            </a:r>
            <a:r>
              <a:rPr lang="en-GB" b="0" baseline="0" dirty="0" smtClean="0"/>
              <a:t>air </a:t>
            </a:r>
            <a:r>
              <a:rPr lang="en-GB" b="0" baseline="0" dirty="0" smtClean="0"/>
              <a:t>conditioning and electric vehicles. This pushes demand up ~20 </a:t>
            </a:r>
            <a:r>
              <a:rPr lang="en-GB" b="0" baseline="0" dirty="0" err="1" smtClean="0"/>
              <a:t>TWh</a:t>
            </a:r>
            <a:r>
              <a:rPr lang="en-GB" b="0" baseline="0" dirty="0" smtClean="0"/>
              <a:t> from today. </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Gone Green world, the strong energy efficiency push initially drives demand down, then we see it kick up in the early 2020s as we switch to low carbon heating and electric vehicles; pushing demand up ~50 </a:t>
            </a:r>
            <a:r>
              <a:rPr lang="en-GB" b="0" baseline="0" dirty="0" err="1" smtClean="0"/>
              <a:t>TWh</a:t>
            </a:r>
            <a:r>
              <a:rPr lang="en-GB" b="0" baseline="0" dirty="0" smtClean="0"/>
              <a:t> from today above pervious highs. This is roughly half todays residential demand</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0" baseline="0" dirty="0" smtClean="0"/>
              <a:t>In a Slow Progression world, the switch to low carbon heating and electric vehicles is less than in Gone Green. However there is still a push to energy efficiency, and the lower economic growth keeps down Industrial and Commercial </a:t>
            </a:r>
            <a:r>
              <a:rPr lang="en-GB" b="0" baseline="0" dirty="0" smtClean="0"/>
              <a:t>demand, </a:t>
            </a:r>
            <a:r>
              <a:rPr lang="en-GB" b="0" baseline="0" dirty="0" smtClean="0"/>
              <a:t>so like No Progression, there is a slow drift down in demand, then a pick up as the number of homes increases over time.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smtClean="0"/>
          </a:p>
        </p:txBody>
      </p:sp>
      <p:sp>
        <p:nvSpPr>
          <p:cNvPr id="4" name="Slide Number Placeholder 3"/>
          <p:cNvSpPr>
            <a:spLocks noGrp="1"/>
          </p:cNvSpPr>
          <p:nvPr>
            <p:ph type="sldNum" sz="quarter" idx="10"/>
          </p:nvPr>
        </p:nvSpPr>
        <p:spPr/>
        <p:txBody>
          <a:bodyPr/>
          <a:lstStyle/>
          <a:p>
            <a:fld id="{F682F625-E6E2-4FC6-ACA5-E120633D2756}"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sz="1200" baseline="0" dirty="0" smtClean="0"/>
              <a:t>Today in our homes we use around 320 </a:t>
            </a:r>
            <a:r>
              <a:rPr lang="en-US" sz="1200" baseline="0" dirty="0" err="1" smtClean="0"/>
              <a:t>TWh</a:t>
            </a:r>
            <a:r>
              <a:rPr lang="en-US" sz="1200" baseline="0" dirty="0" smtClean="0"/>
              <a:t> of gas, mainly for heating – this is about the same as the total demand for electricity – the largest single sector, so what happens here is important.</a:t>
            </a:r>
          </a:p>
          <a:p>
            <a:pPr marL="0" indent="0">
              <a:buFont typeface="Arial" panose="020B0604020202020204" pitchFamily="34" charset="0"/>
              <a:buNone/>
            </a:pPr>
            <a:endParaRPr lang="en-US" sz="1200" baseline="0" dirty="0" smtClean="0"/>
          </a:p>
          <a:p>
            <a:pPr marL="171450" indent="-171450">
              <a:buFont typeface="Arial" panose="020B0604020202020204" pitchFamily="34" charset="0"/>
              <a:buChar char="•"/>
            </a:pPr>
            <a:r>
              <a:rPr lang="en-US" sz="1200" baseline="0" dirty="0" smtClean="0"/>
              <a:t>Most properties have gas boilers (85%) </a:t>
            </a:r>
          </a:p>
          <a:p>
            <a:pPr marL="171450" indent="-171450">
              <a:buFont typeface="Arial" panose="020B0604020202020204" pitchFamily="34" charset="0"/>
              <a:buChar char="•"/>
            </a:pPr>
            <a:r>
              <a:rPr lang="en-US" sz="1200" baseline="0" dirty="0" smtClean="0"/>
              <a:t>Some have storage heating (10%) </a:t>
            </a:r>
          </a:p>
          <a:p>
            <a:pPr marL="171450" indent="-171450">
              <a:buFont typeface="Arial" panose="020B0604020202020204" pitchFamily="34" charset="0"/>
              <a:buChar char="•"/>
            </a:pPr>
            <a:r>
              <a:rPr lang="en-US" sz="1200" baseline="0" dirty="0" smtClean="0"/>
              <a:t>And the rest, have a combination of oils and solid fuels</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But the future has the </a:t>
            </a:r>
            <a:r>
              <a:rPr lang="en-US" sz="1200" b="0" baseline="0" dirty="0" smtClean="0"/>
              <a:t>potential be very different as there are a plethora of new heating technologies, even today,  for our homes. Some of these currently receive support and even allow us to generate our own electricity as more people look to alternative options. These include air source heat pumps, ground source heat pumps, gas heat pumps, hybrid heat pumps, fuel cells, biomass boilers and micro combined heat </a:t>
            </a:r>
            <a:r>
              <a:rPr lang="en-US" sz="1200" b="0" baseline="0" dirty="0" smtClean="0"/>
              <a:t>and fuel cells.</a:t>
            </a:r>
            <a:endParaRPr lang="en-US" sz="1200" b="0" baseline="0" dirty="0" smtClean="0"/>
          </a:p>
          <a:p>
            <a:pPr marL="0" indent="0">
              <a:buFont typeface="Arial" panose="020B0604020202020204"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fld id="{F682F625-E6E2-4FC6-ACA5-E120633D2756}"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Today</a:t>
            </a:r>
            <a:r>
              <a:rPr lang="en-US" sz="1200" baseline="0" dirty="0" smtClean="0"/>
              <a:t> in home we have the majority of domestic heating is gas – and what is electric is mainly Storage heating. </a:t>
            </a:r>
          </a:p>
          <a:p>
            <a:pPr marL="171450" indent="-171450">
              <a:buFont typeface="Arial" panose="020B0604020202020204" pitchFamily="34" charset="0"/>
              <a:buChar char="•"/>
            </a:pPr>
            <a:endParaRPr lang="en-US" sz="1200" baseline="0" dirty="0" smtClean="0"/>
          </a:p>
          <a:p>
            <a:pPr marL="171450" indent="-171450">
              <a:buFont typeface="Arial" panose="020B0604020202020204" pitchFamily="34" charset="0"/>
              <a:buChar char="•"/>
            </a:pPr>
            <a:r>
              <a:rPr lang="en-US" sz="1200" baseline="0" dirty="0" smtClean="0"/>
              <a:t>We see these storage heating demand being more “sticky” than last year (due to the new modelling in this area) as the heat pump fit for these buildings is not ideal (due to heating hot water systems) so we have more demand from this staying on the system for longer.</a:t>
            </a:r>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A Gone</a:t>
            </a:r>
            <a:r>
              <a:rPr lang="en-US" sz="1200" baseline="0" dirty="0" smtClean="0"/>
              <a:t> </a:t>
            </a:r>
            <a:r>
              <a:rPr lang="en-US" sz="1200" dirty="0" smtClean="0"/>
              <a:t>Green world there</a:t>
            </a:r>
            <a:r>
              <a:rPr lang="en-US" sz="1200" baseline="0" dirty="0" smtClean="0"/>
              <a:t> is a move to low carbon heating driven by the </a:t>
            </a:r>
            <a:r>
              <a:rPr lang="en-US" sz="1200" b="0" baseline="0" dirty="0" smtClean="0"/>
              <a:t>green ambition and the prosperity </a:t>
            </a:r>
            <a:r>
              <a:rPr lang="en-US" sz="1200" baseline="0" dirty="0" smtClean="0"/>
              <a:t>to allow higher up take of these technologies. There is also a robust support mechanism in place by around 2020. This leads to 30% of homes being heated by electricity of some form, and 60% remaining on gas.</a:t>
            </a:r>
          </a:p>
          <a:p>
            <a:pPr marL="171450" indent="-171450">
              <a:buFont typeface="Arial" panose="020B0604020202020204" pitchFamily="34" charset="0"/>
              <a:buChar char="•"/>
            </a:pPr>
            <a:endParaRPr lang="en-US" sz="1200" baseline="0" dirty="0" smtClean="0"/>
          </a:p>
          <a:p>
            <a:pPr marL="171450" indent="-171450">
              <a:buFont typeface="Arial" panose="020B0604020202020204" pitchFamily="34" charset="0"/>
              <a:buChar char="•"/>
            </a:pPr>
            <a:r>
              <a:rPr lang="en-US" sz="1200" baseline="0" dirty="0" smtClean="0"/>
              <a:t>In a Consumer Power world gas is (relatively) cheap so gas demand holds up. However it is not all gas boilers. More people (1.5 million) have </a:t>
            </a:r>
            <a:r>
              <a:rPr lang="en-US" sz="1200" b="0" baseline="0" dirty="0" smtClean="0"/>
              <a:t>micro combined heat and power (</a:t>
            </a:r>
            <a:r>
              <a:rPr lang="en-US" sz="1200" b="0" baseline="0" dirty="0" err="1" smtClean="0"/>
              <a:t>mCHP</a:t>
            </a:r>
            <a:r>
              <a:rPr lang="en-US" sz="1200" b="0" baseline="0" dirty="0" smtClean="0"/>
              <a:t>), </a:t>
            </a:r>
            <a:r>
              <a:rPr lang="en-US" sz="1200" baseline="0" dirty="0" smtClean="0"/>
              <a:t>choosing these as over heat pumps as gas is more desirable and they allow you to generate your own electricity</a:t>
            </a:r>
          </a:p>
          <a:p>
            <a:pPr marL="0" indent="0">
              <a:buFont typeface="Arial" panose="020B0604020202020204"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fld id="{F682F625-E6E2-4FC6-ACA5-E120633D2756}"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pPr marL="171450" indent="-171450">
              <a:buFont typeface="Arial" panose="020B0604020202020204" pitchFamily="34" charset="0"/>
              <a:buChar char="•"/>
            </a:pPr>
            <a:r>
              <a:rPr lang="en-GB" baseline="0" dirty="0" smtClean="0"/>
              <a:t>Smart meter are planed to be rolled out to every home, for both gas and electricity, by 2020 – this is a challenging target and there is a great deal </a:t>
            </a:r>
            <a:r>
              <a:rPr lang="en-GB" b="0" baseline="0" dirty="0" smtClean="0"/>
              <a:t>of uncertainty</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We r</a:t>
            </a:r>
            <a:r>
              <a:rPr lang="en-GB" baseline="0" dirty="0" smtClean="0"/>
              <a:t>e</a:t>
            </a:r>
            <a:r>
              <a:rPr lang="en-GB" dirty="0" smtClean="0"/>
              <a:t>flect</a:t>
            </a:r>
            <a:r>
              <a:rPr lang="en-GB" baseline="0" dirty="0" smtClean="0"/>
              <a:t> this uncertainty in our scenarios; Gone Green rolls out smart meters by 2020, where as the other scenarios have a later role out profile, with No Progression being the slowest</a:t>
            </a:r>
          </a:p>
        </p:txBody>
      </p:sp>
      <p:sp>
        <p:nvSpPr>
          <p:cNvPr id="4" name="Slide Number Placeholder 3"/>
          <p:cNvSpPr>
            <a:spLocks noGrp="1"/>
          </p:cNvSpPr>
          <p:nvPr>
            <p:ph type="sldNum" sz="quarter" idx="10"/>
          </p:nvPr>
        </p:nvSpPr>
        <p:spPr/>
        <p:txBody>
          <a:bodyPr/>
          <a:lstStyle/>
          <a:p>
            <a:fld id="{F682F625-E6E2-4FC6-ACA5-E120633D2756}"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 the</a:t>
            </a:r>
            <a:r>
              <a:rPr lang="en-GB" baseline="0" dirty="0" smtClean="0"/>
              <a:t> future, 2035, in our Gone Green and Consumer Power scenarios we have the same amount electric vehicles. Today there are around  35,000 EVs on the road. These use very little power at peak.</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In 2035, in GG there will be 5.3 million on the roads (out of around 35 million in total). The power requirements for this are around 1 GW at peak </a:t>
            </a:r>
          </a:p>
          <a:p>
            <a:pPr marL="0" indent="0">
              <a:buFont typeface="Arial" panose="020B0604020202020204" pitchFamily="34" charset="0"/>
              <a:buNone/>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 Consumer Power there will still be 5.3 million on the roads, however the  power requirements for this are around 3 GW at peak – that’s 2GW different from Gone Green (the size of a large power station).</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difference is due to different charging profiles in the two scenarios. In Consumer Power there is little incentive to change your natural behaviour (get home and plug in), while in a Gone Green world there are these incentives; people engage with their smart meters and tariffs. Additionally innovation incentivises you to move your changing away from peak. This reduction has </a:t>
            </a:r>
            <a:r>
              <a:rPr lang="en-GB" baseline="0" dirty="0" smtClean="0"/>
              <a:t>been </a:t>
            </a:r>
            <a:r>
              <a:rPr lang="en-GB" baseline="0" dirty="0" smtClean="0"/>
              <a:t>observed in a trials. This change could lead to saving on the supply side; reducing the need for power stations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userDrawn="1"/>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fontAlgn="base">
              <a:spcBef>
                <a:spcPct val="0"/>
              </a:spcBef>
              <a:spcAft>
                <a:spcPct val="0"/>
              </a:spcAft>
            </a:pPr>
            <a:endParaRPr lang="en-GB" sz="2800" b="1" dirty="0">
              <a:solidFill>
                <a:srgbClr val="0079C1"/>
              </a:solidFill>
            </a:endParaRPr>
          </a:p>
        </p:txBody>
      </p:sp>
      <p:sp>
        <p:nvSpPr>
          <p:cNvPr id="101379" name="Rectangle 3"/>
          <p:cNvSpPr>
            <a:spLocks noGrp="1" noChangeArrowheads="1"/>
          </p:cNvSpPr>
          <p:nvPr>
            <p:ph type="ctrTitle" sz="quarter"/>
          </p:nvPr>
        </p:nvSpPr>
        <p:spPr>
          <a:xfrm>
            <a:off x="593725" y="1279525"/>
            <a:ext cx="8043863" cy="639763"/>
          </a:xfrm>
          <a:prstGeom prst="rect">
            <a:avLst/>
          </a:prstGeom>
        </p:spPr>
        <p:txBody>
          <a:bodyPr anchor="ctr"/>
          <a:lstStyle>
            <a:lvl1pPr>
              <a:defRPr/>
            </a:lvl1pPr>
          </a:lstStyle>
          <a:p>
            <a:r>
              <a:rPr lang="en-US"/>
              <a:t>Click to edit Master title style</a:t>
            </a:r>
          </a:p>
        </p:txBody>
      </p:sp>
      <p:sp>
        <p:nvSpPr>
          <p:cNvPr id="101380" name="Rectangle 4"/>
          <p:cNvSpPr>
            <a:spLocks noGrp="1" noChangeArrowheads="1"/>
          </p:cNvSpPr>
          <p:nvPr>
            <p:ph type="subTitle" sz="quarter" idx="1"/>
          </p:nvPr>
        </p:nvSpPr>
        <p:spPr>
          <a:xfrm>
            <a:off x="571500" y="2882900"/>
            <a:ext cx="8043863" cy="503238"/>
          </a:xfrm>
          <a:prstGeom prst="rect">
            <a:avLst/>
          </a:prstGeo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pic>
        <p:nvPicPr>
          <p:cNvPr id="101383" name="Picture 7"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p:spPr>
      </p:pic>
    </p:spTree>
    <p:extLst>
      <p:ext uri="{BB962C8B-B14F-4D97-AF65-F5344CB8AC3E}">
        <p14:creationId xmlns:p14="http://schemas.microsoft.com/office/powerpoint/2010/main" val="21704679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1485900"/>
            <a:ext cx="8089900" cy="464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5A7E6AF-31D8-4E68-A120-781C18B6A23D}"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1D45C4-C729-432D-967F-8B906583F5B3}"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42524268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D73F18E-7DFC-421B-8213-29114A18B970}"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AECAEB8F-6ABC-4117-A44D-BABBFB7F715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1699175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93725" y="1485900"/>
            <a:ext cx="80899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3AB37F19-DA17-4791-B6C4-A7A1BB9618A2}"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71162FE0-8B14-4597-9B4D-9845A4420CF2}"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1962013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BAB047D0-1ED8-482D-8BB6-D89B7ABEC88C}"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C89DA4E8-F0C0-4F9F-85C1-136BFF31A6B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3705061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4C317FC-4021-45C2-9D30-F784B2DA1D5A}"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3C0733C-6823-408B-9D5B-CBCE805CE5B5}"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4018441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98C03E9-D5A7-4517-A2FB-926A103D7F60}"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8072929-A856-44B6-AF28-A2056E2773E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9577125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979E05-1DCB-4B61-8DF0-17E20DB61FBE}"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8E0C5DAE-DBEE-46BD-B1A2-9FFFF94D37D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8452702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3170BC-03F4-4055-876A-094CC81FC22F}"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E1B2AD-3D08-46F4-86B4-C3C598870C0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9967171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5FAE4CF-E9AB-46C0-9CA9-7980822D64C6}"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6E174DA-490A-448B-848A-D3B1119EBE1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376512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BC1D746-670C-46CE-8C3D-2BF618AC3372}" type="datetime1">
              <a:rPr lang="en-US" sz="2800" b="1">
                <a:solidFill>
                  <a:srgbClr val="0079C1"/>
                </a:solidFill>
              </a:rPr>
              <a:pPr fontAlgn="base">
                <a:spcBef>
                  <a:spcPct val="0"/>
                </a:spcBef>
                <a:spcAft>
                  <a:spcPct val="0"/>
                </a:spcAft>
              </a:pPr>
              <a:t>7/21/2015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D2A98D1-CEE0-4524-BFA0-175CFE257FE8}"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5779618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National_Grid_POA_white"/>
          <p:cNvPicPr/>
          <p:nvPr userDrawn="1"/>
        </p:nvPicPr>
        <p:blipFill>
          <a:blip r:embed="rId13"/>
          <a:srcRect b="24583"/>
          <a:stretch>
            <a:fillRect/>
          </a:stretch>
        </p:blipFill>
        <p:spPr bwMode="auto">
          <a:xfrm>
            <a:off x="6817099" y="346523"/>
            <a:ext cx="1839595" cy="419100"/>
          </a:xfrm>
          <a:prstGeom prst="rect">
            <a:avLst/>
          </a:prstGeom>
          <a:noFill/>
        </p:spPr>
      </p:pic>
    </p:spTree>
    <p:extLst>
      <p:ext uri="{BB962C8B-B14F-4D97-AF65-F5344CB8AC3E}">
        <p14:creationId xmlns:p14="http://schemas.microsoft.com/office/powerpoint/2010/main" val="1248523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fontAlgn="base">
        <a:spcBef>
          <a:spcPct val="0"/>
        </a:spcBef>
        <a:spcAft>
          <a:spcPct val="0"/>
        </a:spcAft>
        <a:defRPr sz="2400" b="1">
          <a:solidFill>
            <a:srgbClr val="C2CD23"/>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C2CD23"/>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C2CD23"/>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C2CD23"/>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C2CD23"/>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C2CD23"/>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Future Energy Scenarios 2015</a:t>
            </a:r>
          </a:p>
          <a:p>
            <a:pPr fontAlgn="base">
              <a:lnSpc>
                <a:spcPct val="80000"/>
              </a:lnSpc>
              <a:spcBef>
                <a:spcPct val="0"/>
              </a:spcBef>
              <a:spcAft>
                <a:spcPct val="0"/>
              </a:spcAft>
            </a:pPr>
            <a:r>
              <a:rPr lang="en-US" sz="2800" dirty="0">
                <a:solidFill>
                  <a:srgbClr val="FFFFFF"/>
                </a:solidFill>
                <a:cs typeface="Arial"/>
              </a:rPr>
              <a:t>Demand</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511256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1" name="Rectangle 10"/>
          <p:cNvSpPr/>
          <p:nvPr/>
        </p:nvSpPr>
        <p:spPr bwMode="auto">
          <a:xfrm rot="2700000">
            <a:off x="744790" y="2800931"/>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2" name="Rectangle 11"/>
          <p:cNvSpPr/>
          <p:nvPr/>
        </p:nvSpPr>
        <p:spPr bwMode="auto">
          <a:xfrm>
            <a:off x="539552" y="1556792"/>
            <a:ext cx="5976664" cy="1440160"/>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3" name="TextBox 12"/>
          <p:cNvSpPr txBox="1"/>
          <p:nvPr/>
        </p:nvSpPr>
        <p:spPr>
          <a:xfrm>
            <a:off x="583507" y="1577656"/>
            <a:ext cx="5688632" cy="954107"/>
          </a:xfrm>
          <a:prstGeom prst="rect">
            <a:avLst/>
          </a:prstGeom>
          <a:noFill/>
        </p:spPr>
        <p:txBody>
          <a:bodyPr wrap="square" rtlCol="0">
            <a:spAutoFit/>
          </a:bodyPr>
          <a:lstStyle/>
          <a:p>
            <a:pPr fontAlgn="base">
              <a:spcBef>
                <a:spcPct val="0"/>
              </a:spcBef>
              <a:spcAft>
                <a:spcPct val="0"/>
              </a:spcAft>
            </a:pPr>
            <a:r>
              <a:rPr lang="en-GB" sz="2800" b="1" dirty="0">
                <a:solidFill>
                  <a:srgbClr val="FFFFFF"/>
                </a:solidFill>
              </a:rPr>
              <a:t>Russell Fowler </a:t>
            </a:r>
          </a:p>
          <a:p>
            <a:pPr fontAlgn="base">
              <a:spcBef>
                <a:spcPct val="0"/>
              </a:spcBef>
              <a:spcAft>
                <a:spcPct val="0"/>
              </a:spcAft>
            </a:pPr>
            <a:r>
              <a:rPr lang="en-GB" sz="2800" dirty="0">
                <a:solidFill>
                  <a:srgbClr val="FFFFFF"/>
                </a:solidFill>
              </a:rPr>
              <a:t>Power Demand Manager</a:t>
            </a:r>
          </a:p>
        </p:txBody>
      </p:sp>
      <p:pic>
        <p:nvPicPr>
          <p:cNvPr id="14" name="Picture 13" descr="Landsca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3136"/>
            <a:ext cx="8686800" cy="1926336"/>
          </a:xfrm>
          <a:prstGeom prst="rect">
            <a:avLst/>
          </a:prstGeom>
        </p:spPr>
      </p:pic>
    </p:spTree>
    <p:extLst>
      <p:ext uri="{BB962C8B-B14F-4D97-AF65-F5344CB8AC3E}">
        <p14:creationId xmlns:p14="http://schemas.microsoft.com/office/powerpoint/2010/main" val="31416363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What’s changed?</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539552" y="1128772"/>
            <a:ext cx="2952328"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4" name="Picture 3" descr="What's changed?_2.png"/>
          <p:cNvPicPr>
            <a:picLocks noChangeAspect="1"/>
          </p:cNvPicPr>
          <p:nvPr/>
        </p:nvPicPr>
        <p:blipFill rotWithShape="1">
          <a:blip r:embed="rId4" cstate="print">
            <a:extLst>
              <a:ext uri="{28A0092B-C50C-407E-A947-70E740481C1C}">
                <a14:useLocalDpi xmlns:a14="http://schemas.microsoft.com/office/drawing/2010/main" val="0"/>
              </a:ext>
            </a:extLst>
          </a:blip>
          <a:srcRect r="61140" b="55296"/>
          <a:stretch/>
        </p:blipFill>
        <p:spPr>
          <a:xfrm>
            <a:off x="899592" y="1556792"/>
            <a:ext cx="2865168" cy="2117440"/>
          </a:xfrm>
          <a:prstGeom prst="rect">
            <a:avLst/>
          </a:prstGeom>
        </p:spPr>
      </p:pic>
      <p:pic>
        <p:nvPicPr>
          <p:cNvPr id="11" name="Picture 10" descr="What's changed?_2.png"/>
          <p:cNvPicPr>
            <a:picLocks noChangeAspect="1"/>
          </p:cNvPicPr>
          <p:nvPr/>
        </p:nvPicPr>
        <p:blipFill rotWithShape="1">
          <a:blip r:embed="rId4" cstate="print">
            <a:extLst>
              <a:ext uri="{28A0092B-C50C-407E-A947-70E740481C1C}">
                <a14:useLocalDpi xmlns:a14="http://schemas.microsoft.com/office/drawing/2010/main" val="0"/>
              </a:ext>
            </a:extLst>
          </a:blip>
          <a:srcRect l="48088" t="-1" r="47913" b="-2163"/>
          <a:stretch/>
        </p:blipFill>
        <p:spPr>
          <a:xfrm>
            <a:off x="4524515" y="1556792"/>
            <a:ext cx="294830" cy="4839094"/>
          </a:xfrm>
          <a:prstGeom prst="rect">
            <a:avLst/>
          </a:prstGeom>
        </p:spPr>
      </p:pic>
      <p:pic>
        <p:nvPicPr>
          <p:cNvPr id="12" name="Picture 11" descr="What's changed?_2.png"/>
          <p:cNvPicPr>
            <a:picLocks noChangeAspect="1"/>
          </p:cNvPicPr>
          <p:nvPr/>
        </p:nvPicPr>
        <p:blipFill rotWithShape="1">
          <a:blip r:embed="rId4" cstate="print">
            <a:extLst>
              <a:ext uri="{28A0092B-C50C-407E-A947-70E740481C1C}">
                <a14:useLocalDpi xmlns:a14="http://schemas.microsoft.com/office/drawing/2010/main" val="0"/>
              </a:ext>
            </a:extLst>
          </a:blip>
          <a:srcRect l="61467" r="-378" b="55296"/>
          <a:stretch/>
        </p:blipFill>
        <p:spPr>
          <a:xfrm>
            <a:off x="5522403" y="1556792"/>
            <a:ext cx="2868928" cy="2117440"/>
          </a:xfrm>
          <a:prstGeom prst="rect">
            <a:avLst/>
          </a:prstGeom>
        </p:spPr>
      </p:pic>
      <p:pic>
        <p:nvPicPr>
          <p:cNvPr id="13" name="Picture 12" descr="What's changed?_2.png"/>
          <p:cNvPicPr>
            <a:picLocks noChangeAspect="1"/>
          </p:cNvPicPr>
          <p:nvPr/>
        </p:nvPicPr>
        <p:blipFill rotWithShape="1">
          <a:blip r:embed="rId4" cstate="print">
            <a:extLst>
              <a:ext uri="{28A0092B-C50C-407E-A947-70E740481C1C}">
                <a14:useLocalDpi xmlns:a14="http://schemas.microsoft.com/office/drawing/2010/main" val="0"/>
              </a:ext>
            </a:extLst>
          </a:blip>
          <a:srcRect t="48773" r="61140" b="-726"/>
          <a:stretch/>
        </p:blipFill>
        <p:spPr>
          <a:xfrm>
            <a:off x="899592" y="3969078"/>
            <a:ext cx="2865168" cy="2460828"/>
          </a:xfrm>
          <a:prstGeom prst="rect">
            <a:avLst/>
          </a:prstGeom>
        </p:spPr>
      </p:pic>
      <p:pic>
        <p:nvPicPr>
          <p:cNvPr id="14" name="Picture 13" descr="What's changed?_2.png"/>
          <p:cNvPicPr>
            <a:picLocks noChangeAspect="1"/>
          </p:cNvPicPr>
          <p:nvPr/>
        </p:nvPicPr>
        <p:blipFill rotWithShape="1">
          <a:blip r:embed="rId4" cstate="print">
            <a:extLst>
              <a:ext uri="{28A0092B-C50C-407E-A947-70E740481C1C}">
                <a14:useLocalDpi xmlns:a14="http://schemas.microsoft.com/office/drawing/2010/main" val="0"/>
              </a:ext>
            </a:extLst>
          </a:blip>
          <a:srcRect l="61467" t="48296" r="-378" b="-490"/>
          <a:stretch/>
        </p:blipFill>
        <p:spPr>
          <a:xfrm>
            <a:off x="5522403" y="3946398"/>
            <a:ext cx="2868928" cy="2472168"/>
          </a:xfrm>
          <a:prstGeom prst="rect">
            <a:avLst/>
          </a:prstGeom>
        </p:spPr>
      </p:pic>
    </p:spTree>
    <p:extLst>
      <p:ext uri="{BB962C8B-B14F-4D97-AF65-F5344CB8AC3E}">
        <p14:creationId xmlns:p14="http://schemas.microsoft.com/office/powerpoint/2010/main" val="4076064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5472608"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4346C"/>
              </a:solidFill>
            </a:endParaRPr>
          </a:p>
          <a:p>
            <a:pPr fontAlgn="base">
              <a:lnSpc>
                <a:spcPct val="80000"/>
              </a:lnSpc>
              <a:spcBef>
                <a:spcPct val="0"/>
              </a:spcBef>
              <a:spcAft>
                <a:spcPct val="0"/>
              </a:spcAft>
            </a:pPr>
            <a:r>
              <a:rPr lang="en-US" sz="2800" b="1" dirty="0">
                <a:solidFill>
                  <a:srgbClr val="0079C1"/>
                </a:solidFill>
              </a:rPr>
              <a:t>Gas demand</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2160240"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grpSp>
        <p:nvGrpSpPr>
          <p:cNvPr id="13" name="Group 12"/>
          <p:cNvGrpSpPr/>
          <p:nvPr/>
        </p:nvGrpSpPr>
        <p:grpSpPr>
          <a:xfrm>
            <a:off x="539552" y="1340768"/>
            <a:ext cx="2232248" cy="799275"/>
            <a:chOff x="539552" y="1340768"/>
            <a:chExt cx="2232248" cy="799275"/>
          </a:xfrm>
        </p:grpSpPr>
        <p:sp>
          <p:nvSpPr>
            <p:cNvPr id="17" name="Rectangle 16"/>
            <p:cNvSpPr/>
            <p:nvPr/>
          </p:nvSpPr>
          <p:spPr bwMode="auto">
            <a:xfrm rot="2700000">
              <a:off x="806228" y="1895476"/>
              <a:ext cx="244567" cy="244567"/>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8" name="Rectangle 17"/>
            <p:cNvSpPr/>
            <p:nvPr/>
          </p:nvSpPr>
          <p:spPr bwMode="auto">
            <a:xfrm>
              <a:off x="539552" y="1340769"/>
              <a:ext cx="2232248" cy="720080"/>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9" name="TextBox 18"/>
            <p:cNvSpPr txBox="1"/>
            <p:nvPr/>
          </p:nvSpPr>
          <p:spPr>
            <a:xfrm>
              <a:off x="539552" y="1340768"/>
              <a:ext cx="2088232" cy="646331"/>
            </a:xfrm>
            <a:prstGeom prst="rect">
              <a:avLst/>
            </a:prstGeom>
            <a:noFill/>
          </p:spPr>
          <p:txBody>
            <a:bodyPr wrap="square" rtlCol="0">
              <a:spAutoFit/>
            </a:bodyPr>
            <a:lstStyle/>
            <a:p>
              <a:pPr fontAlgn="base">
                <a:spcBef>
                  <a:spcPct val="0"/>
                </a:spcBef>
                <a:spcAft>
                  <a:spcPct val="0"/>
                </a:spcAft>
              </a:pPr>
              <a:r>
                <a:rPr lang="en-US" sz="1200" dirty="0">
                  <a:solidFill>
                    <a:srgbClr val="FFFFFF"/>
                  </a:solidFill>
                </a:rPr>
                <a:t>Lower demand for gas</a:t>
              </a:r>
            </a:p>
            <a:p>
              <a:pPr fontAlgn="base">
                <a:spcBef>
                  <a:spcPct val="0"/>
                </a:spcBef>
                <a:spcAft>
                  <a:spcPct val="0"/>
                </a:spcAft>
              </a:pPr>
              <a:r>
                <a:rPr lang="en-US" sz="1200" dirty="0">
                  <a:solidFill>
                    <a:srgbClr val="FFFFFF"/>
                  </a:solidFill>
                </a:rPr>
                <a:t>in the scenarios with higher </a:t>
              </a:r>
            </a:p>
            <a:p>
              <a:pPr fontAlgn="base">
                <a:spcBef>
                  <a:spcPct val="0"/>
                </a:spcBef>
                <a:spcAft>
                  <a:spcPct val="0"/>
                </a:spcAft>
              </a:pPr>
              <a:r>
                <a:rPr lang="en-US" sz="1200" dirty="0">
                  <a:solidFill>
                    <a:srgbClr val="FFFFFF"/>
                  </a:solidFill>
                </a:rPr>
                <a:t>green ambition.</a:t>
              </a:r>
              <a:endParaRPr lang="en-GB" sz="1200" dirty="0">
                <a:solidFill>
                  <a:srgbClr val="FFFFFF"/>
                </a:solidFill>
              </a:endParaRPr>
            </a:p>
          </p:txBody>
        </p:sp>
      </p:grpSp>
      <p:grpSp>
        <p:nvGrpSpPr>
          <p:cNvPr id="14" name="Group 13"/>
          <p:cNvGrpSpPr/>
          <p:nvPr/>
        </p:nvGrpSpPr>
        <p:grpSpPr>
          <a:xfrm>
            <a:off x="3059832" y="1340768"/>
            <a:ext cx="2736304" cy="799275"/>
            <a:chOff x="3059832" y="1340768"/>
            <a:chExt cx="2736304" cy="799275"/>
          </a:xfrm>
        </p:grpSpPr>
        <p:sp>
          <p:nvSpPr>
            <p:cNvPr id="22" name="Rectangle 21"/>
            <p:cNvSpPr/>
            <p:nvPr/>
          </p:nvSpPr>
          <p:spPr bwMode="auto">
            <a:xfrm rot="2700000">
              <a:off x="3326508" y="1895476"/>
              <a:ext cx="244567" cy="244567"/>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3" name="Rectangle 22"/>
            <p:cNvSpPr/>
            <p:nvPr/>
          </p:nvSpPr>
          <p:spPr bwMode="auto">
            <a:xfrm>
              <a:off x="3059832" y="1340769"/>
              <a:ext cx="2520280" cy="720080"/>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4" name="TextBox 23"/>
            <p:cNvSpPr txBox="1"/>
            <p:nvPr/>
          </p:nvSpPr>
          <p:spPr>
            <a:xfrm>
              <a:off x="3059832" y="1340768"/>
              <a:ext cx="2736304" cy="646331"/>
            </a:xfrm>
            <a:prstGeom prst="rect">
              <a:avLst/>
            </a:prstGeom>
            <a:noFill/>
          </p:spPr>
          <p:txBody>
            <a:bodyPr wrap="square" rtlCol="0">
              <a:spAutoFit/>
            </a:bodyPr>
            <a:lstStyle/>
            <a:p>
              <a:pPr fontAlgn="base">
                <a:spcBef>
                  <a:spcPct val="0"/>
                </a:spcBef>
                <a:spcAft>
                  <a:spcPct val="0"/>
                </a:spcAft>
              </a:pPr>
              <a:r>
                <a:rPr lang="en-US" sz="1200" dirty="0">
                  <a:solidFill>
                    <a:srgbClr val="FFFFFF"/>
                  </a:solidFill>
                </a:rPr>
                <a:t>Still large volumes of gas flowing, even in scenarios with green </a:t>
              </a:r>
              <a:r>
                <a:rPr lang="en-US" sz="1200" dirty="0" err="1">
                  <a:solidFill>
                    <a:srgbClr val="FFFFFF"/>
                  </a:solidFill>
                </a:rPr>
                <a:t>ambititon</a:t>
              </a:r>
              <a:endParaRPr lang="en-GB" sz="1200" dirty="0">
                <a:solidFill>
                  <a:srgbClr val="FFFFFF"/>
                </a:solidFill>
              </a:endParaRPr>
            </a:p>
          </p:txBody>
        </p:sp>
      </p:grpSp>
      <p:sp>
        <p:nvSpPr>
          <p:cNvPr id="25" name="TextBox 24"/>
          <p:cNvSpPr txBox="1"/>
          <p:nvPr/>
        </p:nvSpPr>
        <p:spPr>
          <a:xfrm>
            <a:off x="526953" y="4221558"/>
            <a:ext cx="186924" cy="529617"/>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3" name="Picture 2" descr="Slide-28-_0005_Baseline.png"/>
          <p:cNvPicPr>
            <a:picLocks noChangeAspect="1"/>
          </p:cNvPicPr>
          <p:nvPr/>
        </p:nvPicPr>
        <p:blipFill rotWithShape="1">
          <a:blip r:embed="rId4">
            <a:extLst>
              <a:ext uri="{28A0092B-C50C-407E-A947-70E740481C1C}">
                <a14:useLocalDpi xmlns:a14="http://schemas.microsoft.com/office/drawing/2010/main" val="0"/>
              </a:ext>
            </a:extLst>
          </a:blip>
          <a:srcRect r="22884"/>
          <a:stretch/>
        </p:blipFill>
        <p:spPr>
          <a:xfrm>
            <a:off x="526953" y="2323716"/>
            <a:ext cx="6147795" cy="4282661"/>
          </a:xfrm>
          <a:prstGeom prst="rect">
            <a:avLst/>
          </a:prstGeom>
        </p:spPr>
      </p:pic>
      <p:pic>
        <p:nvPicPr>
          <p:cNvPr id="6" name="Picture 5" descr="Slide-28-_0002_5-S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953" y="2323716"/>
            <a:ext cx="7972155" cy="4282661"/>
          </a:xfrm>
          <a:prstGeom prst="rect">
            <a:avLst/>
          </a:prstGeom>
        </p:spPr>
      </p:pic>
      <p:pic>
        <p:nvPicPr>
          <p:cNvPr id="9" name="Picture 8" descr="Slide-28-_0001_4-G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953" y="2323716"/>
            <a:ext cx="7972155" cy="4282661"/>
          </a:xfrm>
          <a:prstGeom prst="rect">
            <a:avLst/>
          </a:prstGeom>
        </p:spPr>
      </p:pic>
      <p:pic>
        <p:nvPicPr>
          <p:cNvPr id="10" name="Picture 9" descr="Slide-28-_0004_3-C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953" y="2323716"/>
            <a:ext cx="7972155" cy="4282661"/>
          </a:xfrm>
          <a:prstGeom prst="rect">
            <a:avLst/>
          </a:prstGeom>
        </p:spPr>
      </p:pic>
      <p:pic>
        <p:nvPicPr>
          <p:cNvPr id="11" name="Picture 10" descr="Slide-28-_0003_2-N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953" y="2323716"/>
            <a:ext cx="7972155" cy="4282661"/>
          </a:xfrm>
          <a:prstGeom prst="rect">
            <a:avLst/>
          </a:prstGeom>
        </p:spPr>
      </p:pic>
      <p:pic>
        <p:nvPicPr>
          <p:cNvPr id="12" name="Picture 11" descr="Slide-28-_0000_1-Histori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953" y="2323716"/>
            <a:ext cx="7972155" cy="4282661"/>
          </a:xfrm>
          <a:prstGeom prst="rect">
            <a:avLst/>
          </a:prstGeom>
        </p:spPr>
      </p:pic>
      <p:pic>
        <p:nvPicPr>
          <p:cNvPr id="26" name="Picture 25" descr="Slide-28-_0005_Baseline.png"/>
          <p:cNvPicPr>
            <a:picLocks noChangeAspect="1"/>
          </p:cNvPicPr>
          <p:nvPr/>
        </p:nvPicPr>
        <p:blipFill rotWithShape="1">
          <a:blip r:embed="rId4">
            <a:extLst>
              <a:ext uri="{28A0092B-C50C-407E-A947-70E740481C1C}">
                <a14:useLocalDpi xmlns:a14="http://schemas.microsoft.com/office/drawing/2010/main" val="0"/>
              </a:ext>
            </a:extLst>
          </a:blip>
          <a:srcRect l="77116" t="70032"/>
          <a:stretch/>
        </p:blipFill>
        <p:spPr>
          <a:xfrm>
            <a:off x="6796353" y="5295909"/>
            <a:ext cx="1824359" cy="1283448"/>
          </a:xfrm>
          <a:prstGeom prst="rect">
            <a:avLst/>
          </a:prstGeom>
        </p:spPr>
      </p:pic>
    </p:spTree>
    <p:extLst>
      <p:ext uri="{BB962C8B-B14F-4D97-AF65-F5344CB8AC3E}">
        <p14:creationId xmlns:p14="http://schemas.microsoft.com/office/powerpoint/2010/main" val="3725442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2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2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2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anim calcmode="lin" valueType="num">
                                      <p:cBhvr>
                                        <p:cTn id="33" dur="300" fill="hold"/>
                                        <p:tgtEl>
                                          <p:spTgt spid="13"/>
                                        </p:tgtEl>
                                        <p:attrNameLst>
                                          <p:attrName>ppt_x</p:attrName>
                                        </p:attrNameLst>
                                      </p:cBhvr>
                                      <p:tavLst>
                                        <p:tav tm="0">
                                          <p:val>
                                            <p:strVal val="#ppt_x"/>
                                          </p:val>
                                        </p:tav>
                                        <p:tav tm="100000">
                                          <p:val>
                                            <p:strVal val="#ppt_x"/>
                                          </p:val>
                                        </p:tav>
                                      </p:tavLst>
                                    </p:anim>
                                    <p:anim calcmode="lin" valueType="num">
                                      <p:cBhvr>
                                        <p:cTn id="34" dur="3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300"/>
                                        <p:tgtEl>
                                          <p:spTgt spid="14"/>
                                        </p:tgtEl>
                                      </p:cBhvr>
                                    </p:animEffect>
                                    <p:anim calcmode="lin" valueType="num">
                                      <p:cBhvr>
                                        <p:cTn id="40" dur="300" fill="hold"/>
                                        <p:tgtEl>
                                          <p:spTgt spid="14"/>
                                        </p:tgtEl>
                                        <p:attrNameLst>
                                          <p:attrName>ppt_x</p:attrName>
                                        </p:attrNameLst>
                                      </p:cBhvr>
                                      <p:tavLst>
                                        <p:tav tm="0">
                                          <p:val>
                                            <p:strVal val="#ppt_x"/>
                                          </p:val>
                                        </p:tav>
                                        <p:tav tm="100000">
                                          <p:val>
                                            <p:strVal val="#ppt_x"/>
                                          </p:val>
                                        </p:tav>
                                      </p:tavLst>
                                    </p:anim>
                                    <p:anim calcmode="lin" valueType="num">
                                      <p:cBhvr>
                                        <p:cTn id="41" dur="3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5472608"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4346C"/>
              </a:solidFill>
            </a:endParaRPr>
          </a:p>
          <a:p>
            <a:pPr fontAlgn="base">
              <a:lnSpc>
                <a:spcPct val="80000"/>
              </a:lnSpc>
              <a:spcBef>
                <a:spcPct val="0"/>
              </a:spcBef>
              <a:spcAft>
                <a:spcPct val="0"/>
              </a:spcAft>
            </a:pPr>
            <a:r>
              <a:rPr lang="en-US" sz="2800" b="1" dirty="0">
                <a:solidFill>
                  <a:srgbClr val="0079C1"/>
                </a:solidFill>
              </a:rPr>
              <a:t>Power demand</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grpSp>
        <p:nvGrpSpPr>
          <p:cNvPr id="4" name="Group 3"/>
          <p:cNvGrpSpPr/>
          <p:nvPr/>
        </p:nvGrpSpPr>
        <p:grpSpPr>
          <a:xfrm>
            <a:off x="539552" y="1124744"/>
            <a:ext cx="2880320" cy="1029468"/>
            <a:chOff x="539552" y="1124744"/>
            <a:chExt cx="2880320" cy="1029468"/>
          </a:xfrm>
        </p:grpSpPr>
        <p:cxnSp>
          <p:nvCxnSpPr>
            <p:cNvPr id="7" name="Straight Connector 6"/>
            <p:cNvCxnSpPr/>
            <p:nvPr/>
          </p:nvCxnSpPr>
          <p:spPr bwMode="auto">
            <a:xfrm flipV="1">
              <a:off x="539552" y="1124744"/>
              <a:ext cx="2520280"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sp>
          <p:nvSpPr>
            <p:cNvPr id="22" name="Rectangle 21"/>
            <p:cNvSpPr/>
            <p:nvPr/>
          </p:nvSpPr>
          <p:spPr bwMode="auto">
            <a:xfrm rot="2700000">
              <a:off x="806228" y="1909645"/>
              <a:ext cx="244567" cy="244567"/>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3" name="Rectangle 22"/>
            <p:cNvSpPr/>
            <p:nvPr/>
          </p:nvSpPr>
          <p:spPr bwMode="auto">
            <a:xfrm>
              <a:off x="539552" y="1354938"/>
              <a:ext cx="2736304" cy="720080"/>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4" name="TextBox 23"/>
            <p:cNvSpPr txBox="1"/>
            <p:nvPr/>
          </p:nvSpPr>
          <p:spPr>
            <a:xfrm>
              <a:off x="539552" y="1354937"/>
              <a:ext cx="2880320" cy="646331"/>
            </a:xfrm>
            <a:prstGeom prst="rect">
              <a:avLst/>
            </a:prstGeom>
            <a:noFill/>
          </p:spPr>
          <p:txBody>
            <a:bodyPr wrap="square" rtlCol="0">
              <a:spAutoFit/>
            </a:bodyPr>
            <a:lstStyle/>
            <a:p>
              <a:pPr fontAlgn="base">
                <a:spcBef>
                  <a:spcPct val="0"/>
                </a:spcBef>
                <a:spcAft>
                  <a:spcPct val="0"/>
                </a:spcAft>
              </a:pPr>
              <a:r>
                <a:rPr lang="en-US" sz="1200" dirty="0">
                  <a:solidFill>
                    <a:srgbClr val="FFFFFF"/>
                  </a:solidFill>
                </a:rPr>
                <a:t>Similar demand levels until the early 2020s, then green ambition and prosperity drive the differences</a:t>
              </a:r>
              <a:endParaRPr lang="en-GB" sz="1200" dirty="0">
                <a:solidFill>
                  <a:srgbClr val="FFFFFF"/>
                </a:solidFill>
              </a:endParaRPr>
            </a:p>
          </p:txBody>
        </p:sp>
      </p:grpSp>
      <p:grpSp>
        <p:nvGrpSpPr>
          <p:cNvPr id="5" name="Group 4"/>
          <p:cNvGrpSpPr/>
          <p:nvPr/>
        </p:nvGrpSpPr>
        <p:grpSpPr>
          <a:xfrm>
            <a:off x="3491880" y="1354937"/>
            <a:ext cx="2880320" cy="799275"/>
            <a:chOff x="3491880" y="1354937"/>
            <a:chExt cx="2160240" cy="799275"/>
          </a:xfrm>
        </p:grpSpPr>
        <p:sp>
          <p:nvSpPr>
            <p:cNvPr id="26" name="Rectangle 25"/>
            <p:cNvSpPr/>
            <p:nvPr/>
          </p:nvSpPr>
          <p:spPr bwMode="auto">
            <a:xfrm rot="2700000">
              <a:off x="3758556" y="1909645"/>
              <a:ext cx="244567" cy="244567"/>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7" name="Rectangle 26"/>
            <p:cNvSpPr/>
            <p:nvPr/>
          </p:nvSpPr>
          <p:spPr bwMode="auto">
            <a:xfrm>
              <a:off x="3491880" y="1354938"/>
              <a:ext cx="2160240" cy="720080"/>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8" name="TextBox 27"/>
            <p:cNvSpPr txBox="1"/>
            <p:nvPr/>
          </p:nvSpPr>
          <p:spPr>
            <a:xfrm>
              <a:off x="3491880" y="1354937"/>
              <a:ext cx="2160240" cy="646331"/>
            </a:xfrm>
            <a:prstGeom prst="rect">
              <a:avLst/>
            </a:prstGeom>
            <a:noFill/>
          </p:spPr>
          <p:txBody>
            <a:bodyPr wrap="square" rtlCol="0">
              <a:spAutoFit/>
            </a:bodyPr>
            <a:lstStyle/>
            <a:p>
              <a:pPr fontAlgn="base">
                <a:spcBef>
                  <a:spcPct val="0"/>
                </a:spcBef>
                <a:spcAft>
                  <a:spcPct val="0"/>
                </a:spcAft>
              </a:pPr>
              <a:r>
                <a:rPr lang="en-US" sz="1200" dirty="0">
                  <a:solidFill>
                    <a:srgbClr val="FFFFFF"/>
                  </a:solidFill>
                </a:rPr>
                <a:t>The start of the electrification of heat and transport drives demand into </a:t>
              </a:r>
            </a:p>
            <a:p>
              <a:pPr fontAlgn="base">
                <a:spcBef>
                  <a:spcPct val="0"/>
                </a:spcBef>
                <a:spcAft>
                  <a:spcPct val="0"/>
                </a:spcAft>
              </a:pPr>
              <a:r>
                <a:rPr lang="en-US" sz="1200" dirty="0">
                  <a:solidFill>
                    <a:srgbClr val="FFFFFF"/>
                  </a:solidFill>
                </a:rPr>
                <a:t>the future</a:t>
              </a:r>
              <a:endParaRPr lang="en-GB" sz="1200" dirty="0">
                <a:solidFill>
                  <a:srgbClr val="FFFFFF"/>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04" y="2961642"/>
            <a:ext cx="7749232" cy="3700956"/>
          </a:xfrm>
          <a:prstGeom prst="rect">
            <a:avLst/>
          </a:prstGeom>
        </p:spPr>
      </p:pic>
      <p:pic>
        <p:nvPicPr>
          <p:cNvPr id="10" name="Picture 9" descr="Power-Demand-_0002_5-S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404" y="2961642"/>
            <a:ext cx="7749234" cy="3700956"/>
          </a:xfrm>
          <a:prstGeom prst="rect">
            <a:avLst/>
          </a:prstGeom>
        </p:spPr>
      </p:pic>
      <p:pic>
        <p:nvPicPr>
          <p:cNvPr id="11" name="Picture 10" descr="Power-Demand-_0001_4-G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04" y="2961642"/>
            <a:ext cx="7749234" cy="3700956"/>
          </a:xfrm>
          <a:prstGeom prst="rect">
            <a:avLst/>
          </a:prstGeom>
        </p:spPr>
      </p:pic>
      <p:pic>
        <p:nvPicPr>
          <p:cNvPr id="12" name="Picture 11" descr="Power-Demand-_0004_3-C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404" y="2961642"/>
            <a:ext cx="7749234" cy="3700956"/>
          </a:xfrm>
          <a:prstGeom prst="rect">
            <a:avLst/>
          </a:prstGeom>
        </p:spPr>
      </p:pic>
      <p:pic>
        <p:nvPicPr>
          <p:cNvPr id="13" name="Picture 12" descr="Power-Demand-_0003_2-N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404" y="2961642"/>
            <a:ext cx="7749234" cy="3700956"/>
          </a:xfrm>
          <a:prstGeom prst="rect">
            <a:avLst/>
          </a:prstGeom>
        </p:spPr>
      </p:pic>
      <p:pic>
        <p:nvPicPr>
          <p:cNvPr id="14" name="Picture 13" descr="Power-Demand-_0000_1-Histori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404" y="2961642"/>
            <a:ext cx="7749234" cy="3700956"/>
          </a:xfrm>
          <a:prstGeom prst="rect">
            <a:avLst/>
          </a:prstGeom>
        </p:spPr>
      </p:pic>
      <p:pic>
        <p:nvPicPr>
          <p:cNvPr id="29" name="Picture 28" descr="Slide-28-_0005_Baseline.png"/>
          <p:cNvPicPr>
            <a:picLocks noChangeAspect="1"/>
          </p:cNvPicPr>
          <p:nvPr/>
        </p:nvPicPr>
        <p:blipFill rotWithShape="1">
          <a:blip r:embed="rId10">
            <a:extLst>
              <a:ext uri="{28A0092B-C50C-407E-A947-70E740481C1C}">
                <a14:useLocalDpi xmlns:a14="http://schemas.microsoft.com/office/drawing/2010/main" val="0"/>
              </a:ext>
            </a:extLst>
          </a:blip>
          <a:srcRect l="77116" t="70032"/>
          <a:stretch/>
        </p:blipFill>
        <p:spPr>
          <a:xfrm>
            <a:off x="6796353" y="5295909"/>
            <a:ext cx="1824359" cy="1283448"/>
          </a:xfrm>
          <a:prstGeom prst="rect">
            <a:avLst/>
          </a:prstGeom>
        </p:spPr>
      </p:pic>
    </p:spTree>
    <p:extLst>
      <p:ext uri="{BB962C8B-B14F-4D97-AF65-F5344CB8AC3E}">
        <p14:creationId xmlns:p14="http://schemas.microsoft.com/office/powerpoint/2010/main" val="4069610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2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2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2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2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3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11"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2" name="TextBox 11"/>
          <p:cNvSpPr txBox="1"/>
          <p:nvPr/>
        </p:nvSpPr>
        <p:spPr>
          <a:xfrm>
            <a:off x="467544" y="332656"/>
            <a:ext cx="6624736"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The future of residential heating</a:t>
            </a:r>
            <a:endParaRPr lang="en-US" sz="2800" dirty="0">
              <a:solidFill>
                <a:srgbClr val="FFFFFF"/>
              </a:solidFill>
              <a:cs typeface="Arial"/>
            </a:endParaRPr>
          </a:p>
        </p:txBody>
      </p:sp>
      <p:cxnSp>
        <p:nvCxnSpPr>
          <p:cNvPr id="13" name="Straight Connector 12"/>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539552" y="1122042"/>
            <a:ext cx="5256584"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267" y="2924944"/>
            <a:ext cx="4752528" cy="358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21459" y="6546830"/>
            <a:ext cx="3952226" cy="276999"/>
          </a:xfrm>
          <a:prstGeom prst="rect">
            <a:avLst/>
          </a:prstGeom>
          <a:noFill/>
        </p:spPr>
        <p:txBody>
          <a:bodyPr wrap="square" rtlCol="0">
            <a:spAutoFit/>
          </a:bodyPr>
          <a:lstStyle/>
          <a:p>
            <a:pPr algn="r" fontAlgn="base">
              <a:spcBef>
                <a:spcPct val="0"/>
              </a:spcBef>
              <a:spcAft>
                <a:spcPct val="0"/>
              </a:spcAft>
            </a:pPr>
            <a:r>
              <a:rPr lang="en-GB" sz="1200" dirty="0">
                <a:solidFill>
                  <a:srgbClr val="FFFFFF"/>
                </a:solidFill>
              </a:rPr>
              <a:t>Image courtesy of the Morgan Hill Times </a:t>
            </a:r>
          </a:p>
        </p:txBody>
      </p:sp>
      <p:sp>
        <p:nvSpPr>
          <p:cNvPr id="23" name="Oval Callout 22"/>
          <p:cNvSpPr/>
          <p:nvPr/>
        </p:nvSpPr>
        <p:spPr bwMode="auto">
          <a:xfrm>
            <a:off x="2222883" y="1340464"/>
            <a:ext cx="1107089" cy="1107089"/>
          </a:xfrm>
          <a:prstGeom prst="wedgeEllipseCallout">
            <a:avLst>
              <a:gd name="adj1" fmla="val -173"/>
              <a:gd name="adj2" fmla="val 58600"/>
            </a:avLst>
          </a:prstGeom>
          <a:solidFill>
            <a:srgbClr val="3CB7C9"/>
          </a:solidFill>
          <a:ln w="25400" cap="rnd" cmpd="sng" algn="ctr">
            <a:solidFill>
              <a:srgbClr val="3CB7C9"/>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r>
              <a:rPr lang="en-US" sz="1200" b="1" dirty="0" smtClean="0">
                <a:solidFill>
                  <a:srgbClr val="FFFFFF"/>
                </a:solidFill>
              </a:rPr>
              <a:t>AIR </a:t>
            </a:r>
          </a:p>
          <a:p>
            <a:pPr algn="ctr" fontAlgn="base">
              <a:spcBef>
                <a:spcPct val="0"/>
              </a:spcBef>
              <a:spcAft>
                <a:spcPct val="0"/>
              </a:spcAft>
            </a:pPr>
            <a:r>
              <a:rPr lang="en-US" sz="1200" b="1" dirty="0" smtClean="0">
                <a:solidFill>
                  <a:srgbClr val="FFFFFF"/>
                </a:solidFill>
              </a:rPr>
              <a:t>SOURCE </a:t>
            </a:r>
          </a:p>
          <a:p>
            <a:pPr algn="ctr" fontAlgn="base">
              <a:spcBef>
                <a:spcPct val="0"/>
              </a:spcBef>
              <a:spcAft>
                <a:spcPct val="0"/>
              </a:spcAft>
            </a:pPr>
            <a:r>
              <a:rPr lang="en-US" sz="1200" b="1" dirty="0" smtClean="0">
                <a:solidFill>
                  <a:srgbClr val="FFFFFF"/>
                </a:solidFill>
              </a:rPr>
              <a:t>HEAT PUMP</a:t>
            </a:r>
            <a:endParaRPr lang="en-US" sz="1200" b="1" dirty="0">
              <a:solidFill>
                <a:srgbClr val="FFFFFF"/>
              </a:solidFill>
            </a:endParaRPr>
          </a:p>
        </p:txBody>
      </p:sp>
      <p:sp>
        <p:nvSpPr>
          <p:cNvPr id="47" name="Oval Callout 46"/>
          <p:cNvSpPr/>
          <p:nvPr/>
        </p:nvSpPr>
        <p:spPr bwMode="auto">
          <a:xfrm>
            <a:off x="3491880" y="1340465"/>
            <a:ext cx="1107089" cy="1107089"/>
          </a:xfrm>
          <a:prstGeom prst="wedgeEllipseCallout">
            <a:avLst>
              <a:gd name="adj1" fmla="val -173"/>
              <a:gd name="adj2" fmla="val 58600"/>
            </a:avLst>
          </a:prstGeom>
          <a:solidFill>
            <a:srgbClr val="3CB7C9"/>
          </a:solidFill>
          <a:ln w="25400" cap="rnd" cmpd="sng" algn="ctr">
            <a:solidFill>
              <a:srgbClr val="3CB7C9"/>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r>
              <a:rPr lang="en-US" sz="1200" b="1" dirty="0">
                <a:solidFill>
                  <a:srgbClr val="FFFFFF"/>
                </a:solidFill>
              </a:rPr>
              <a:t>GROUND </a:t>
            </a:r>
            <a:br>
              <a:rPr lang="en-US" sz="1200" b="1" dirty="0">
                <a:solidFill>
                  <a:srgbClr val="FFFFFF"/>
                </a:solidFill>
              </a:rPr>
            </a:br>
            <a:r>
              <a:rPr lang="en-US" sz="1200" b="1" dirty="0">
                <a:solidFill>
                  <a:srgbClr val="FFFFFF"/>
                </a:solidFill>
              </a:rPr>
              <a:t>SOURCE </a:t>
            </a:r>
          </a:p>
          <a:p>
            <a:pPr algn="ctr" fontAlgn="base">
              <a:spcBef>
                <a:spcPct val="0"/>
              </a:spcBef>
              <a:spcAft>
                <a:spcPct val="0"/>
              </a:spcAft>
            </a:pPr>
            <a:r>
              <a:rPr lang="en-US" sz="1200" b="1" dirty="0">
                <a:solidFill>
                  <a:srgbClr val="FFFFFF"/>
                </a:solidFill>
              </a:rPr>
              <a:t>HEAT PUMP</a:t>
            </a:r>
          </a:p>
        </p:txBody>
      </p:sp>
      <p:sp>
        <p:nvSpPr>
          <p:cNvPr id="48" name="Oval Callout 47"/>
          <p:cNvSpPr/>
          <p:nvPr/>
        </p:nvSpPr>
        <p:spPr bwMode="auto">
          <a:xfrm>
            <a:off x="4761055" y="1340463"/>
            <a:ext cx="1107089" cy="1107089"/>
          </a:xfrm>
          <a:prstGeom prst="wedgeEllipseCallout">
            <a:avLst>
              <a:gd name="adj1" fmla="val -173"/>
              <a:gd name="adj2" fmla="val 58600"/>
            </a:avLst>
          </a:prstGeom>
          <a:solidFill>
            <a:srgbClr val="3CB7C9"/>
          </a:solidFill>
          <a:ln w="25400" cap="rnd" cmpd="sng" algn="ctr">
            <a:solidFill>
              <a:srgbClr val="3CB7C9"/>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r>
              <a:rPr lang="en-US" sz="1200" b="1">
                <a:solidFill>
                  <a:srgbClr val="FFFFFF"/>
                </a:solidFill>
              </a:rPr>
              <a:t>GAS HEAT </a:t>
            </a:r>
            <a:br>
              <a:rPr lang="en-US" sz="1200" b="1">
                <a:solidFill>
                  <a:srgbClr val="FFFFFF"/>
                </a:solidFill>
              </a:rPr>
            </a:br>
            <a:r>
              <a:rPr lang="en-US" sz="1200" b="1">
                <a:solidFill>
                  <a:srgbClr val="FFFFFF"/>
                </a:solidFill>
              </a:rPr>
              <a:t>PUMP</a:t>
            </a:r>
          </a:p>
        </p:txBody>
      </p:sp>
      <p:sp>
        <p:nvSpPr>
          <p:cNvPr id="49" name="Oval Callout 48"/>
          <p:cNvSpPr/>
          <p:nvPr/>
        </p:nvSpPr>
        <p:spPr bwMode="auto">
          <a:xfrm>
            <a:off x="5985191" y="1340462"/>
            <a:ext cx="1107089" cy="1107089"/>
          </a:xfrm>
          <a:prstGeom prst="wedgeEllipseCallout">
            <a:avLst>
              <a:gd name="adj1" fmla="val -173"/>
              <a:gd name="adj2" fmla="val 58600"/>
            </a:avLst>
          </a:prstGeom>
          <a:solidFill>
            <a:srgbClr val="3CB7C9"/>
          </a:solidFill>
          <a:ln w="25400" cap="rnd" cmpd="sng" algn="ctr">
            <a:solidFill>
              <a:srgbClr val="3CB7C9"/>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r>
              <a:rPr lang="en-US" sz="1200" b="1" dirty="0">
                <a:solidFill>
                  <a:srgbClr val="FFFFFF"/>
                </a:solidFill>
              </a:rPr>
              <a:t>HYBRID </a:t>
            </a:r>
            <a:br>
              <a:rPr lang="en-US" sz="1200" b="1" dirty="0">
                <a:solidFill>
                  <a:srgbClr val="FFFFFF"/>
                </a:solidFill>
              </a:rPr>
            </a:br>
            <a:r>
              <a:rPr lang="en-US" sz="1200" b="1" dirty="0">
                <a:solidFill>
                  <a:srgbClr val="FFFFFF"/>
                </a:solidFill>
              </a:rPr>
              <a:t>HEAT PUMP</a:t>
            </a:r>
          </a:p>
        </p:txBody>
      </p:sp>
      <p:sp>
        <p:nvSpPr>
          <p:cNvPr id="50" name="Oval Callout 49"/>
          <p:cNvSpPr/>
          <p:nvPr/>
        </p:nvSpPr>
        <p:spPr bwMode="auto">
          <a:xfrm>
            <a:off x="5431646" y="2694219"/>
            <a:ext cx="1107089" cy="1107089"/>
          </a:xfrm>
          <a:prstGeom prst="wedgeEllipseCallout">
            <a:avLst>
              <a:gd name="adj1" fmla="val -173"/>
              <a:gd name="adj2" fmla="val 58600"/>
            </a:avLst>
          </a:prstGeom>
          <a:solidFill>
            <a:srgbClr val="3CB7C9"/>
          </a:solidFill>
          <a:ln w="25400" cap="rnd" cmpd="sng" algn="ctr">
            <a:solidFill>
              <a:srgbClr val="3CB7C9"/>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r>
              <a:rPr lang="en-US" sz="1200" b="1" dirty="0">
                <a:solidFill>
                  <a:srgbClr val="FFFFFF"/>
                </a:solidFill>
              </a:rPr>
              <a:t>MICRO </a:t>
            </a:r>
            <a:br>
              <a:rPr lang="en-US" sz="1200" b="1" dirty="0">
                <a:solidFill>
                  <a:srgbClr val="FFFFFF"/>
                </a:solidFill>
              </a:rPr>
            </a:br>
            <a:r>
              <a:rPr lang="en-US" sz="1200" b="1" dirty="0">
                <a:solidFill>
                  <a:srgbClr val="FFFFFF"/>
                </a:solidFill>
              </a:rPr>
              <a:t>COMBINED </a:t>
            </a:r>
            <a:br>
              <a:rPr lang="en-US" sz="1200" b="1" dirty="0">
                <a:solidFill>
                  <a:srgbClr val="FFFFFF"/>
                </a:solidFill>
              </a:rPr>
            </a:br>
            <a:r>
              <a:rPr lang="en-US" sz="1200" b="1" dirty="0">
                <a:solidFill>
                  <a:srgbClr val="FFFFFF"/>
                </a:solidFill>
              </a:rPr>
              <a:t>HEAT</a:t>
            </a:r>
          </a:p>
        </p:txBody>
      </p:sp>
      <p:sp>
        <p:nvSpPr>
          <p:cNvPr id="51" name="Oval Callout 50"/>
          <p:cNvSpPr/>
          <p:nvPr/>
        </p:nvSpPr>
        <p:spPr bwMode="auto">
          <a:xfrm>
            <a:off x="4207510" y="2694218"/>
            <a:ext cx="1107089" cy="1107089"/>
          </a:xfrm>
          <a:prstGeom prst="wedgeEllipseCallout">
            <a:avLst>
              <a:gd name="adj1" fmla="val -173"/>
              <a:gd name="adj2" fmla="val 58600"/>
            </a:avLst>
          </a:prstGeom>
          <a:solidFill>
            <a:srgbClr val="3CB7C9"/>
          </a:solidFill>
          <a:ln w="25400" cap="rnd" cmpd="sng" algn="ctr">
            <a:solidFill>
              <a:srgbClr val="3CB7C9"/>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r>
              <a:rPr lang="en-US" sz="1200" b="1">
                <a:solidFill>
                  <a:srgbClr val="FFFFFF"/>
                </a:solidFill>
              </a:rPr>
              <a:t>BIOMASS </a:t>
            </a:r>
            <a:br>
              <a:rPr lang="en-US" sz="1200" b="1">
                <a:solidFill>
                  <a:srgbClr val="FFFFFF"/>
                </a:solidFill>
              </a:rPr>
            </a:br>
            <a:r>
              <a:rPr lang="en-US" sz="1200" b="1">
                <a:solidFill>
                  <a:srgbClr val="FFFFFF"/>
                </a:solidFill>
              </a:rPr>
              <a:t>BOILER</a:t>
            </a:r>
          </a:p>
        </p:txBody>
      </p:sp>
      <p:sp>
        <p:nvSpPr>
          <p:cNvPr id="52" name="Oval Callout 51"/>
          <p:cNvSpPr/>
          <p:nvPr/>
        </p:nvSpPr>
        <p:spPr bwMode="auto">
          <a:xfrm>
            <a:off x="2938335" y="2694220"/>
            <a:ext cx="1107089" cy="1107089"/>
          </a:xfrm>
          <a:prstGeom prst="wedgeEllipseCallout">
            <a:avLst>
              <a:gd name="adj1" fmla="val -173"/>
              <a:gd name="adj2" fmla="val 58600"/>
            </a:avLst>
          </a:prstGeom>
          <a:solidFill>
            <a:srgbClr val="3CB7C9"/>
          </a:solidFill>
          <a:ln w="25400" cap="rnd" cmpd="sng" algn="ctr">
            <a:solidFill>
              <a:srgbClr val="3CB7C9"/>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0"/>
              </a:spcBef>
              <a:spcAft>
                <a:spcPct val="0"/>
              </a:spcAft>
            </a:pPr>
            <a:r>
              <a:rPr lang="en-US" sz="1200" b="1">
                <a:solidFill>
                  <a:srgbClr val="FFFFFF"/>
                </a:solidFill>
              </a:rPr>
              <a:t>FUEL CELL</a:t>
            </a:r>
          </a:p>
        </p:txBody>
      </p:sp>
    </p:spTree>
    <p:extLst>
      <p:ext uri="{BB962C8B-B14F-4D97-AF65-F5344CB8AC3E}">
        <p14:creationId xmlns:p14="http://schemas.microsoft.com/office/powerpoint/2010/main" val="2341867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5" presetClass="path" presetSubtype="0" accel="50000" decel="50000" fill="hold" grpId="1" nodeType="afterEffect">
                                  <p:stCondLst>
                                    <p:cond delay="0"/>
                                  </p:stCondLst>
                                  <p:childTnLst>
                                    <p:animMotion origin="layout" path="M 1.28365E-6 -1.46229E-6 L -0.21018 -1.46229E-6 " pathEditMode="relative" rAng="0" ptsTypes="AA">
                                      <p:cBhvr>
                                        <p:cTn id="19" dur="2000" fill="hold"/>
                                        <p:tgtEl>
                                          <p:spTgt spid="23"/>
                                        </p:tgtEl>
                                        <p:attrNameLst>
                                          <p:attrName>ppt_x</p:attrName>
                                          <p:attrName>ppt_y</p:attrName>
                                        </p:attrNameLst>
                                      </p:cBhvr>
                                      <p:rCtr x="-10509" y="0"/>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0" presetClass="path" presetSubtype="0" accel="50000" decel="50000" fill="hold" grpId="1" nodeType="afterEffect">
                                  <p:stCondLst>
                                    <p:cond delay="0"/>
                                  </p:stCondLst>
                                  <p:childTnLst>
                                    <p:animMotion origin="layout" path="M 1.28365E-6 -1.46229E-6 L -0.07626 -1.46229E-6 " pathEditMode="relative" rAng="0" ptsTypes="AA">
                                      <p:cBhvr>
                                        <p:cTn id="29" dur="2000" fill="hold"/>
                                        <p:tgtEl>
                                          <p:spTgt spid="47"/>
                                        </p:tgtEl>
                                        <p:attrNameLst>
                                          <p:attrName>ppt_x</p:attrName>
                                          <p:attrName>ppt_y</p:attrName>
                                        </p:attrNameLst>
                                      </p:cBhvr>
                                      <p:rCtr x="-3821" y="0"/>
                                    </p:animMotion>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0" presetClass="path" presetSubtype="0" accel="50000" decel="50000" fill="hold" grpId="1" nodeType="afterEffect">
                                  <p:stCondLst>
                                    <p:cond delay="0"/>
                                  </p:stCondLst>
                                  <p:childTnLst>
                                    <p:animMotion origin="layout" path="M -4.91057E-6 -3.47373E-6 L 0.05887 -3.47373E-6 " pathEditMode="relative" rAng="0" ptsTypes="AA">
                                      <p:cBhvr>
                                        <p:cTn id="39" dur="2000" fill="hold"/>
                                        <p:tgtEl>
                                          <p:spTgt spid="48"/>
                                        </p:tgtEl>
                                        <p:attrNameLst>
                                          <p:attrName>ppt_x</p:attrName>
                                          <p:attrName>ppt_y</p:attrName>
                                        </p:attrNameLst>
                                      </p:cBhvr>
                                      <p:rCtr x="2935" y="0"/>
                                    </p:animMotion>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0" presetClass="path" presetSubtype="0" accel="50000" decel="50000" fill="hold" grpId="1" nodeType="afterEffect">
                                  <p:stCondLst>
                                    <p:cond delay="0"/>
                                  </p:stCondLst>
                                  <p:childTnLst>
                                    <p:animMotion origin="layout" path="M -4.91057E-6 2.23791E-6 L 0.19396 2.23791E-6 " pathEditMode="relative" rAng="0" ptsTypes="AA">
                                      <p:cBhvr>
                                        <p:cTn id="49" dur="2000" fill="hold"/>
                                        <p:tgtEl>
                                          <p:spTgt spid="49"/>
                                        </p:tgtEl>
                                        <p:attrNameLst>
                                          <p:attrName>ppt_x</p:attrName>
                                          <p:attrName>ppt_y</p:attrName>
                                        </p:attrNameLst>
                                      </p:cBhvr>
                                      <p:rCtr x="9689" y="0"/>
                                    </p:animMotion>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0" presetClass="path" presetSubtype="0" accel="50000" decel="50000" fill="hold" grpId="1" nodeType="afterEffect">
                                  <p:stCondLst>
                                    <p:cond delay="0"/>
                                  </p:stCondLst>
                                  <p:childTnLst>
                                    <p:animMotion origin="layout" path="M 1.28365E-6 -1.94817E-6 L -0.13149 -1.94817E-6 " pathEditMode="relative" rAng="0" ptsTypes="AA">
                                      <p:cBhvr>
                                        <p:cTn id="59" dur="2000" fill="hold"/>
                                        <p:tgtEl>
                                          <p:spTgt spid="50"/>
                                        </p:tgtEl>
                                        <p:attrNameLst>
                                          <p:attrName>ppt_x</p:attrName>
                                          <p:attrName>ppt_y</p:attrName>
                                        </p:attrNameLst>
                                      </p:cBhvr>
                                      <p:rCtr x="-6583" y="0"/>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0" presetClass="path" presetSubtype="0" accel="50000" decel="50000" fill="hold" grpId="1" nodeType="afterEffect">
                                  <p:stCondLst>
                                    <p:cond delay="0"/>
                                  </p:stCondLst>
                                  <p:childTnLst>
                                    <p:animMotion origin="layout" path="M -4.91057E-6 -1.50428E-6 L 0.13145 -1.50428E-6 " pathEditMode="relative" rAng="0" ptsTypes="AA">
                                      <p:cBhvr>
                                        <p:cTn id="76" dur="2000" fill="hold"/>
                                        <p:tgtEl>
                                          <p:spTgt spid="52"/>
                                        </p:tgtEl>
                                        <p:attrNameLst>
                                          <p:attrName>ppt_x</p:attrName>
                                          <p:attrName>ppt_y</p:attrName>
                                        </p:attrNameLst>
                                      </p:cBhvr>
                                      <p:rCtr x="65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47" grpId="0" animBg="1"/>
      <p:bldP spid="47" grpId="1" animBg="1"/>
      <p:bldP spid="48" grpId="0" animBg="1"/>
      <p:bldP spid="48" grpId="1" animBg="1"/>
      <p:bldP spid="49" grpId="0" animBg="1"/>
      <p:bldP spid="49" grpId="1" animBg="1"/>
      <p:bldP spid="50" grpId="0" animBg="1"/>
      <p:bldP spid="50" grpId="1" animBg="1"/>
      <p:bldP spid="51" grpId="0"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Heating in 2035</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a:endCxn id="2" idx="2"/>
          </p:cNvCxnSpPr>
          <p:nvPr/>
        </p:nvCxnSpPr>
        <p:spPr bwMode="auto">
          <a:xfrm flipV="1">
            <a:off x="539552" y="1128771"/>
            <a:ext cx="2628292" cy="1"/>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1" name="TextBox 10"/>
          <p:cNvSpPr txBox="1"/>
          <p:nvPr/>
        </p:nvSpPr>
        <p:spPr>
          <a:xfrm>
            <a:off x="2060187" y="4002449"/>
            <a:ext cx="2016224" cy="938719"/>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85%</a:t>
            </a:r>
          </a:p>
        </p:txBody>
      </p:sp>
      <p:sp>
        <p:nvSpPr>
          <p:cNvPr id="14" name="TextBox 13"/>
          <p:cNvSpPr txBox="1"/>
          <p:nvPr/>
        </p:nvSpPr>
        <p:spPr>
          <a:xfrm>
            <a:off x="2060187" y="5445224"/>
            <a:ext cx="2016224" cy="938719"/>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9%</a:t>
            </a:r>
          </a:p>
        </p:txBody>
      </p:sp>
      <p:pic>
        <p:nvPicPr>
          <p:cNvPr id="41" name="Picture 40" descr="Gas_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861048"/>
            <a:ext cx="1154832" cy="1154832"/>
          </a:xfrm>
          <a:prstGeom prst="rect">
            <a:avLst/>
          </a:prstGeom>
        </p:spPr>
      </p:pic>
      <p:pic>
        <p:nvPicPr>
          <p:cNvPr id="42" name="Picture 41" descr="Electricity_ic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229200"/>
            <a:ext cx="1152128" cy="1152128"/>
          </a:xfrm>
          <a:prstGeom prst="rect">
            <a:avLst/>
          </a:prstGeom>
        </p:spPr>
      </p:pic>
      <p:sp>
        <p:nvSpPr>
          <p:cNvPr id="30" name="Oval Callout 29"/>
          <p:cNvSpPr/>
          <p:nvPr/>
        </p:nvSpPr>
        <p:spPr bwMode="auto">
          <a:xfrm>
            <a:off x="1874302" y="1604313"/>
            <a:ext cx="2001550" cy="2001550"/>
          </a:xfrm>
          <a:prstGeom prst="wedgeEllipseCallout">
            <a:avLst>
              <a:gd name="adj1" fmla="val -173"/>
              <a:gd name="adj2" fmla="val 58600"/>
            </a:avLst>
          </a:prstGeom>
          <a:solidFill>
            <a:schemeClr val="bg1"/>
          </a:solidFill>
          <a:ln w="25400" cap="rnd"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pPr>
            <a:r>
              <a:rPr lang="en-US" sz="2800" b="1" dirty="0">
                <a:solidFill>
                  <a:srgbClr val="04346C"/>
                </a:solidFill>
              </a:rPr>
              <a:t>Today</a:t>
            </a:r>
          </a:p>
        </p:txBody>
      </p:sp>
      <p:grpSp>
        <p:nvGrpSpPr>
          <p:cNvPr id="4" name="Group 3"/>
          <p:cNvGrpSpPr/>
          <p:nvPr/>
        </p:nvGrpSpPr>
        <p:grpSpPr>
          <a:xfrm>
            <a:off x="4067944" y="1604313"/>
            <a:ext cx="2312723" cy="4782245"/>
            <a:chOff x="4067944" y="1604313"/>
            <a:chExt cx="2312723" cy="4782245"/>
          </a:xfrm>
        </p:grpSpPr>
        <p:sp>
          <p:nvSpPr>
            <p:cNvPr id="12" name="TextBox 11"/>
            <p:cNvSpPr txBox="1"/>
            <p:nvPr/>
          </p:nvSpPr>
          <p:spPr>
            <a:xfrm>
              <a:off x="4364443" y="4005064"/>
              <a:ext cx="2016224" cy="938719"/>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61%</a:t>
              </a:r>
            </a:p>
          </p:txBody>
        </p:sp>
        <p:sp>
          <p:nvSpPr>
            <p:cNvPr id="15" name="TextBox 14"/>
            <p:cNvSpPr txBox="1"/>
            <p:nvPr/>
          </p:nvSpPr>
          <p:spPr>
            <a:xfrm>
              <a:off x="4364443" y="5447839"/>
              <a:ext cx="2016224" cy="938719"/>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30%</a:t>
              </a:r>
            </a:p>
          </p:txBody>
        </p:sp>
        <p:cxnSp>
          <p:nvCxnSpPr>
            <p:cNvPr id="27" name="Straight Connector 26"/>
            <p:cNvCxnSpPr/>
            <p:nvPr/>
          </p:nvCxnSpPr>
          <p:spPr bwMode="auto">
            <a:xfrm>
              <a:off x="4067944" y="1700808"/>
              <a:ext cx="0" cy="4536504"/>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1" name="Oval Callout 30"/>
            <p:cNvSpPr/>
            <p:nvPr/>
          </p:nvSpPr>
          <p:spPr bwMode="auto">
            <a:xfrm>
              <a:off x="4258501" y="1604313"/>
              <a:ext cx="2001550" cy="2001550"/>
            </a:xfrm>
            <a:prstGeom prst="wedgeEllipseCallout">
              <a:avLst>
                <a:gd name="adj1" fmla="val -173"/>
                <a:gd name="adj2" fmla="val 58600"/>
              </a:avLst>
            </a:prstGeom>
            <a:solidFill>
              <a:schemeClr val="bg1"/>
            </a:solidFill>
            <a:ln w="25400" cap="rnd"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pPr>
              <a:r>
                <a:rPr lang="en-US" sz="2800" b="1" dirty="0">
                  <a:solidFill>
                    <a:srgbClr val="669424"/>
                  </a:solidFill>
                </a:rPr>
                <a:t>Gone</a:t>
              </a:r>
              <a:br>
                <a:rPr lang="en-US" sz="2800" b="1" dirty="0">
                  <a:solidFill>
                    <a:srgbClr val="669424"/>
                  </a:solidFill>
                </a:rPr>
              </a:br>
              <a:r>
                <a:rPr lang="en-US" sz="2800" b="1" dirty="0">
                  <a:solidFill>
                    <a:srgbClr val="669424"/>
                  </a:solidFill>
                </a:rPr>
                <a:t>Green</a:t>
              </a:r>
            </a:p>
            <a:p>
              <a:pPr algn="ctr" fontAlgn="base">
                <a:lnSpc>
                  <a:spcPct val="80000"/>
                </a:lnSpc>
                <a:spcBef>
                  <a:spcPct val="0"/>
                </a:spcBef>
                <a:spcAft>
                  <a:spcPct val="0"/>
                </a:spcAft>
              </a:pPr>
              <a:r>
                <a:rPr lang="en-US" sz="2800" b="1" dirty="0">
                  <a:solidFill>
                    <a:srgbClr val="669424"/>
                  </a:solidFill>
                </a:rPr>
                <a:t>2035</a:t>
              </a:r>
            </a:p>
          </p:txBody>
        </p:sp>
      </p:grpSp>
      <p:grpSp>
        <p:nvGrpSpPr>
          <p:cNvPr id="5" name="Group 4"/>
          <p:cNvGrpSpPr/>
          <p:nvPr/>
        </p:nvGrpSpPr>
        <p:grpSpPr>
          <a:xfrm>
            <a:off x="6452675" y="1604313"/>
            <a:ext cx="2304256" cy="4779630"/>
            <a:chOff x="6452675" y="1604313"/>
            <a:chExt cx="2304256" cy="4779630"/>
          </a:xfrm>
        </p:grpSpPr>
        <p:sp>
          <p:nvSpPr>
            <p:cNvPr id="13" name="TextBox 12"/>
            <p:cNvSpPr txBox="1"/>
            <p:nvPr/>
          </p:nvSpPr>
          <p:spPr>
            <a:xfrm>
              <a:off x="6740707" y="4002449"/>
              <a:ext cx="2016224" cy="938719"/>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82%</a:t>
              </a:r>
            </a:p>
          </p:txBody>
        </p:sp>
        <p:sp>
          <p:nvSpPr>
            <p:cNvPr id="16" name="TextBox 15"/>
            <p:cNvSpPr txBox="1"/>
            <p:nvPr/>
          </p:nvSpPr>
          <p:spPr>
            <a:xfrm>
              <a:off x="6740707" y="5445224"/>
              <a:ext cx="2016224" cy="938719"/>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13%</a:t>
              </a:r>
            </a:p>
          </p:txBody>
        </p:sp>
        <p:cxnSp>
          <p:nvCxnSpPr>
            <p:cNvPr id="32" name="Straight Connector 31"/>
            <p:cNvCxnSpPr/>
            <p:nvPr/>
          </p:nvCxnSpPr>
          <p:spPr bwMode="auto">
            <a:xfrm>
              <a:off x="6452675" y="1700808"/>
              <a:ext cx="0" cy="4536504"/>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3" name="Oval Callout 32"/>
            <p:cNvSpPr/>
            <p:nvPr/>
          </p:nvSpPr>
          <p:spPr bwMode="auto">
            <a:xfrm>
              <a:off x="6645634" y="1604313"/>
              <a:ext cx="2001550" cy="2001550"/>
            </a:xfrm>
            <a:prstGeom prst="wedgeEllipseCallout">
              <a:avLst>
                <a:gd name="adj1" fmla="val -173"/>
                <a:gd name="adj2" fmla="val 58600"/>
              </a:avLst>
            </a:prstGeom>
            <a:solidFill>
              <a:schemeClr val="bg1"/>
            </a:solidFill>
            <a:ln w="25400" cap="rnd"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pPr>
              <a:r>
                <a:rPr lang="en-US" sz="2800" b="1" dirty="0">
                  <a:solidFill>
                    <a:srgbClr val="005A9B"/>
                  </a:solidFill>
                </a:rPr>
                <a:t>Consumer</a:t>
              </a:r>
            </a:p>
            <a:p>
              <a:pPr algn="ctr" fontAlgn="base">
                <a:lnSpc>
                  <a:spcPct val="80000"/>
                </a:lnSpc>
                <a:spcBef>
                  <a:spcPct val="0"/>
                </a:spcBef>
                <a:spcAft>
                  <a:spcPct val="0"/>
                </a:spcAft>
              </a:pPr>
              <a:r>
                <a:rPr lang="en-US" sz="2800" b="1" dirty="0">
                  <a:solidFill>
                    <a:srgbClr val="005A9B"/>
                  </a:solidFill>
                </a:rPr>
                <a:t>Power </a:t>
              </a:r>
            </a:p>
            <a:p>
              <a:pPr algn="ctr" fontAlgn="base">
                <a:lnSpc>
                  <a:spcPct val="80000"/>
                </a:lnSpc>
                <a:spcBef>
                  <a:spcPct val="0"/>
                </a:spcBef>
                <a:spcAft>
                  <a:spcPct val="0"/>
                </a:spcAft>
              </a:pPr>
              <a:r>
                <a:rPr lang="en-US" sz="2800" b="1" dirty="0">
                  <a:solidFill>
                    <a:srgbClr val="005A9B"/>
                  </a:solidFill>
                </a:rPr>
                <a:t>2035</a:t>
              </a:r>
            </a:p>
          </p:txBody>
        </p:sp>
      </p:grpSp>
    </p:spTree>
    <p:extLst>
      <p:ext uri="{BB962C8B-B14F-4D97-AF65-F5344CB8AC3E}">
        <p14:creationId xmlns:p14="http://schemas.microsoft.com/office/powerpoint/2010/main" val="74988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1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4" name="TextBox 13"/>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Smart meters</a:t>
            </a:r>
          </a:p>
        </p:txBody>
      </p:sp>
      <p:cxnSp>
        <p:nvCxnSpPr>
          <p:cNvPr id="16" name="Straight Connector 15"/>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7" name="Straight Connector 16"/>
          <p:cNvCxnSpPr/>
          <p:nvPr/>
        </p:nvCxnSpPr>
        <p:spPr bwMode="auto">
          <a:xfrm flipV="1">
            <a:off x="539552" y="1124744"/>
            <a:ext cx="2304256" cy="4029"/>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34" name="Picture 33" descr="Newspaper clipping_4.png"/>
          <p:cNvPicPr>
            <a:picLocks noChangeAspect="1"/>
          </p:cNvPicPr>
          <p:nvPr/>
        </p:nvPicPr>
        <p:blipFill rotWithShape="1">
          <a:blip r:embed="rId4" cstate="print">
            <a:extLst>
              <a:ext uri="{28A0092B-C50C-407E-A947-70E740481C1C}">
                <a14:useLocalDpi xmlns:a14="http://schemas.microsoft.com/office/drawing/2010/main" val="0"/>
              </a:ext>
            </a:extLst>
          </a:blip>
          <a:srcRect l="57037" t="36414" r="4815" b="27600"/>
          <a:stretch/>
        </p:blipFill>
        <p:spPr>
          <a:xfrm rot="360637">
            <a:off x="4757828" y="4083516"/>
            <a:ext cx="3847967" cy="1961342"/>
          </a:xfrm>
          <a:prstGeom prst="rect">
            <a:avLst/>
          </a:prstGeom>
        </p:spPr>
      </p:pic>
      <p:pic>
        <p:nvPicPr>
          <p:cNvPr id="2" name="Picture 1" descr="Newspaper clipping_5.png"/>
          <p:cNvPicPr>
            <a:picLocks noChangeAspect="1"/>
          </p:cNvPicPr>
          <p:nvPr/>
        </p:nvPicPr>
        <p:blipFill rotWithShape="1">
          <a:blip r:embed="rId5" cstate="print">
            <a:extLst>
              <a:ext uri="{28A0092B-C50C-407E-A947-70E740481C1C}">
                <a14:useLocalDpi xmlns:a14="http://schemas.microsoft.com/office/drawing/2010/main" val="0"/>
              </a:ext>
            </a:extLst>
          </a:blip>
          <a:srcRect l="55202" t="36459" r="4469" b="27662"/>
          <a:stretch/>
        </p:blipFill>
        <p:spPr>
          <a:xfrm rot="21392160">
            <a:off x="964019" y="1470934"/>
            <a:ext cx="3185243" cy="2228952"/>
          </a:xfrm>
          <a:prstGeom prst="rect">
            <a:avLst/>
          </a:prstGeom>
        </p:spPr>
      </p:pic>
      <p:pic>
        <p:nvPicPr>
          <p:cNvPr id="3" name="Picture 2" descr="Newspaper clipping_6.png"/>
          <p:cNvPicPr>
            <a:picLocks noChangeAspect="1"/>
          </p:cNvPicPr>
          <p:nvPr/>
        </p:nvPicPr>
        <p:blipFill rotWithShape="1">
          <a:blip r:embed="rId6" cstate="print">
            <a:extLst>
              <a:ext uri="{28A0092B-C50C-407E-A947-70E740481C1C}">
                <a14:useLocalDpi xmlns:a14="http://schemas.microsoft.com/office/drawing/2010/main" val="0"/>
              </a:ext>
            </a:extLst>
          </a:blip>
          <a:srcRect l="57205" t="37227" r="4688" b="27100"/>
          <a:stretch/>
        </p:blipFill>
        <p:spPr>
          <a:xfrm>
            <a:off x="5115637" y="1659473"/>
            <a:ext cx="3132348" cy="1769527"/>
          </a:xfrm>
          <a:prstGeom prst="rect">
            <a:avLst/>
          </a:prstGeom>
        </p:spPr>
      </p:pic>
      <p:pic>
        <p:nvPicPr>
          <p:cNvPr id="4" name="Picture 3" descr="Newspaper clipping_7.png"/>
          <p:cNvPicPr>
            <a:picLocks noChangeAspect="1"/>
          </p:cNvPicPr>
          <p:nvPr/>
        </p:nvPicPr>
        <p:blipFill rotWithShape="1">
          <a:blip r:embed="rId7" cstate="print">
            <a:extLst>
              <a:ext uri="{28A0092B-C50C-407E-A947-70E740481C1C}">
                <a14:useLocalDpi xmlns:a14="http://schemas.microsoft.com/office/drawing/2010/main" val="0"/>
              </a:ext>
            </a:extLst>
          </a:blip>
          <a:srcRect l="57363" t="38079" r="6076" b="30208"/>
          <a:stretch/>
        </p:blipFill>
        <p:spPr>
          <a:xfrm rot="335653">
            <a:off x="1534105" y="3923969"/>
            <a:ext cx="2874871" cy="2182034"/>
          </a:xfrm>
          <a:prstGeom prst="rect">
            <a:avLst/>
          </a:prstGeom>
        </p:spPr>
      </p:pic>
    </p:spTree>
    <p:extLst>
      <p:ext uri="{BB962C8B-B14F-4D97-AF65-F5344CB8AC3E}">
        <p14:creationId xmlns:p14="http://schemas.microsoft.com/office/powerpoint/2010/main" val="1112333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360"/>
                                          </p:val>
                                        </p:tav>
                                        <p:tav tm="100000">
                                          <p:val>
                                            <p:fltVal val="0"/>
                                          </p:val>
                                        </p:tav>
                                      </p:tavLst>
                                    </p:anim>
                                    <p:animEffect transition="in" filter="fade">
                                      <p:cBhvr>
                                        <p:cTn id="10" dur="300"/>
                                        <p:tgtEl>
                                          <p:spTgt spid="2"/>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 fill="hold"/>
                                        <p:tgtEl>
                                          <p:spTgt spid="3"/>
                                        </p:tgtEl>
                                        <p:attrNameLst>
                                          <p:attrName>ppt_w</p:attrName>
                                        </p:attrNameLst>
                                      </p:cBhvr>
                                      <p:tavLst>
                                        <p:tav tm="0">
                                          <p:val>
                                            <p:fltVal val="0"/>
                                          </p:val>
                                        </p:tav>
                                        <p:tav tm="100000">
                                          <p:val>
                                            <p:strVal val="#ppt_w"/>
                                          </p:val>
                                        </p:tav>
                                      </p:tavLst>
                                    </p:anim>
                                    <p:anim calcmode="lin" valueType="num">
                                      <p:cBhvr>
                                        <p:cTn id="14" dur="300" fill="hold"/>
                                        <p:tgtEl>
                                          <p:spTgt spid="3"/>
                                        </p:tgtEl>
                                        <p:attrNameLst>
                                          <p:attrName>ppt_h</p:attrName>
                                        </p:attrNameLst>
                                      </p:cBhvr>
                                      <p:tavLst>
                                        <p:tav tm="0">
                                          <p:val>
                                            <p:fltVal val="0"/>
                                          </p:val>
                                        </p:tav>
                                        <p:tav tm="100000">
                                          <p:val>
                                            <p:strVal val="#ppt_h"/>
                                          </p:val>
                                        </p:tav>
                                      </p:tavLst>
                                    </p:anim>
                                    <p:anim calcmode="lin" valueType="num">
                                      <p:cBhvr>
                                        <p:cTn id="15" dur="300" fill="hold"/>
                                        <p:tgtEl>
                                          <p:spTgt spid="3"/>
                                        </p:tgtEl>
                                        <p:attrNameLst>
                                          <p:attrName>style.rotation</p:attrName>
                                        </p:attrNameLst>
                                      </p:cBhvr>
                                      <p:tavLst>
                                        <p:tav tm="0">
                                          <p:val>
                                            <p:fltVal val="360"/>
                                          </p:val>
                                        </p:tav>
                                        <p:tav tm="100000">
                                          <p:val>
                                            <p:fltVal val="0"/>
                                          </p:val>
                                        </p:tav>
                                      </p:tavLst>
                                    </p:anim>
                                    <p:animEffect transition="in" filter="fade">
                                      <p:cBhvr>
                                        <p:cTn id="16" dur="300"/>
                                        <p:tgtEl>
                                          <p:spTgt spid="3"/>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34"/>
                                        </p:tgtEl>
                                        <p:attrNameLst>
                                          <p:attrName>style.visibility</p:attrName>
                                        </p:attrNameLst>
                                      </p:cBhvr>
                                      <p:to>
                                        <p:strVal val="visible"/>
                                      </p:to>
                                    </p:set>
                                    <p:anim calcmode="lin" valueType="num">
                                      <p:cBhvr>
                                        <p:cTn id="19" dur="300" fill="hold"/>
                                        <p:tgtEl>
                                          <p:spTgt spid="34"/>
                                        </p:tgtEl>
                                        <p:attrNameLst>
                                          <p:attrName>ppt_w</p:attrName>
                                        </p:attrNameLst>
                                      </p:cBhvr>
                                      <p:tavLst>
                                        <p:tav tm="0">
                                          <p:val>
                                            <p:fltVal val="0"/>
                                          </p:val>
                                        </p:tav>
                                        <p:tav tm="100000">
                                          <p:val>
                                            <p:strVal val="#ppt_w"/>
                                          </p:val>
                                        </p:tav>
                                      </p:tavLst>
                                    </p:anim>
                                    <p:anim calcmode="lin" valueType="num">
                                      <p:cBhvr>
                                        <p:cTn id="20" dur="300" fill="hold"/>
                                        <p:tgtEl>
                                          <p:spTgt spid="34"/>
                                        </p:tgtEl>
                                        <p:attrNameLst>
                                          <p:attrName>ppt_h</p:attrName>
                                        </p:attrNameLst>
                                      </p:cBhvr>
                                      <p:tavLst>
                                        <p:tav tm="0">
                                          <p:val>
                                            <p:fltVal val="0"/>
                                          </p:val>
                                        </p:tav>
                                        <p:tav tm="100000">
                                          <p:val>
                                            <p:strVal val="#ppt_h"/>
                                          </p:val>
                                        </p:tav>
                                      </p:tavLst>
                                    </p:anim>
                                    <p:anim calcmode="lin" valueType="num">
                                      <p:cBhvr>
                                        <p:cTn id="21" dur="300" fill="hold"/>
                                        <p:tgtEl>
                                          <p:spTgt spid="34"/>
                                        </p:tgtEl>
                                        <p:attrNameLst>
                                          <p:attrName>style.rotation</p:attrName>
                                        </p:attrNameLst>
                                      </p:cBhvr>
                                      <p:tavLst>
                                        <p:tav tm="0">
                                          <p:val>
                                            <p:fltVal val="360"/>
                                          </p:val>
                                        </p:tav>
                                        <p:tav tm="100000">
                                          <p:val>
                                            <p:fltVal val="0"/>
                                          </p:val>
                                        </p:tav>
                                      </p:tavLst>
                                    </p:anim>
                                    <p:animEffect transition="in" filter="fade">
                                      <p:cBhvr>
                                        <p:cTn id="22" dur="300"/>
                                        <p:tgtEl>
                                          <p:spTgt spid="34"/>
                                        </p:tgtEl>
                                      </p:cBhvr>
                                    </p:animEffect>
                                  </p:childTnLst>
                                </p:cTn>
                              </p:par>
                              <p:par>
                                <p:cTn id="23" presetID="49" presetClass="entr" presetSubtype="0" decel="100000" fill="hold" nodeType="withEffect">
                                  <p:stCondLst>
                                    <p:cond delay="6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style.rotation</p:attrName>
                                        </p:attrNameLst>
                                      </p:cBhvr>
                                      <p:tavLst>
                                        <p:tav tm="0">
                                          <p:val>
                                            <p:fltVal val="360"/>
                                          </p:val>
                                        </p:tav>
                                        <p:tav tm="100000">
                                          <p:val>
                                            <p:fltVal val="0"/>
                                          </p:val>
                                        </p:tav>
                                      </p:tavLst>
                                    </p:anim>
                                    <p:animEffect transition="in" filter="fade">
                                      <p:cBhvr>
                                        <p:cTn id="28"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615693"/>
            <a:ext cx="5400600" cy="437043"/>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Potential of smart</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5"/>
            <a:ext cx="3096344" cy="403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1" name="TextBox 10"/>
          <p:cNvSpPr txBox="1"/>
          <p:nvPr/>
        </p:nvSpPr>
        <p:spPr>
          <a:xfrm>
            <a:off x="2060187" y="4002449"/>
            <a:ext cx="2016224" cy="938719"/>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0M</a:t>
            </a:r>
          </a:p>
        </p:txBody>
      </p:sp>
      <p:sp>
        <p:nvSpPr>
          <p:cNvPr id="14" name="TextBox 13"/>
          <p:cNvSpPr txBox="1"/>
          <p:nvPr/>
        </p:nvSpPr>
        <p:spPr>
          <a:xfrm>
            <a:off x="1980867" y="5445223"/>
            <a:ext cx="2174864" cy="904863"/>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0GW</a:t>
            </a:r>
          </a:p>
        </p:txBody>
      </p:sp>
      <p:pic>
        <p:nvPicPr>
          <p:cNvPr id="42" name="Picture 41" descr="Electricity_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5229200"/>
            <a:ext cx="1152128" cy="1152128"/>
          </a:xfrm>
          <a:prstGeom prst="rect">
            <a:avLst/>
          </a:prstGeom>
        </p:spPr>
      </p:pic>
      <p:pic>
        <p:nvPicPr>
          <p:cNvPr id="29" name="Picture 28" descr="Potential of SMART meters.png"/>
          <p:cNvPicPr>
            <a:picLocks noChangeAspect="1"/>
          </p:cNvPicPr>
          <p:nvPr/>
        </p:nvPicPr>
        <p:blipFill rotWithShape="1">
          <a:blip r:embed="rId5" cstate="print">
            <a:extLst>
              <a:ext uri="{28A0092B-C50C-407E-A947-70E740481C1C}">
                <a14:useLocalDpi xmlns:a14="http://schemas.microsoft.com/office/drawing/2010/main" val="0"/>
              </a:ext>
            </a:extLst>
          </a:blip>
          <a:srcRect l="45237" r="9366" b="13635"/>
          <a:stretch/>
        </p:blipFill>
        <p:spPr>
          <a:xfrm>
            <a:off x="137863" y="3769450"/>
            <a:ext cx="1641764" cy="1228524"/>
          </a:xfrm>
          <a:prstGeom prst="rect">
            <a:avLst/>
          </a:prstGeom>
        </p:spPr>
      </p:pic>
      <p:sp>
        <p:nvSpPr>
          <p:cNvPr id="31" name="Oval Callout 30"/>
          <p:cNvSpPr/>
          <p:nvPr/>
        </p:nvSpPr>
        <p:spPr bwMode="auto">
          <a:xfrm>
            <a:off x="1874302" y="1604313"/>
            <a:ext cx="2001550" cy="2001550"/>
          </a:xfrm>
          <a:prstGeom prst="wedgeEllipseCallout">
            <a:avLst>
              <a:gd name="adj1" fmla="val -173"/>
              <a:gd name="adj2" fmla="val 58600"/>
            </a:avLst>
          </a:prstGeom>
          <a:solidFill>
            <a:schemeClr val="bg1"/>
          </a:solidFill>
          <a:ln w="25400" cap="rnd"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pPr>
            <a:r>
              <a:rPr lang="en-US" sz="2800" b="1" dirty="0">
                <a:solidFill>
                  <a:srgbClr val="04346C"/>
                </a:solidFill>
              </a:rPr>
              <a:t>TODAY</a:t>
            </a:r>
          </a:p>
        </p:txBody>
      </p:sp>
      <p:grpSp>
        <p:nvGrpSpPr>
          <p:cNvPr id="4" name="Group 3"/>
          <p:cNvGrpSpPr/>
          <p:nvPr/>
        </p:nvGrpSpPr>
        <p:grpSpPr>
          <a:xfrm>
            <a:off x="4067944" y="1604313"/>
            <a:ext cx="2672763" cy="4748389"/>
            <a:chOff x="4067944" y="1604313"/>
            <a:chExt cx="2672763" cy="4748389"/>
          </a:xfrm>
        </p:grpSpPr>
        <p:sp>
          <p:nvSpPr>
            <p:cNvPr id="12" name="TextBox 11"/>
            <p:cNvSpPr txBox="1"/>
            <p:nvPr/>
          </p:nvSpPr>
          <p:spPr>
            <a:xfrm>
              <a:off x="4155731" y="4005064"/>
              <a:ext cx="2224936" cy="904863"/>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5.3M</a:t>
              </a:r>
            </a:p>
          </p:txBody>
        </p:sp>
        <p:sp>
          <p:nvSpPr>
            <p:cNvPr id="15" name="TextBox 14"/>
            <p:cNvSpPr txBox="1"/>
            <p:nvPr/>
          </p:nvSpPr>
          <p:spPr>
            <a:xfrm>
              <a:off x="4076410" y="5447839"/>
              <a:ext cx="2664297" cy="904863"/>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1GW</a:t>
              </a:r>
            </a:p>
          </p:txBody>
        </p:sp>
        <p:cxnSp>
          <p:nvCxnSpPr>
            <p:cNvPr id="27" name="Straight Connector 26"/>
            <p:cNvCxnSpPr/>
            <p:nvPr/>
          </p:nvCxnSpPr>
          <p:spPr bwMode="auto">
            <a:xfrm>
              <a:off x="4067944" y="1700808"/>
              <a:ext cx="0" cy="4536504"/>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3" name="Oval Callout 32"/>
            <p:cNvSpPr/>
            <p:nvPr/>
          </p:nvSpPr>
          <p:spPr bwMode="auto">
            <a:xfrm>
              <a:off x="4258501" y="1604313"/>
              <a:ext cx="2001550" cy="2001550"/>
            </a:xfrm>
            <a:prstGeom prst="wedgeEllipseCallout">
              <a:avLst>
                <a:gd name="adj1" fmla="val -173"/>
                <a:gd name="adj2" fmla="val 58600"/>
              </a:avLst>
            </a:prstGeom>
            <a:solidFill>
              <a:schemeClr val="bg1"/>
            </a:solidFill>
            <a:ln w="25400" cap="rnd"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pPr>
              <a:r>
                <a:rPr lang="en-US" sz="2800" b="1" dirty="0">
                  <a:solidFill>
                    <a:srgbClr val="669424"/>
                  </a:solidFill>
                </a:rPr>
                <a:t>Gone</a:t>
              </a:r>
              <a:br>
                <a:rPr lang="en-US" sz="2800" b="1" dirty="0">
                  <a:solidFill>
                    <a:srgbClr val="669424"/>
                  </a:solidFill>
                </a:rPr>
              </a:br>
              <a:r>
                <a:rPr lang="en-US" sz="2800" b="1" dirty="0">
                  <a:solidFill>
                    <a:srgbClr val="669424"/>
                  </a:solidFill>
                </a:rPr>
                <a:t>Green</a:t>
              </a:r>
            </a:p>
            <a:p>
              <a:pPr algn="ctr" fontAlgn="base">
                <a:lnSpc>
                  <a:spcPct val="80000"/>
                </a:lnSpc>
                <a:spcBef>
                  <a:spcPct val="0"/>
                </a:spcBef>
                <a:spcAft>
                  <a:spcPct val="0"/>
                </a:spcAft>
              </a:pPr>
              <a:r>
                <a:rPr lang="en-US" sz="2800" b="1" dirty="0">
                  <a:solidFill>
                    <a:srgbClr val="669424"/>
                  </a:solidFill>
                </a:rPr>
                <a:t>2035</a:t>
              </a:r>
            </a:p>
          </p:txBody>
        </p:sp>
      </p:grpSp>
      <p:sp>
        <p:nvSpPr>
          <p:cNvPr id="16" name="TextBox 15"/>
          <p:cNvSpPr txBox="1"/>
          <p:nvPr/>
        </p:nvSpPr>
        <p:spPr>
          <a:xfrm>
            <a:off x="6740706" y="5445224"/>
            <a:ext cx="2367797" cy="904863"/>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3GW</a:t>
            </a:r>
          </a:p>
        </p:txBody>
      </p:sp>
      <p:cxnSp>
        <p:nvCxnSpPr>
          <p:cNvPr id="32" name="Straight Connector 31"/>
          <p:cNvCxnSpPr/>
          <p:nvPr/>
        </p:nvCxnSpPr>
        <p:spPr bwMode="auto">
          <a:xfrm>
            <a:off x="6455270" y="1736812"/>
            <a:ext cx="0" cy="4536504"/>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nvGrpSpPr>
          <p:cNvPr id="6" name="Group 5"/>
          <p:cNvGrpSpPr/>
          <p:nvPr/>
        </p:nvGrpSpPr>
        <p:grpSpPr>
          <a:xfrm>
            <a:off x="6645634" y="1604313"/>
            <a:ext cx="2318853" cy="3302999"/>
            <a:chOff x="6645634" y="1604313"/>
            <a:chExt cx="2318853" cy="3302999"/>
          </a:xfrm>
        </p:grpSpPr>
        <p:sp>
          <p:nvSpPr>
            <p:cNvPr id="13" name="TextBox 12"/>
            <p:cNvSpPr txBox="1"/>
            <p:nvPr/>
          </p:nvSpPr>
          <p:spPr>
            <a:xfrm>
              <a:off x="6740706" y="4002449"/>
              <a:ext cx="2223781" cy="904863"/>
            </a:xfrm>
            <a:prstGeom prst="rect">
              <a:avLst/>
            </a:prstGeom>
            <a:noFill/>
          </p:spPr>
          <p:txBody>
            <a:bodyPr wrap="square" rtlCol="0">
              <a:spAutoFit/>
            </a:bodyPr>
            <a:lstStyle/>
            <a:p>
              <a:pPr fontAlgn="base">
                <a:lnSpc>
                  <a:spcPct val="80000"/>
                </a:lnSpc>
                <a:spcBef>
                  <a:spcPct val="0"/>
                </a:spcBef>
                <a:spcAft>
                  <a:spcPct val="0"/>
                </a:spcAft>
              </a:pPr>
              <a:r>
                <a:rPr lang="en-US" sz="6600" b="1" dirty="0">
                  <a:solidFill>
                    <a:srgbClr val="46C3D3"/>
                  </a:solidFill>
                </a:rPr>
                <a:t>5.3M</a:t>
              </a:r>
            </a:p>
          </p:txBody>
        </p:sp>
        <p:sp>
          <p:nvSpPr>
            <p:cNvPr id="34" name="Oval Callout 33"/>
            <p:cNvSpPr/>
            <p:nvPr/>
          </p:nvSpPr>
          <p:spPr bwMode="auto">
            <a:xfrm>
              <a:off x="6645634" y="1604313"/>
              <a:ext cx="2001550" cy="2001550"/>
            </a:xfrm>
            <a:prstGeom prst="wedgeEllipseCallout">
              <a:avLst>
                <a:gd name="adj1" fmla="val -173"/>
                <a:gd name="adj2" fmla="val 58600"/>
              </a:avLst>
            </a:prstGeom>
            <a:solidFill>
              <a:schemeClr val="bg1"/>
            </a:solidFill>
            <a:ln w="25400" cap="rnd" cmpd="sng" algn="ctr">
              <a:solidFill>
                <a:srgbClr val="FFFF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pPr>
              <a:r>
                <a:rPr lang="en-US" sz="2800" b="1" dirty="0">
                  <a:solidFill>
                    <a:srgbClr val="005A9B"/>
                  </a:solidFill>
                </a:rPr>
                <a:t>Consumer</a:t>
              </a:r>
            </a:p>
            <a:p>
              <a:pPr algn="ctr" fontAlgn="base">
                <a:lnSpc>
                  <a:spcPct val="80000"/>
                </a:lnSpc>
                <a:spcBef>
                  <a:spcPct val="0"/>
                </a:spcBef>
                <a:spcAft>
                  <a:spcPct val="0"/>
                </a:spcAft>
              </a:pPr>
              <a:r>
                <a:rPr lang="en-US" sz="2800" b="1" dirty="0">
                  <a:solidFill>
                    <a:srgbClr val="005A9B"/>
                  </a:solidFill>
                </a:rPr>
                <a:t>Power</a:t>
              </a:r>
            </a:p>
            <a:p>
              <a:pPr algn="ctr" fontAlgn="base">
                <a:lnSpc>
                  <a:spcPct val="80000"/>
                </a:lnSpc>
                <a:spcBef>
                  <a:spcPct val="0"/>
                </a:spcBef>
                <a:spcAft>
                  <a:spcPct val="0"/>
                </a:spcAft>
              </a:pPr>
              <a:r>
                <a:rPr lang="en-US" sz="2800" b="1" dirty="0">
                  <a:solidFill>
                    <a:srgbClr val="005A9B"/>
                  </a:solidFill>
                </a:rPr>
                <a:t>2035</a:t>
              </a:r>
            </a:p>
          </p:txBody>
        </p:sp>
      </p:gr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680" y="6055436"/>
            <a:ext cx="936104" cy="82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85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_185065104_RT_highres.jpg"/>
          <p:cNvPicPr>
            <a:picLocks noChangeAspect="1"/>
          </p:cNvPicPr>
          <p:nvPr/>
        </p:nvPicPr>
        <p:blipFill rotWithShape="1">
          <a:blip r:embed="rId3" cstate="print">
            <a:extLst>
              <a:ext uri="{28A0092B-C50C-407E-A947-70E740481C1C}">
                <a14:useLocalDpi xmlns:a14="http://schemas.microsoft.com/office/drawing/2010/main" val="0"/>
              </a:ext>
            </a:extLst>
          </a:blip>
          <a:srcRect l="15185" b="2447"/>
          <a:stretch/>
        </p:blipFill>
        <p:spPr>
          <a:xfrm flipH="1">
            <a:off x="-4" y="0"/>
            <a:ext cx="9144001" cy="6858001"/>
          </a:xfrm>
          <a:prstGeom prst="rect">
            <a:avLst/>
          </a:prstGeom>
        </p:spPr>
      </p:pic>
      <p:sp>
        <p:nvSpPr>
          <p:cNvPr id="15" name="Rectangle 14"/>
          <p:cNvSpPr/>
          <p:nvPr/>
        </p:nvSpPr>
        <p:spPr bwMode="auto">
          <a:xfrm rot="2700000">
            <a:off x="369356" y="1679591"/>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6" name="Rectangle 25"/>
          <p:cNvSpPr/>
          <p:nvPr/>
        </p:nvSpPr>
        <p:spPr bwMode="auto">
          <a:xfrm rot="2700000">
            <a:off x="369356" y="2698134"/>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7" name="Rectangle 26"/>
          <p:cNvSpPr/>
          <p:nvPr/>
        </p:nvSpPr>
        <p:spPr bwMode="auto">
          <a:xfrm rot="2700000">
            <a:off x="369356" y="3706246"/>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10"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1" name="TextBox 10"/>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Summary</a:t>
            </a:r>
          </a:p>
        </p:txBody>
      </p:sp>
      <p:cxnSp>
        <p:nvCxnSpPr>
          <p:cNvPr id="12" name="Straight Connector 11"/>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p:cNvCxnSpPr/>
          <p:nvPr/>
        </p:nvCxnSpPr>
        <p:spPr bwMode="auto">
          <a:xfrm flipV="1">
            <a:off x="539552" y="1124744"/>
            <a:ext cx="1656184" cy="403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4" name="Rectangle 13"/>
          <p:cNvSpPr/>
          <p:nvPr/>
        </p:nvSpPr>
        <p:spPr bwMode="auto">
          <a:xfrm>
            <a:off x="539552" y="1484784"/>
            <a:ext cx="5040560"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6" name="Rectangle 15"/>
          <p:cNvSpPr/>
          <p:nvPr/>
        </p:nvSpPr>
        <p:spPr bwMode="auto">
          <a:xfrm>
            <a:off x="539552" y="2492896"/>
            <a:ext cx="5040560"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8" name="Rectangle 17"/>
          <p:cNvSpPr/>
          <p:nvPr/>
        </p:nvSpPr>
        <p:spPr bwMode="auto">
          <a:xfrm>
            <a:off x="539552" y="3501008"/>
            <a:ext cx="5040560"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2800" b="1">
              <a:solidFill>
                <a:srgbClr val="0079C1"/>
              </a:solidFill>
            </a:endParaRPr>
          </a:p>
        </p:txBody>
      </p:sp>
      <p:sp>
        <p:nvSpPr>
          <p:cNvPr id="20" name="TextBox 19"/>
          <p:cNvSpPr txBox="1"/>
          <p:nvPr/>
        </p:nvSpPr>
        <p:spPr>
          <a:xfrm>
            <a:off x="405841" y="1538663"/>
            <a:ext cx="5102263" cy="584776"/>
          </a:xfrm>
          <a:prstGeom prst="rect">
            <a:avLst/>
          </a:prstGeom>
          <a:noFill/>
        </p:spPr>
        <p:txBody>
          <a:bodyPr wrap="square" rtlCol="0">
            <a:spAutoFit/>
          </a:bodyPr>
          <a:lstStyle/>
          <a:p>
            <a:pPr marL="180000" algn="just" fontAlgn="base">
              <a:spcBef>
                <a:spcPct val="0"/>
              </a:spcBef>
              <a:spcAft>
                <a:spcPct val="0"/>
              </a:spcAft>
            </a:pPr>
            <a:r>
              <a:rPr lang="en-US" sz="1600" dirty="0">
                <a:solidFill>
                  <a:srgbClr val="04346C"/>
                </a:solidFill>
                <a:cs typeface="Arial"/>
              </a:rPr>
              <a:t>Potential for new heating technologies to help hit </a:t>
            </a:r>
          </a:p>
          <a:p>
            <a:pPr marL="180000" algn="just" fontAlgn="base">
              <a:spcBef>
                <a:spcPct val="0"/>
              </a:spcBef>
              <a:spcAft>
                <a:spcPct val="0"/>
              </a:spcAft>
            </a:pPr>
            <a:r>
              <a:rPr lang="en-US" sz="1600" dirty="0">
                <a:solidFill>
                  <a:srgbClr val="04346C"/>
                </a:solidFill>
                <a:cs typeface="Arial"/>
              </a:rPr>
              <a:t>Carbon targets or keep today’s level of gas demand</a:t>
            </a:r>
          </a:p>
        </p:txBody>
      </p:sp>
      <p:sp>
        <p:nvSpPr>
          <p:cNvPr id="21" name="TextBox 20"/>
          <p:cNvSpPr txBox="1"/>
          <p:nvPr/>
        </p:nvSpPr>
        <p:spPr>
          <a:xfrm>
            <a:off x="405841" y="2564904"/>
            <a:ext cx="5102263" cy="584775"/>
          </a:xfrm>
          <a:prstGeom prst="rect">
            <a:avLst/>
          </a:prstGeom>
          <a:noFill/>
        </p:spPr>
        <p:txBody>
          <a:bodyPr wrap="square" rtlCol="0">
            <a:spAutoFit/>
          </a:bodyPr>
          <a:lstStyle/>
          <a:p>
            <a:pPr marL="180000" algn="just" fontAlgn="base">
              <a:spcBef>
                <a:spcPct val="0"/>
              </a:spcBef>
              <a:spcAft>
                <a:spcPct val="0"/>
              </a:spcAft>
            </a:pPr>
            <a:r>
              <a:rPr lang="en-US" sz="1600" dirty="0">
                <a:solidFill>
                  <a:srgbClr val="04346C"/>
                </a:solidFill>
                <a:cs typeface="Arial"/>
              </a:rPr>
              <a:t>Uncertainty surrounding smart meters, but they have the potential to help reduce need for generation</a:t>
            </a:r>
          </a:p>
        </p:txBody>
      </p:sp>
      <p:sp>
        <p:nvSpPr>
          <p:cNvPr id="22" name="TextBox 21"/>
          <p:cNvSpPr txBox="1"/>
          <p:nvPr/>
        </p:nvSpPr>
        <p:spPr>
          <a:xfrm>
            <a:off x="387440" y="3564304"/>
            <a:ext cx="5318287" cy="584775"/>
          </a:xfrm>
          <a:prstGeom prst="rect">
            <a:avLst/>
          </a:prstGeom>
          <a:noFill/>
        </p:spPr>
        <p:txBody>
          <a:bodyPr wrap="square" rtlCol="0">
            <a:spAutoFit/>
          </a:bodyPr>
          <a:lstStyle/>
          <a:p>
            <a:pPr marL="180000" fontAlgn="base">
              <a:spcBef>
                <a:spcPct val="0"/>
              </a:spcBef>
              <a:spcAft>
                <a:spcPct val="0"/>
              </a:spcAft>
            </a:pPr>
            <a:r>
              <a:rPr lang="en-US" sz="1600" dirty="0">
                <a:solidFill>
                  <a:srgbClr val="04346C"/>
                </a:solidFill>
                <a:cs typeface="Arial"/>
              </a:rPr>
              <a:t>We are looking forward to your feedback on our 2015 scenarios</a:t>
            </a:r>
            <a:r>
              <a:rPr lang="en-US" sz="1600" dirty="0" smtClean="0">
                <a:solidFill>
                  <a:srgbClr val="04346C"/>
                </a:solidFill>
                <a:cs typeface="Arial"/>
              </a:rPr>
              <a:t>!</a:t>
            </a:r>
            <a:endParaRPr lang="en-US" sz="1600" dirty="0">
              <a:solidFill>
                <a:srgbClr val="04346C"/>
              </a:solidFill>
              <a:cs typeface="Arial"/>
            </a:endParaRPr>
          </a:p>
        </p:txBody>
      </p:sp>
    </p:spTree>
    <p:extLst>
      <p:ext uri="{BB962C8B-B14F-4D97-AF65-F5344CB8AC3E}">
        <p14:creationId xmlns:p14="http://schemas.microsoft.com/office/powerpoint/2010/main" val="1540297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1652</Words>
  <Application>Microsoft Office PowerPoint</Application>
  <PresentationFormat>On-screen Show (4:3)</PresentationFormat>
  <Paragraphs>139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NG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Kluyver</dc:creator>
  <cp:lastModifiedBy>National Grid</cp:lastModifiedBy>
  <cp:revision>5</cp:revision>
  <dcterms:created xsi:type="dcterms:W3CDTF">2015-07-20T09:19:37Z</dcterms:created>
  <dcterms:modified xsi:type="dcterms:W3CDTF">2015-07-21T07:45:02Z</dcterms:modified>
</cp:coreProperties>
</file>