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857" autoAdjust="0"/>
  </p:normalViewPr>
  <p:slideViewPr>
    <p:cSldViewPr>
      <p:cViewPr varScale="1">
        <p:scale>
          <a:sx n="48" d="100"/>
          <a:sy n="48" d="100"/>
        </p:scale>
        <p:origin x="-193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NGDSSWRK002.uk.corporg.net\home29_wrk$\THRI05\TEAMDATA\ESP\M_OUT\FES\FES%202015\External%20FES%20conference%202015\JW%20char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NGDSSWRK002.uk.corporg.net\home29_wrk$\THRI05\TEAMDATA\ESP\M_OUT\FES\FES%202015\External%20FES%20conference%202015\JW%20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'CP Gen Capacity'!$P$746</c:f>
              <c:strCache>
                <c:ptCount val="1"/>
                <c:pt idx="0">
                  <c:v>Synchronous</c:v>
                </c:pt>
              </c:strCache>
            </c:strRef>
          </c:tx>
          <c:spPr>
            <a:solidFill>
              <a:srgbClr val="04346C"/>
            </a:solidFill>
          </c:spPr>
          <c:cat>
            <c:strRef>
              <c:f>'CP Gen Capacity'!$R$3:$AL$3</c:f>
              <c:strCache>
                <c:ptCount val="21"/>
                <c:pt idx="0">
                  <c:v>2015/16</c:v>
                </c:pt>
                <c:pt idx="1">
                  <c:v>2016/17</c:v>
                </c:pt>
                <c:pt idx="2">
                  <c:v>2017/18</c:v>
                </c:pt>
                <c:pt idx="3">
                  <c:v>2018/19</c:v>
                </c:pt>
                <c:pt idx="4">
                  <c:v>2019/20</c:v>
                </c:pt>
                <c:pt idx="5">
                  <c:v>2020/21</c:v>
                </c:pt>
                <c:pt idx="6">
                  <c:v>2021/22</c:v>
                </c:pt>
                <c:pt idx="7">
                  <c:v>2022/23</c:v>
                </c:pt>
                <c:pt idx="8">
                  <c:v>2023/24</c:v>
                </c:pt>
                <c:pt idx="9">
                  <c:v>2024/25</c:v>
                </c:pt>
                <c:pt idx="10">
                  <c:v>2025/26</c:v>
                </c:pt>
                <c:pt idx="11">
                  <c:v>2026/27</c:v>
                </c:pt>
                <c:pt idx="12">
                  <c:v>2027/28</c:v>
                </c:pt>
                <c:pt idx="13">
                  <c:v>2028/29</c:v>
                </c:pt>
                <c:pt idx="14">
                  <c:v>2029/30</c:v>
                </c:pt>
                <c:pt idx="15">
                  <c:v>2030/31</c:v>
                </c:pt>
                <c:pt idx="16">
                  <c:v>2031/32</c:v>
                </c:pt>
                <c:pt idx="17">
                  <c:v>2032/33</c:v>
                </c:pt>
                <c:pt idx="18">
                  <c:v>2033/34</c:v>
                </c:pt>
                <c:pt idx="19">
                  <c:v>2034/35</c:v>
                </c:pt>
                <c:pt idx="20">
                  <c:v>2035/36</c:v>
                </c:pt>
              </c:strCache>
            </c:strRef>
          </c:cat>
          <c:val>
            <c:numRef>
              <c:f>'CP Gen Capacity'!$R$746:$AL$746</c:f>
              <c:numCache>
                <c:formatCode>0</c:formatCode>
                <c:ptCount val="21"/>
                <c:pt idx="0">
                  <c:v>64629.2386859748</c:v>
                </c:pt>
                <c:pt idx="1">
                  <c:v>64607.879795148438</c:v>
                </c:pt>
                <c:pt idx="2">
                  <c:v>65969.423441319188</c:v>
                </c:pt>
                <c:pt idx="3">
                  <c:v>64307.858362897961</c:v>
                </c:pt>
                <c:pt idx="4">
                  <c:v>62463.965247043627</c:v>
                </c:pt>
                <c:pt idx="5">
                  <c:v>61877.010557643662</c:v>
                </c:pt>
                <c:pt idx="6">
                  <c:v>63141.63066485725</c:v>
                </c:pt>
                <c:pt idx="7">
                  <c:v>63144.264021563438</c:v>
                </c:pt>
                <c:pt idx="8">
                  <c:v>61420.16418339208</c:v>
                </c:pt>
                <c:pt idx="9">
                  <c:v>61048.322228302663</c:v>
                </c:pt>
                <c:pt idx="10">
                  <c:v>60830.565416721824</c:v>
                </c:pt>
                <c:pt idx="11">
                  <c:v>60564.065494149727</c:v>
                </c:pt>
                <c:pt idx="12">
                  <c:v>59758.100119944596</c:v>
                </c:pt>
                <c:pt idx="13">
                  <c:v>59922.472203109319</c:v>
                </c:pt>
                <c:pt idx="14">
                  <c:v>59943.233155320529</c:v>
                </c:pt>
                <c:pt idx="15">
                  <c:v>59370.061995042277</c:v>
                </c:pt>
                <c:pt idx="16">
                  <c:v>59447.297689413368</c:v>
                </c:pt>
                <c:pt idx="17">
                  <c:v>59779.8363149406</c:v>
                </c:pt>
                <c:pt idx="18">
                  <c:v>59879.048167215973</c:v>
                </c:pt>
                <c:pt idx="19">
                  <c:v>60210.033061845752</c:v>
                </c:pt>
                <c:pt idx="20">
                  <c:v>60582.06679391965</c:v>
                </c:pt>
              </c:numCache>
            </c:numRef>
          </c:val>
        </c:ser>
        <c:ser>
          <c:idx val="1"/>
          <c:order val="1"/>
          <c:tx>
            <c:strRef>
              <c:f>'CP Gen Capacity'!$P$747</c:f>
              <c:strCache>
                <c:ptCount val="1"/>
                <c:pt idx="0">
                  <c:v>Non-synchronous</c:v>
                </c:pt>
              </c:strCache>
            </c:strRef>
          </c:tx>
          <c:spPr>
            <a:solidFill>
              <a:srgbClr val="FF0000"/>
            </a:solidFill>
          </c:spPr>
          <c:cat>
            <c:strRef>
              <c:f>'CP Gen Capacity'!$R$3:$AL$3</c:f>
              <c:strCache>
                <c:ptCount val="21"/>
                <c:pt idx="0">
                  <c:v>2015/16</c:v>
                </c:pt>
                <c:pt idx="1">
                  <c:v>2016/17</c:v>
                </c:pt>
                <c:pt idx="2">
                  <c:v>2017/18</c:v>
                </c:pt>
                <c:pt idx="3">
                  <c:v>2018/19</c:v>
                </c:pt>
                <c:pt idx="4">
                  <c:v>2019/20</c:v>
                </c:pt>
                <c:pt idx="5">
                  <c:v>2020/21</c:v>
                </c:pt>
                <c:pt idx="6">
                  <c:v>2021/22</c:v>
                </c:pt>
                <c:pt idx="7">
                  <c:v>2022/23</c:v>
                </c:pt>
                <c:pt idx="8">
                  <c:v>2023/24</c:v>
                </c:pt>
                <c:pt idx="9">
                  <c:v>2024/25</c:v>
                </c:pt>
                <c:pt idx="10">
                  <c:v>2025/26</c:v>
                </c:pt>
                <c:pt idx="11">
                  <c:v>2026/27</c:v>
                </c:pt>
                <c:pt idx="12">
                  <c:v>2027/28</c:v>
                </c:pt>
                <c:pt idx="13">
                  <c:v>2028/29</c:v>
                </c:pt>
                <c:pt idx="14">
                  <c:v>2029/30</c:v>
                </c:pt>
                <c:pt idx="15">
                  <c:v>2030/31</c:v>
                </c:pt>
                <c:pt idx="16">
                  <c:v>2031/32</c:v>
                </c:pt>
                <c:pt idx="17">
                  <c:v>2032/33</c:v>
                </c:pt>
                <c:pt idx="18">
                  <c:v>2033/34</c:v>
                </c:pt>
                <c:pt idx="19">
                  <c:v>2034/35</c:v>
                </c:pt>
                <c:pt idx="20">
                  <c:v>2035/36</c:v>
                </c:pt>
              </c:strCache>
            </c:strRef>
          </c:cat>
          <c:val>
            <c:numRef>
              <c:f>'CP Gen Capacity'!$R$747:$AL$747</c:f>
              <c:numCache>
                <c:formatCode>0</c:formatCode>
                <c:ptCount val="21"/>
                <c:pt idx="0">
                  <c:v>25716.17005592522</c:v>
                </c:pt>
                <c:pt idx="1">
                  <c:v>29213.127143742699</c:v>
                </c:pt>
                <c:pt idx="2">
                  <c:v>34495.303193144369</c:v>
                </c:pt>
                <c:pt idx="3">
                  <c:v>38740.958395638052</c:v>
                </c:pt>
                <c:pt idx="4">
                  <c:v>44803.274544397602</c:v>
                </c:pt>
                <c:pt idx="5">
                  <c:v>48476.311749143482</c:v>
                </c:pt>
                <c:pt idx="6">
                  <c:v>51334.068250264398</c:v>
                </c:pt>
                <c:pt idx="7">
                  <c:v>54684.72384369561</c:v>
                </c:pt>
                <c:pt idx="8">
                  <c:v>59726.395783782173</c:v>
                </c:pt>
                <c:pt idx="9">
                  <c:v>64286.842590635199</c:v>
                </c:pt>
                <c:pt idx="10">
                  <c:v>67683.464138376847</c:v>
                </c:pt>
                <c:pt idx="11">
                  <c:v>69653.689551276606</c:v>
                </c:pt>
                <c:pt idx="12">
                  <c:v>72436.610325090995</c:v>
                </c:pt>
                <c:pt idx="13">
                  <c:v>73676.617162909606</c:v>
                </c:pt>
                <c:pt idx="14">
                  <c:v>74893.826212960674</c:v>
                </c:pt>
                <c:pt idx="15">
                  <c:v>76868.416299193515</c:v>
                </c:pt>
                <c:pt idx="16">
                  <c:v>77831.606301152759</c:v>
                </c:pt>
                <c:pt idx="17">
                  <c:v>78675.970354414356</c:v>
                </c:pt>
                <c:pt idx="18">
                  <c:v>79482.467827390807</c:v>
                </c:pt>
                <c:pt idx="19">
                  <c:v>80228.709885667238</c:v>
                </c:pt>
                <c:pt idx="20">
                  <c:v>80948.035618571987</c:v>
                </c:pt>
              </c:numCache>
            </c:numRef>
          </c:val>
        </c:ser>
        <c:dLbls>
          <c:showLegendKey val="0"/>
          <c:showVal val="0"/>
          <c:showCatName val="0"/>
          <c:showSerName val="0"/>
          <c:showPercent val="0"/>
          <c:showBubbleSize val="0"/>
        </c:dLbls>
        <c:axId val="49785088"/>
        <c:axId val="49799552"/>
      </c:areaChart>
      <c:catAx>
        <c:axId val="49785088"/>
        <c:scaling>
          <c:orientation val="minMax"/>
        </c:scaling>
        <c:delete val="0"/>
        <c:axPos val="b"/>
        <c:title>
          <c:tx>
            <c:rich>
              <a:bodyPr/>
              <a:lstStyle/>
              <a:p>
                <a:pPr>
                  <a:defRPr sz="1400" b="0"/>
                </a:pPr>
                <a:r>
                  <a:rPr lang="en-GB" sz="1400" b="0"/>
                  <a:t>Year</a:t>
                </a:r>
              </a:p>
            </c:rich>
          </c:tx>
          <c:layout/>
          <c:overlay val="0"/>
        </c:title>
        <c:majorTickMark val="out"/>
        <c:minorTickMark val="none"/>
        <c:tickLblPos val="nextTo"/>
        <c:crossAx val="49799552"/>
        <c:crosses val="autoZero"/>
        <c:auto val="1"/>
        <c:lblAlgn val="ctr"/>
        <c:lblOffset val="100"/>
        <c:tickLblSkip val="5"/>
        <c:tickMarkSkip val="5"/>
        <c:noMultiLvlLbl val="0"/>
      </c:catAx>
      <c:valAx>
        <c:axId val="49799552"/>
        <c:scaling>
          <c:orientation val="minMax"/>
        </c:scaling>
        <c:delete val="0"/>
        <c:axPos val="l"/>
        <c:majorGridlines/>
        <c:title>
          <c:tx>
            <c:rich>
              <a:bodyPr rot="-5400000" vert="horz"/>
              <a:lstStyle/>
              <a:p>
                <a:pPr>
                  <a:defRPr sz="1400" b="0"/>
                </a:pPr>
                <a:r>
                  <a:rPr lang="en-GB" sz="1400" b="0" dirty="0"/>
                  <a:t>Total</a:t>
                </a:r>
                <a:r>
                  <a:rPr lang="en-GB" sz="1400" b="0" baseline="0" dirty="0"/>
                  <a:t> Generation Capacity </a:t>
                </a:r>
                <a:endParaRPr lang="en-GB" sz="1400" b="0" dirty="0"/>
              </a:p>
            </c:rich>
          </c:tx>
          <c:layout/>
          <c:overlay val="0"/>
        </c:title>
        <c:numFmt formatCode="0%" sourceLinked="1"/>
        <c:majorTickMark val="out"/>
        <c:minorTickMark val="none"/>
        <c:tickLblPos val="nextTo"/>
        <c:txPr>
          <a:bodyPr/>
          <a:lstStyle/>
          <a:p>
            <a:pPr>
              <a:defRPr>
                <a:solidFill>
                  <a:srgbClr val="FFFFFF"/>
                </a:solidFill>
              </a:defRPr>
            </a:pPr>
            <a:endParaRPr lang="en-US"/>
          </a:p>
        </c:txPr>
        <c:crossAx val="49785088"/>
        <c:crosses val="autoZero"/>
        <c:crossBetween val="midCat"/>
      </c:valAx>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'CP Gen Capacity'!$P$741</c:f>
              <c:strCache>
                <c:ptCount val="1"/>
                <c:pt idx="0">
                  <c:v>Total Transmission</c:v>
                </c:pt>
              </c:strCache>
            </c:strRef>
          </c:tx>
          <c:spPr>
            <a:solidFill>
              <a:srgbClr val="03346C"/>
            </a:solidFill>
          </c:spPr>
          <c:cat>
            <c:strRef>
              <c:f>'CP Gen Capacity'!$R$3:$AL$3</c:f>
              <c:strCache>
                <c:ptCount val="21"/>
                <c:pt idx="0">
                  <c:v>2015/16</c:v>
                </c:pt>
                <c:pt idx="1">
                  <c:v>2016/17</c:v>
                </c:pt>
                <c:pt idx="2">
                  <c:v>2017/18</c:v>
                </c:pt>
                <c:pt idx="3">
                  <c:v>2018/19</c:v>
                </c:pt>
                <c:pt idx="4">
                  <c:v>2019/20</c:v>
                </c:pt>
                <c:pt idx="5">
                  <c:v>2020/21</c:v>
                </c:pt>
                <c:pt idx="6">
                  <c:v>2021/22</c:v>
                </c:pt>
                <c:pt idx="7">
                  <c:v>2022/23</c:v>
                </c:pt>
                <c:pt idx="8">
                  <c:v>2023/24</c:v>
                </c:pt>
                <c:pt idx="9">
                  <c:v>2024/25</c:v>
                </c:pt>
                <c:pt idx="10">
                  <c:v>2025/26</c:v>
                </c:pt>
                <c:pt idx="11">
                  <c:v>2026/27</c:v>
                </c:pt>
                <c:pt idx="12">
                  <c:v>2027/28</c:v>
                </c:pt>
                <c:pt idx="13">
                  <c:v>2028/29</c:v>
                </c:pt>
                <c:pt idx="14">
                  <c:v>2029/30</c:v>
                </c:pt>
                <c:pt idx="15">
                  <c:v>2030/31</c:v>
                </c:pt>
                <c:pt idx="16">
                  <c:v>2031/32</c:v>
                </c:pt>
                <c:pt idx="17">
                  <c:v>2032/33</c:v>
                </c:pt>
                <c:pt idx="18">
                  <c:v>2033/34</c:v>
                </c:pt>
                <c:pt idx="19">
                  <c:v>2034/35</c:v>
                </c:pt>
                <c:pt idx="20">
                  <c:v>2035/36</c:v>
                </c:pt>
              </c:strCache>
            </c:strRef>
          </c:cat>
          <c:val>
            <c:numRef>
              <c:f>'CP Gen Capacity'!$R$741:$AL$741</c:f>
              <c:numCache>
                <c:formatCode>0</c:formatCode>
                <c:ptCount val="21"/>
                <c:pt idx="0">
                  <c:v>71632</c:v>
                </c:pt>
                <c:pt idx="1">
                  <c:v>72077.8</c:v>
                </c:pt>
                <c:pt idx="2">
                  <c:v>75485</c:v>
                </c:pt>
                <c:pt idx="3">
                  <c:v>74495</c:v>
                </c:pt>
                <c:pt idx="4">
                  <c:v>75553</c:v>
                </c:pt>
                <c:pt idx="5">
                  <c:v>75931</c:v>
                </c:pt>
                <c:pt idx="6">
                  <c:v>77839</c:v>
                </c:pt>
                <c:pt idx="7">
                  <c:v>79068</c:v>
                </c:pt>
                <c:pt idx="8">
                  <c:v>80444</c:v>
                </c:pt>
                <c:pt idx="9">
                  <c:v>82695</c:v>
                </c:pt>
                <c:pt idx="10">
                  <c:v>84068</c:v>
                </c:pt>
                <c:pt idx="11">
                  <c:v>84080</c:v>
                </c:pt>
                <c:pt idx="12">
                  <c:v>84426</c:v>
                </c:pt>
                <c:pt idx="13">
                  <c:v>84442</c:v>
                </c:pt>
                <c:pt idx="14">
                  <c:v>84225</c:v>
                </c:pt>
                <c:pt idx="15">
                  <c:v>84341</c:v>
                </c:pt>
                <c:pt idx="16">
                  <c:v>84063</c:v>
                </c:pt>
                <c:pt idx="17">
                  <c:v>84063</c:v>
                </c:pt>
                <c:pt idx="18">
                  <c:v>83783</c:v>
                </c:pt>
                <c:pt idx="19">
                  <c:v>83783</c:v>
                </c:pt>
                <c:pt idx="20">
                  <c:v>83783</c:v>
                </c:pt>
              </c:numCache>
            </c:numRef>
          </c:val>
        </c:ser>
        <c:ser>
          <c:idx val="1"/>
          <c:order val="1"/>
          <c:tx>
            <c:strRef>
              <c:f>'CP Gen Capacity'!$P$744</c:f>
              <c:strCache>
                <c:ptCount val="1"/>
                <c:pt idx="0">
                  <c:v>Total Distributed+Micro</c:v>
                </c:pt>
              </c:strCache>
            </c:strRef>
          </c:tx>
          <c:spPr>
            <a:solidFill>
              <a:srgbClr val="FF0000"/>
            </a:solidFill>
          </c:spPr>
          <c:cat>
            <c:strRef>
              <c:f>'CP Gen Capacity'!$R$3:$AL$3</c:f>
              <c:strCache>
                <c:ptCount val="21"/>
                <c:pt idx="0">
                  <c:v>2015/16</c:v>
                </c:pt>
                <c:pt idx="1">
                  <c:v>2016/17</c:v>
                </c:pt>
                <c:pt idx="2">
                  <c:v>2017/18</c:v>
                </c:pt>
                <c:pt idx="3">
                  <c:v>2018/19</c:v>
                </c:pt>
                <c:pt idx="4">
                  <c:v>2019/20</c:v>
                </c:pt>
                <c:pt idx="5">
                  <c:v>2020/21</c:v>
                </c:pt>
                <c:pt idx="6">
                  <c:v>2021/22</c:v>
                </c:pt>
                <c:pt idx="7">
                  <c:v>2022/23</c:v>
                </c:pt>
                <c:pt idx="8">
                  <c:v>2023/24</c:v>
                </c:pt>
                <c:pt idx="9">
                  <c:v>2024/25</c:v>
                </c:pt>
                <c:pt idx="10">
                  <c:v>2025/26</c:v>
                </c:pt>
                <c:pt idx="11">
                  <c:v>2026/27</c:v>
                </c:pt>
                <c:pt idx="12">
                  <c:v>2027/28</c:v>
                </c:pt>
                <c:pt idx="13">
                  <c:v>2028/29</c:v>
                </c:pt>
                <c:pt idx="14">
                  <c:v>2029/30</c:v>
                </c:pt>
                <c:pt idx="15">
                  <c:v>2030/31</c:v>
                </c:pt>
                <c:pt idx="16">
                  <c:v>2031/32</c:v>
                </c:pt>
                <c:pt idx="17">
                  <c:v>2032/33</c:v>
                </c:pt>
                <c:pt idx="18">
                  <c:v>2033/34</c:v>
                </c:pt>
                <c:pt idx="19">
                  <c:v>2034/35</c:v>
                </c:pt>
                <c:pt idx="20">
                  <c:v>2035/36</c:v>
                </c:pt>
              </c:strCache>
            </c:strRef>
          </c:cat>
          <c:val>
            <c:numRef>
              <c:f>'CP Gen Capacity'!$R$744:$AL$744</c:f>
              <c:numCache>
                <c:formatCode>0</c:formatCode>
                <c:ptCount val="21"/>
                <c:pt idx="0">
                  <c:v>18713.408741900021</c:v>
                </c:pt>
                <c:pt idx="1">
                  <c:v>21743.206938891111</c:v>
                </c:pt>
                <c:pt idx="2">
                  <c:v>24979.726634463659</c:v>
                </c:pt>
                <c:pt idx="3">
                  <c:v>28553.816758535941</c:v>
                </c:pt>
                <c:pt idx="4">
                  <c:v>31714.239791441221</c:v>
                </c:pt>
                <c:pt idx="5">
                  <c:v>34422.322306787137</c:v>
                </c:pt>
                <c:pt idx="6">
                  <c:v>36636.698915121677</c:v>
                </c:pt>
                <c:pt idx="7">
                  <c:v>38760.987865259201</c:v>
                </c:pt>
                <c:pt idx="8">
                  <c:v>40702.559967174311</c:v>
                </c:pt>
                <c:pt idx="9">
                  <c:v>42640.164818937861</c:v>
                </c:pt>
                <c:pt idx="10">
                  <c:v>44446.029555098743</c:v>
                </c:pt>
                <c:pt idx="11">
                  <c:v>46137.755045426427</c:v>
                </c:pt>
                <c:pt idx="12">
                  <c:v>47768.710445035576</c:v>
                </c:pt>
                <c:pt idx="13">
                  <c:v>49157.089366018918</c:v>
                </c:pt>
                <c:pt idx="14">
                  <c:v>50612.059368281203</c:v>
                </c:pt>
                <c:pt idx="15">
                  <c:v>51897.478294235982</c:v>
                </c:pt>
                <c:pt idx="16">
                  <c:v>53215.903990566221</c:v>
                </c:pt>
                <c:pt idx="17">
                  <c:v>54392.806669354941</c:v>
                </c:pt>
                <c:pt idx="18">
                  <c:v>55578.515994606823</c:v>
                </c:pt>
                <c:pt idx="19">
                  <c:v>56655.742947512983</c:v>
                </c:pt>
                <c:pt idx="20">
                  <c:v>57747.10241249168</c:v>
                </c:pt>
              </c:numCache>
            </c:numRef>
          </c:val>
        </c:ser>
        <c:dLbls>
          <c:showLegendKey val="0"/>
          <c:showVal val="0"/>
          <c:showCatName val="0"/>
          <c:showSerName val="0"/>
          <c:showPercent val="0"/>
          <c:showBubbleSize val="0"/>
        </c:dLbls>
        <c:axId val="49623808"/>
        <c:axId val="49625728"/>
      </c:areaChart>
      <c:catAx>
        <c:axId val="49623808"/>
        <c:scaling>
          <c:orientation val="minMax"/>
        </c:scaling>
        <c:delete val="0"/>
        <c:axPos val="b"/>
        <c:title>
          <c:tx>
            <c:rich>
              <a:bodyPr/>
              <a:lstStyle/>
              <a:p>
                <a:pPr>
                  <a:defRPr sz="1400" b="0"/>
                </a:pPr>
                <a:r>
                  <a:rPr lang="en-GB" sz="1400" b="0"/>
                  <a:t>Year</a:t>
                </a:r>
              </a:p>
            </c:rich>
          </c:tx>
          <c:layout/>
          <c:overlay val="0"/>
        </c:title>
        <c:majorTickMark val="out"/>
        <c:minorTickMark val="none"/>
        <c:tickLblPos val="nextTo"/>
        <c:crossAx val="49625728"/>
        <c:crosses val="autoZero"/>
        <c:auto val="1"/>
        <c:lblAlgn val="ctr"/>
        <c:lblOffset val="100"/>
        <c:tickLblSkip val="5"/>
        <c:tickMarkSkip val="5"/>
        <c:noMultiLvlLbl val="0"/>
      </c:catAx>
      <c:valAx>
        <c:axId val="49625728"/>
        <c:scaling>
          <c:orientation val="minMax"/>
        </c:scaling>
        <c:delete val="0"/>
        <c:axPos val="l"/>
        <c:majorGridlines/>
        <c:title>
          <c:tx>
            <c:rich>
              <a:bodyPr rot="-5400000" vert="horz"/>
              <a:lstStyle/>
              <a:p>
                <a:pPr>
                  <a:defRPr sz="800" b="0"/>
                </a:pPr>
                <a:r>
                  <a:rPr lang="en-GB" sz="1400" b="0" i="0" baseline="0" dirty="0">
                    <a:effectLst/>
                  </a:rPr>
                  <a:t>Total Generation Capacity </a:t>
                </a:r>
                <a:endParaRPr lang="en-GB" sz="800" b="0" dirty="0">
                  <a:effectLst/>
                </a:endParaRPr>
              </a:p>
            </c:rich>
          </c:tx>
          <c:layout/>
          <c:overlay val="0"/>
        </c:title>
        <c:numFmt formatCode="0%" sourceLinked="1"/>
        <c:majorTickMark val="out"/>
        <c:minorTickMark val="none"/>
        <c:tickLblPos val="nextTo"/>
        <c:txPr>
          <a:bodyPr/>
          <a:lstStyle/>
          <a:p>
            <a:pPr>
              <a:defRPr>
                <a:solidFill>
                  <a:schemeClr val="bg1"/>
                </a:solidFill>
              </a:defRPr>
            </a:pPr>
            <a:endParaRPr lang="en-US"/>
          </a:p>
        </c:txPr>
        <c:crossAx val="49623808"/>
        <c:crosses val="autoZero"/>
        <c:crossBetween val="midCat"/>
      </c:valAx>
    </c:plotArea>
    <c:plotVisOnly val="1"/>
    <c:dispBlanksAs val="zero"/>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20A9D0-F058-438A-B1B8-F99AD8B7278D}" type="datetimeFigureOut">
              <a:rPr lang="en-GB" smtClean="0"/>
              <a:t>22/07/2015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F4AE85-AB7E-4B59-8589-1DDBC9F823FE}" type="slidenum">
              <a:rPr lang="en-GB" smtClean="0"/>
              <a:t>‹#›</a:t>
            </a:fld>
            <a:endParaRPr lang="en-GB"/>
          </a:p>
        </p:txBody>
      </p:sp>
    </p:spTree>
    <p:extLst>
      <p:ext uri="{BB962C8B-B14F-4D97-AF65-F5344CB8AC3E}">
        <p14:creationId xmlns:p14="http://schemas.microsoft.com/office/powerpoint/2010/main" val="2295295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682F625-E6E2-4FC6-ACA5-E120633D2756}"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171450" indent="-171450">
              <a:buFont typeface="Arial" panose="020B0604020202020204" pitchFamily="34" charset="0"/>
              <a:buChar char="•"/>
            </a:pPr>
            <a:r>
              <a:rPr lang="en-GB" sz="1100" dirty="0" smtClean="0"/>
              <a:t>Within the System Operability Framework, we assess and provide an indication of when operation problems will arise.</a:t>
            </a:r>
          </a:p>
          <a:p>
            <a:pPr marL="171450" indent="-171450">
              <a:buFont typeface="Arial" panose="020B0604020202020204" pitchFamily="34" charset="0"/>
              <a:buChar char="•"/>
            </a:pPr>
            <a:endParaRPr lang="en-GB" sz="1100" dirty="0" smtClean="0"/>
          </a:p>
          <a:p>
            <a:pPr marL="171450" indent="-171450">
              <a:buFont typeface="Arial" panose="020B0604020202020204" pitchFamily="34" charset="0"/>
              <a:buChar char="•"/>
            </a:pPr>
            <a:r>
              <a:rPr lang="en-GB" sz="1100" dirty="0" smtClean="0"/>
              <a:t>For example, this slide shows the timing of issues against last year’s Slow Progression scenario. Some of the issues such as voltage management and rate of change of frequency are already evident and others such as how we would restore parts of the network in the event a widespread loss of demand will bite later. </a:t>
            </a:r>
          </a:p>
          <a:p>
            <a:pPr marL="171450" indent="-171450">
              <a:spcAft>
                <a:spcPts val="600"/>
              </a:spcAft>
              <a:buFont typeface="Arial" panose="020B0604020202020204" pitchFamily="34" charset="0"/>
              <a:buChar char="•"/>
            </a:pPr>
            <a:endParaRPr lang="en-GB" sz="1100" dirty="0"/>
          </a:p>
          <a:p>
            <a:pPr>
              <a:spcAft>
                <a:spcPts val="600"/>
              </a:spcAft>
            </a:pPr>
            <a:endParaRPr lang="en-GB" sz="1100" dirty="0"/>
          </a:p>
        </p:txBody>
      </p:sp>
      <p:sp>
        <p:nvSpPr>
          <p:cNvPr id="4" name="Slide Number Placeholder 3"/>
          <p:cNvSpPr>
            <a:spLocks noGrp="1"/>
          </p:cNvSpPr>
          <p:nvPr>
            <p:ph type="sldNum" sz="quarter" idx="10"/>
          </p:nvPr>
        </p:nvSpPr>
        <p:spPr/>
        <p:txBody>
          <a:bodyPr/>
          <a:lstStyle/>
          <a:p>
            <a:fld id="{F682F625-E6E2-4FC6-ACA5-E120633D2756}" type="slidenum">
              <a:rPr lang="en-GB" smtClean="0">
                <a:solidFill>
                  <a:prstClr val="black"/>
                </a:solidFill>
              </a:rPr>
              <a:pPr/>
              <a:t>10</a:t>
            </a:fld>
            <a:endParaRPr lang="en-GB"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171450" indent="-171450">
              <a:buFont typeface="Arial" panose="020B0604020202020204" pitchFamily="34" charset="0"/>
              <a:buChar char="•"/>
            </a:pPr>
            <a:r>
              <a:rPr lang="en-GB" sz="1100" dirty="0" smtClean="0"/>
              <a:t>A key element of the SOF and the one where we need most help from industry stakeholders is taking forward the solutions to the operational challenges that we identify.</a:t>
            </a:r>
          </a:p>
          <a:p>
            <a:pPr marL="171450" indent="-171450">
              <a:buFont typeface="Arial" panose="020B0604020202020204" pitchFamily="34" charset="0"/>
              <a:buChar char="•"/>
            </a:pPr>
            <a:endParaRPr lang="en-GB" sz="1100" dirty="0" smtClean="0"/>
          </a:p>
          <a:p>
            <a:pPr marL="171450" indent="-171450">
              <a:buFont typeface="Arial" panose="020B0604020202020204" pitchFamily="34" charset="0"/>
              <a:buChar char="•"/>
            </a:pPr>
            <a:r>
              <a:rPr lang="en-GB" sz="1100" dirty="0" smtClean="0"/>
              <a:t>This slide illustrates the range of solutions that could help address operability challenges. These might include new services such as faster frequency response, synchronous compensation to support voltage or technical code changes to ensure that new generation is more flexible and is capable of providing services.</a:t>
            </a:r>
          </a:p>
          <a:p>
            <a:pPr marL="171450" indent="-171450">
              <a:buFont typeface="Arial" panose="020B0604020202020204" pitchFamily="34" charset="0"/>
              <a:buChar char="•"/>
            </a:pPr>
            <a:endParaRPr lang="en-GB" sz="1100" dirty="0" smtClean="0"/>
          </a:p>
          <a:p>
            <a:pPr marL="171450" indent="-171450">
              <a:buFont typeface="Arial" panose="020B0604020202020204" pitchFamily="34" charset="0"/>
              <a:buChar char="•"/>
            </a:pPr>
            <a:r>
              <a:rPr lang="en-GB" sz="1100" dirty="0" smtClean="0"/>
              <a:t>There will also be opportunities to take forward innovation projects such as the Smart Frequency Control project we are running with a number of partners.</a:t>
            </a:r>
          </a:p>
          <a:p>
            <a:pPr marL="171450" indent="-171450">
              <a:spcAft>
                <a:spcPts val="600"/>
              </a:spcAft>
              <a:buFont typeface="Arial" panose="020B0604020202020204" pitchFamily="34" charset="0"/>
              <a:buChar char="•"/>
            </a:pPr>
            <a:endParaRPr lang="en-GB" sz="1100" kern="0" dirty="0">
              <a:solidFill>
                <a:sysClr val="windowText" lastClr="000000"/>
              </a:solidFill>
            </a:endParaRPr>
          </a:p>
          <a:p>
            <a:pPr marL="171450" indent="-171450">
              <a:spcAft>
                <a:spcPts val="600"/>
              </a:spcAft>
              <a:buFont typeface="Arial" panose="020B0604020202020204" pitchFamily="34" charset="0"/>
              <a:buChar char="•"/>
            </a:pPr>
            <a:endParaRPr lang="en-GB" sz="1100" dirty="0"/>
          </a:p>
          <a:p>
            <a:pPr marL="171450" indent="-171450">
              <a:spcAft>
                <a:spcPts val="600"/>
              </a:spcAft>
              <a:buFont typeface="Arial" panose="020B0604020202020204" pitchFamily="34" charset="0"/>
              <a:buChar char="•"/>
            </a:pPr>
            <a:endParaRPr lang="en-GB" sz="1100" dirty="0"/>
          </a:p>
        </p:txBody>
      </p:sp>
      <p:sp>
        <p:nvSpPr>
          <p:cNvPr id="4" name="Slide Number Placeholder 3"/>
          <p:cNvSpPr>
            <a:spLocks noGrp="1"/>
          </p:cNvSpPr>
          <p:nvPr>
            <p:ph type="sldNum" sz="quarter" idx="10"/>
          </p:nvPr>
        </p:nvSpPr>
        <p:spPr/>
        <p:txBody>
          <a:bodyPr/>
          <a:lstStyle/>
          <a:p>
            <a:fld id="{F682F625-E6E2-4FC6-ACA5-E120633D2756}" type="slidenum">
              <a:rPr lang="en-GB" smtClean="0">
                <a:solidFill>
                  <a:prstClr val="black"/>
                </a:solidFill>
              </a:rPr>
              <a:pPr/>
              <a:t>11</a:t>
            </a:fld>
            <a:endParaRPr lang="en-GB"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GB" sz="1200" dirty="0" smtClean="0"/>
              <a:t>This is the programme for this year’s System Operability Framework.</a:t>
            </a:r>
          </a:p>
          <a:p>
            <a:pPr marL="171450" indent="-171450">
              <a:buFont typeface="Arial" panose="020B0604020202020204" pitchFamily="34" charset="0"/>
              <a:buChar char="•"/>
            </a:pPr>
            <a:endParaRPr lang="en-GB" sz="1200" dirty="0" smtClean="0"/>
          </a:p>
          <a:p>
            <a:pPr marL="171450" indent="-171450">
              <a:buFont typeface="Arial" panose="020B0604020202020204" pitchFamily="34" charset="0"/>
              <a:buChar char="•"/>
            </a:pPr>
            <a:r>
              <a:rPr lang="en-GB" sz="1200" dirty="0" smtClean="0"/>
              <a:t>In April, around </a:t>
            </a:r>
            <a:r>
              <a:rPr lang="en-GB" sz="1200" b="0" dirty="0" smtClean="0"/>
              <a:t>70</a:t>
            </a:r>
            <a:r>
              <a:rPr lang="en-GB" sz="1200" dirty="0" smtClean="0"/>
              <a:t> stakeholders attended an industry workshop to help weigh up the key challenges.</a:t>
            </a:r>
          </a:p>
          <a:p>
            <a:pPr marL="171450" indent="-171450">
              <a:buFont typeface="Arial" panose="020B0604020202020204" pitchFamily="34" charset="0"/>
              <a:buChar char="•"/>
            </a:pPr>
            <a:endParaRPr lang="en-GB" sz="1200" dirty="0" smtClean="0"/>
          </a:p>
          <a:p>
            <a:pPr marL="171450" indent="-171450">
              <a:buFont typeface="Arial" panose="020B0604020202020204" pitchFamily="34" charset="0"/>
              <a:buChar char="•"/>
            </a:pPr>
            <a:r>
              <a:rPr lang="en-GB" sz="1200" dirty="0" smtClean="0"/>
              <a:t>We are now doing the analysis and power system study work that underpins our assessment of the FES scenarios.</a:t>
            </a:r>
          </a:p>
          <a:p>
            <a:pPr marL="171450" indent="-171450">
              <a:buFont typeface="Arial" panose="020B0604020202020204" pitchFamily="34" charset="0"/>
              <a:buChar char="•"/>
            </a:pPr>
            <a:endParaRPr lang="en-GB" sz="1200" dirty="0" smtClean="0"/>
          </a:p>
          <a:p>
            <a:pPr marL="171450" indent="-171450">
              <a:buFont typeface="Arial" panose="020B0604020202020204" pitchFamily="34" charset="0"/>
              <a:buChar char="•"/>
            </a:pPr>
            <a:r>
              <a:rPr lang="en-GB" sz="1200" dirty="0" smtClean="0"/>
              <a:t>And we will do further engagement with industry before publishing the SOF in November. This engagement will take place though a series of industry </a:t>
            </a:r>
            <a:r>
              <a:rPr lang="en-GB" sz="1200" dirty="0" err="1" smtClean="0"/>
              <a:t>webinairs</a:t>
            </a:r>
            <a:r>
              <a:rPr lang="en-GB" sz="1200" dirty="0" smtClean="0"/>
              <a:t>. Rather than try to cover everything at one workshop, each </a:t>
            </a:r>
            <a:r>
              <a:rPr lang="en-GB" sz="1200" dirty="0" err="1" smtClean="0"/>
              <a:t>webinair</a:t>
            </a:r>
            <a:r>
              <a:rPr lang="en-GB" sz="1200" dirty="0" smtClean="0"/>
              <a:t> will be focussed on a particular set of challenges and potential solutions. These </a:t>
            </a:r>
            <a:r>
              <a:rPr lang="en-GB" sz="1200" dirty="0" err="1" smtClean="0"/>
              <a:t>webinairs</a:t>
            </a:r>
            <a:r>
              <a:rPr lang="en-GB" sz="1200" dirty="0" smtClean="0"/>
              <a:t> will begin in early September. If you would like to be involved, just let us know at the Expo this afternoon.</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F682F625-E6E2-4FC6-ACA5-E120633D2756}" type="slidenum">
              <a:rPr lang="en-GB" smtClean="0"/>
              <a:pPr/>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682F625-E6E2-4FC6-ACA5-E120633D2756}" type="slidenum">
              <a:rPr lang="en-GB" smtClean="0"/>
              <a:pPr/>
              <a:t>13</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682F625-E6E2-4FC6-ACA5-E120633D2756}" type="slidenum">
              <a:rPr lang="en-GB" smtClean="0"/>
              <a:pPr/>
              <a:t>14</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spcAft>
                <a:spcPts val="600"/>
              </a:spcAft>
              <a:buFont typeface="Arial" panose="020B0604020202020204" pitchFamily="34" charset="0"/>
              <a:buChar char="•"/>
            </a:pPr>
            <a:r>
              <a:rPr lang="en-GB" b="0" dirty="0" smtClean="0"/>
              <a:t>In this session, I will focus on system operability. This is a new session this year and recognises the increasing challenges we face. It’s an area where we need to work more closely with industry.</a:t>
            </a:r>
          </a:p>
          <a:p>
            <a:pPr marL="171450" indent="-171450">
              <a:spcAft>
                <a:spcPts val="600"/>
              </a:spcAft>
              <a:buFont typeface="Arial" panose="020B0604020202020204" pitchFamily="34" charset="0"/>
              <a:buChar char="•"/>
            </a:pPr>
            <a:endParaRPr lang="en-GB" b="0" dirty="0" smtClean="0"/>
          </a:p>
          <a:p>
            <a:pPr marL="171450" indent="-171450">
              <a:spcAft>
                <a:spcPts val="600"/>
              </a:spcAft>
              <a:buFont typeface="Arial" panose="020B0604020202020204" pitchFamily="34" charset="0"/>
              <a:buChar char="•"/>
            </a:pPr>
            <a:r>
              <a:rPr lang="en-GB" b="0" dirty="0" smtClean="0"/>
              <a:t>Some of the changes affecting system operability are captured on this slide. Reduced levels of conventional generation, changes to demand types, the use of new technologies to provide network capacity.</a:t>
            </a:r>
          </a:p>
          <a:p>
            <a:pPr marL="171450" indent="-171450">
              <a:spcAft>
                <a:spcPts val="600"/>
              </a:spcAft>
              <a:buFont typeface="Arial" panose="020B0604020202020204" pitchFamily="34" charset="0"/>
              <a:buChar char="•"/>
            </a:pPr>
            <a:endParaRPr lang="en-GB" b="0" dirty="0" smtClean="0"/>
          </a:p>
          <a:p>
            <a:pPr marL="171450" indent="-171450">
              <a:spcAft>
                <a:spcPts val="600"/>
              </a:spcAft>
              <a:buFont typeface="Arial" panose="020B0604020202020204" pitchFamily="34" charset="0"/>
              <a:buChar char="•"/>
            </a:pPr>
            <a:r>
              <a:rPr lang="en-GB" b="0" dirty="0" smtClean="0"/>
              <a:t>System operability challenges are not new to us of course. We discussed challenges in our System Operability Framework document in 2013 and again in 2014. But some of these challenges are happening very quickly. So we want to move quickly to explore possible solutions with industry stakeholders. If we can agree code changes, develop new services, we will be able to operate with greater levels of renewables.</a:t>
            </a:r>
          </a:p>
          <a:p>
            <a:pPr marL="171450" indent="-171450">
              <a:spcAft>
                <a:spcPts val="600"/>
              </a:spcAft>
              <a:buFont typeface="Arial" panose="020B0604020202020204" pitchFamily="34" charset="0"/>
              <a:buChar char="•"/>
            </a:pPr>
            <a:endParaRPr lang="en-GB" b="0" dirty="0" smtClean="0"/>
          </a:p>
          <a:p>
            <a:pPr marL="171450" indent="-171450">
              <a:spcAft>
                <a:spcPts val="600"/>
              </a:spcAft>
              <a:buFont typeface="Arial" panose="020B0604020202020204" pitchFamily="34" charset="0"/>
              <a:buChar char="•"/>
              <a:defRPr/>
            </a:pPr>
            <a:r>
              <a:rPr lang="en-GB" b="0" dirty="0" smtClean="0"/>
              <a:t>These changes are also happening in other networks of course so we can learn from elsewhere. We have particular challenges in Great Britain as we are an islanded AC system with (currently) limited interconnectivity.  Unlike Continental Europe for example, we are not able to rely on being part of a much larger synchronous system.</a:t>
            </a:r>
          </a:p>
          <a:p>
            <a:pPr marL="171450" indent="-171450">
              <a:spcAft>
                <a:spcPts val="600"/>
              </a:spcAft>
              <a:buFont typeface="Arial" panose="020B0604020202020204" pitchFamily="34" charset="0"/>
              <a:buChar char="•"/>
              <a:defRPr/>
            </a:pPr>
            <a:endParaRPr lang="en-GB" b="0" dirty="0" smtClean="0"/>
          </a:p>
          <a:p>
            <a:pPr marL="171450" indent="-171450">
              <a:spcAft>
                <a:spcPts val="600"/>
              </a:spcAft>
              <a:buFont typeface="Arial" panose="020B0604020202020204" pitchFamily="34" charset="0"/>
              <a:buChar char="•"/>
              <a:defRPr/>
            </a:pPr>
            <a:r>
              <a:rPr lang="en-GB" b="0" dirty="0" smtClean="0"/>
              <a:t>Some of the challenges that we are already seeing are illustrated on the next slides.</a:t>
            </a:r>
          </a:p>
          <a:p>
            <a:endParaRPr lang="en-GB" dirty="0"/>
          </a:p>
        </p:txBody>
      </p:sp>
      <p:sp>
        <p:nvSpPr>
          <p:cNvPr id="4" name="Slide Number Placeholder 3"/>
          <p:cNvSpPr>
            <a:spLocks noGrp="1"/>
          </p:cNvSpPr>
          <p:nvPr>
            <p:ph type="sldNum" sz="quarter" idx="10"/>
          </p:nvPr>
        </p:nvSpPr>
        <p:spPr/>
        <p:txBody>
          <a:bodyPr/>
          <a:lstStyle/>
          <a:p>
            <a:fld id="{F682F625-E6E2-4FC6-ACA5-E120633D2756}" type="slidenum">
              <a:rPr lang="en-GB" smtClean="0"/>
              <a:pPr/>
              <a:t>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spcAft>
                <a:spcPts val="600"/>
              </a:spcAft>
              <a:buFont typeface="Arial" panose="020B0604020202020204" pitchFamily="34" charset="0"/>
              <a:buChar char="•"/>
            </a:pPr>
            <a:r>
              <a:rPr lang="en-GB" b="0" dirty="0" smtClean="0"/>
              <a:t>First of all we are seeing falling system inertia due to the changing types of generation that are running. Inertia is measure of system strength, its robustness to sudden shocks. Traditionally, the GB system has had a lot of rotating machines that are synchronised with the electricity system and have given it a lot of inertia.</a:t>
            </a:r>
          </a:p>
          <a:p>
            <a:pPr marL="171450" indent="-171450">
              <a:spcAft>
                <a:spcPts val="600"/>
              </a:spcAft>
              <a:buFont typeface="Arial" panose="020B0604020202020204" pitchFamily="34" charset="0"/>
              <a:buChar char="•"/>
            </a:pPr>
            <a:endParaRPr lang="en-GB" b="0" dirty="0" smtClean="0"/>
          </a:p>
          <a:p>
            <a:pPr marL="171450" indent="-171450">
              <a:spcAft>
                <a:spcPts val="600"/>
              </a:spcAft>
              <a:buFont typeface="Arial" panose="020B0604020202020204" pitchFamily="34" charset="0"/>
              <a:buChar char="•"/>
            </a:pPr>
            <a:r>
              <a:rPr lang="en-GB" b="0" dirty="0" smtClean="0"/>
              <a:t>We measure system inertia in MW Seconds. The graph here shows the amount of system inertia in the GB network over the period March through to June. The different colours illustrate how the level of system inertia has fallen over the last few years. For example, the points shown in blue are for the most recent year. If you look at the trend, you can see that our measure of system inertia is falling.</a:t>
            </a:r>
          </a:p>
          <a:p>
            <a:pPr marL="171450" indent="-171450">
              <a:spcAft>
                <a:spcPts val="600"/>
              </a:spcAft>
              <a:buFont typeface="Arial" panose="020B0604020202020204" pitchFamily="34" charset="0"/>
              <a:buChar char="•"/>
            </a:pPr>
            <a:r>
              <a:rPr lang="en-GB" b="0" dirty="0" smtClean="0"/>
              <a:t>Generation sources such as wind and solar PV are not synchronous in operation and don’t provide system strength in the same way as rotating machines. So the system is less stiff, less resilient to changes such as a generator or a large demand tripping.</a:t>
            </a:r>
          </a:p>
          <a:p>
            <a:pPr marL="171450" indent="-171450">
              <a:spcAft>
                <a:spcPts val="600"/>
              </a:spcAft>
              <a:buFont typeface="Arial" panose="020B0604020202020204" pitchFamily="34" charset="0"/>
              <a:buChar char="•"/>
            </a:pPr>
            <a:endParaRPr lang="en-GB" b="0" dirty="0" smtClean="0"/>
          </a:p>
          <a:p>
            <a:pPr marL="171450" indent="-171450">
              <a:spcAft>
                <a:spcPts val="600"/>
              </a:spcAft>
              <a:buFont typeface="Arial" panose="020B0604020202020204" pitchFamily="34" charset="0"/>
              <a:buChar char="•"/>
            </a:pPr>
            <a:r>
              <a:rPr lang="en-GB" b="0" dirty="0" smtClean="0"/>
              <a:t>We operate the GB network at a frequency of 50Hz, within a very tight tolerance. If something happens, a generator or an interconnector trip for example, the system frequency will move quickly. With lower system inertia,  the frequency changes will tend to be greater and harder to manage. If this is not planned for, there will be wider disruptions as the frequency would move outside of design ranges and generation and other equipment would be tripped by protection systems or would be damaged.</a:t>
            </a:r>
          </a:p>
          <a:p>
            <a:pPr marL="171450" indent="-171450">
              <a:spcAft>
                <a:spcPts val="600"/>
              </a:spcAft>
              <a:buFont typeface="Arial" panose="020B0604020202020204" pitchFamily="34" charset="0"/>
              <a:buChar char="•"/>
            </a:pPr>
            <a:endParaRPr lang="en-GB" b="0" dirty="0" smtClean="0"/>
          </a:p>
          <a:p>
            <a:pPr marL="171450" indent="-171450">
              <a:spcAft>
                <a:spcPts val="600"/>
              </a:spcAft>
              <a:buFont typeface="Arial" panose="020B0604020202020204" pitchFamily="34" charset="0"/>
              <a:buChar char="•"/>
            </a:pPr>
            <a:r>
              <a:rPr lang="en-GB" b="0" dirty="0" smtClean="0"/>
              <a:t>Challenges due to lower system inertia have already required changes to how we operate.  For example, we are changing protection systems on small generators so that they are not tripped by system events.  Going forward, as inertia falls further, we will need to develop new services to manage frequency.</a:t>
            </a:r>
          </a:p>
          <a:p>
            <a:endParaRPr lang="en-GB" dirty="0"/>
          </a:p>
        </p:txBody>
      </p:sp>
      <p:sp>
        <p:nvSpPr>
          <p:cNvPr id="4" name="Slide Number Placeholder 3"/>
          <p:cNvSpPr>
            <a:spLocks noGrp="1"/>
          </p:cNvSpPr>
          <p:nvPr>
            <p:ph type="sldNum" sz="quarter" idx="10"/>
          </p:nvPr>
        </p:nvSpPr>
        <p:spPr/>
        <p:txBody>
          <a:bodyPr/>
          <a:lstStyle/>
          <a:p>
            <a:fld id="{F682F625-E6E2-4FC6-ACA5-E120633D2756}" type="slidenum">
              <a:rPr lang="en-GB" smtClean="0"/>
              <a:pPr/>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spcAft>
                <a:spcPts val="600"/>
              </a:spcAft>
              <a:buFont typeface="Arial" panose="020B0604020202020204" pitchFamily="34" charset="0"/>
              <a:buChar char="•"/>
            </a:pPr>
            <a:r>
              <a:rPr lang="en-GB" dirty="0" smtClean="0"/>
              <a:t>Another challenge that we are already seeing is </a:t>
            </a:r>
            <a:r>
              <a:rPr lang="en-GB" b="0" dirty="0" smtClean="0"/>
              <a:t>Voltage Management. </a:t>
            </a:r>
            <a:r>
              <a:rPr lang="en-GB" dirty="0" smtClean="0"/>
              <a:t>Like frequency, voltage is a fundamental attribute of an electrical system. It’s like the pressure in a water system and we need to manage it  carefully for the system to work properly. </a:t>
            </a:r>
          </a:p>
          <a:p>
            <a:pPr marL="171450" indent="-171450">
              <a:spcAft>
                <a:spcPts val="600"/>
              </a:spcAft>
              <a:buFont typeface="Arial" panose="020B0604020202020204" pitchFamily="34" charset="0"/>
              <a:buChar char="•"/>
            </a:pPr>
            <a:endParaRPr lang="en-GB" dirty="0" smtClean="0"/>
          </a:p>
          <a:p>
            <a:pPr marL="171450" indent="-171450">
              <a:spcAft>
                <a:spcPts val="600"/>
              </a:spcAft>
              <a:buFont typeface="Arial" panose="020B0604020202020204" pitchFamily="34" charset="0"/>
              <a:buChar char="•"/>
            </a:pPr>
            <a:r>
              <a:rPr lang="en-GB" dirty="0" smtClean="0"/>
              <a:t>The equipment that makes up our transmission network is designed to operate in a narrow voltage range around either 400kV or 275kV.  The voltage is managed to remain within this range  (+5/-10% for 400kV). On a lightly loaded AC transmission system as we now have at times, voltage can get too high and we need to take measures to reduce it.</a:t>
            </a:r>
          </a:p>
          <a:p>
            <a:pPr marL="171450" indent="-171450">
              <a:spcAft>
                <a:spcPts val="600"/>
              </a:spcAft>
              <a:buFont typeface="Arial" panose="020B0604020202020204" pitchFamily="34" charset="0"/>
              <a:buChar char="•"/>
            </a:pPr>
            <a:endParaRPr lang="en-GB" dirty="0" smtClean="0"/>
          </a:p>
          <a:p>
            <a:pPr marL="171450" indent="-171450">
              <a:spcAft>
                <a:spcPts val="600"/>
              </a:spcAft>
              <a:buFont typeface="Arial" panose="020B0604020202020204" pitchFamily="34" charset="0"/>
              <a:buChar char="•"/>
            </a:pPr>
            <a:r>
              <a:rPr lang="en-GB" dirty="0" smtClean="0"/>
              <a:t>The picture here illustrates a snapshot of voltages on the GB transmission network during a period of light loading. The areas shown as orange or red illustrate those parts of the transmission network where the voltage is very high and is approaching operational limits. </a:t>
            </a:r>
          </a:p>
          <a:p>
            <a:pPr marL="171450" indent="-171450">
              <a:spcAft>
                <a:spcPts val="600"/>
              </a:spcAft>
              <a:buFont typeface="Arial" panose="020B0604020202020204" pitchFamily="34" charset="0"/>
              <a:buChar char="•"/>
            </a:pPr>
            <a:endParaRPr lang="en-GB" dirty="0" smtClean="0"/>
          </a:p>
          <a:p>
            <a:pPr marL="171450" indent="-171450">
              <a:spcAft>
                <a:spcPts val="600"/>
              </a:spcAft>
              <a:buFont typeface="Arial" panose="020B0604020202020204" pitchFamily="34" charset="0"/>
              <a:buChar char="•"/>
            </a:pPr>
            <a:r>
              <a:rPr lang="en-GB" dirty="0" smtClean="0"/>
              <a:t>There are a number of factors that are contributing to higher voltages on the transmission network. Changes in electricity demand such as the wide-scale use of LED lighting for example - this is more capacitive that lighting that we previously used. Also the increased use of underground cables on distribution networks and the increase in distributed generation are factors. At the moment, these factors are increasing the voltage we see on transmission network and are making it more difficult and more expensive to manage.</a:t>
            </a:r>
          </a:p>
          <a:p>
            <a:pPr marL="171450" indent="-171450">
              <a:spcAft>
                <a:spcPts val="600"/>
              </a:spcAft>
              <a:buFont typeface="Arial" panose="020B0604020202020204" pitchFamily="34" charset="0"/>
              <a:buChar char="•"/>
            </a:pPr>
            <a:endParaRPr lang="en-GB" dirty="0" smtClean="0"/>
          </a:p>
          <a:p>
            <a:pPr marL="171450" indent="-171450">
              <a:spcAft>
                <a:spcPts val="600"/>
              </a:spcAft>
              <a:buFont typeface="Arial" panose="020B0604020202020204" pitchFamily="34" charset="0"/>
              <a:buChar char="•"/>
            </a:pPr>
            <a:r>
              <a:rPr lang="en-GB" dirty="0" smtClean="0"/>
              <a:t>Voltage management is part and parcel of  system operation of course but the changes we are seeing are extensive and are happening very quickly. To manage this issue we are already investing in new reactive compensation equipment and seek services from the transmission connected generation. As well as these measures, we need to find other ways to utilise generation and demand services  to maintain voltages at safe levels. </a:t>
            </a:r>
            <a:endParaRPr lang="en-US" dirty="0" smtClean="0">
              <a:solidFill>
                <a:srgbClr val="000000"/>
              </a:solidFill>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F682F625-E6E2-4FC6-ACA5-E120633D2756}" type="slidenum">
              <a:rPr lang="en-GB" smtClean="0"/>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GB" dirty="0" smtClean="0"/>
              <a:t>A third factor is the way in which distributed generation is changing the </a:t>
            </a:r>
            <a:r>
              <a:rPr lang="en-GB" b="0" dirty="0" smtClean="0"/>
              <a:t>Demand Profile </a:t>
            </a:r>
            <a:r>
              <a:rPr lang="en-GB" dirty="0" smtClean="0"/>
              <a:t>we see on the transmission system. What I mean here is the net demand that is being met by generation that is directly connected to the transmission system.</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To illustrate this, on the left is the output from a typical solar PV farm connected to the distribution network. The solar PV starts to generate early in the morning, increases its output in the middle of the day and drops off in the evening. Most solar PV’s are relatively small but the number of installations that we now have means that there is around 7 to 7.5GW of total solar capacity installed. So on a sunny day with an underlying demand of around 20GW, the effects of solar PV (and other distributed generation) can be very great.</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This is illustrated on the second graph where  two demand profiles over the same day of the week are compared. These profiles were a week apart this June. A few years ago, these profiles would have looked very similar. But now, because June 13</a:t>
            </a:r>
            <a:r>
              <a:rPr lang="en-GB" baseline="30000" dirty="0" smtClean="0"/>
              <a:t>th</a:t>
            </a:r>
            <a:r>
              <a:rPr lang="en-GB" dirty="0" smtClean="0"/>
              <a:t> was sunnier than June 6th we see a very different demand profile that needs to be met by the generation directly connected to the transmission system. </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One of the challenges that follow from this is accurately forecasting the load shape, and the level of transmission  connected generation and system services that are needed.</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Another challenge is as the load shape is more volatile day to day, and indeed through the day, we need flexible sources of generation to respond to this.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F682F625-E6E2-4FC6-ACA5-E120633D2756}" type="slidenum">
              <a:rPr lang="en-GB" smtClean="0"/>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fontAlgn="base">
              <a:spcBef>
                <a:spcPct val="0"/>
              </a:spcBef>
              <a:spcAft>
                <a:spcPts val="600"/>
              </a:spcAft>
              <a:buFont typeface="Arial" panose="020B0604020202020204" pitchFamily="34" charset="0"/>
              <a:buChar char="•"/>
            </a:pPr>
            <a:r>
              <a:rPr lang="en-GB" dirty="0" smtClean="0"/>
              <a:t>So, it is clear that there are already significant operational challenges. What I want to do next is relate these to the Future Energy Scenarios that we have looked at, and demonstrate that these operational challenges are only going to get more difficult.</a:t>
            </a:r>
          </a:p>
          <a:p>
            <a:pPr marL="171450" indent="-171450" fontAlgn="base">
              <a:spcBef>
                <a:spcPct val="0"/>
              </a:spcBef>
              <a:spcAft>
                <a:spcPts val="600"/>
              </a:spcAft>
              <a:buFont typeface="Arial" panose="020B0604020202020204" pitchFamily="34" charset="0"/>
              <a:buChar char="•"/>
            </a:pPr>
            <a:endParaRPr lang="en-GB" dirty="0" smtClean="0"/>
          </a:p>
          <a:p>
            <a:pPr marL="171450" indent="-171450" fontAlgn="base">
              <a:spcBef>
                <a:spcPct val="0"/>
              </a:spcBef>
              <a:spcAft>
                <a:spcPts val="600"/>
              </a:spcAft>
              <a:buFont typeface="Arial" panose="020B0604020202020204" pitchFamily="34" charset="0"/>
              <a:buChar char="•"/>
            </a:pPr>
            <a:r>
              <a:rPr lang="en-GB" dirty="0" smtClean="0"/>
              <a:t>Let’s start with generation. I’ve mentioned that generators that rotate in synchronism with the system help make it more stable and resilient to unplanned events. When we have less synchronous generation and more non-synchronous generation connected to the network, the system inertia reduces.</a:t>
            </a:r>
          </a:p>
          <a:p>
            <a:pPr marL="171450" indent="-171450" fontAlgn="base">
              <a:spcBef>
                <a:spcPct val="0"/>
              </a:spcBef>
              <a:spcAft>
                <a:spcPts val="600"/>
              </a:spcAft>
              <a:buFont typeface="Arial" panose="020B0604020202020204" pitchFamily="34" charset="0"/>
              <a:buChar char="•"/>
            </a:pPr>
            <a:endParaRPr lang="en-GB" dirty="0" smtClean="0"/>
          </a:p>
          <a:p>
            <a:pPr marL="171450" indent="-171450" fontAlgn="base">
              <a:spcBef>
                <a:spcPct val="0"/>
              </a:spcBef>
              <a:spcAft>
                <a:spcPts val="600"/>
              </a:spcAft>
              <a:buFont typeface="Arial" panose="020B0604020202020204" pitchFamily="34" charset="0"/>
              <a:buChar char="•"/>
            </a:pPr>
            <a:r>
              <a:rPr lang="en-GB" dirty="0" smtClean="0"/>
              <a:t>The graph on the left shows the Consumer Power 2015 scenario twenty year outlook with the relative proportions of synchronous and non-synchronous generation in the installed generation capacity.  This demonstrates that our system inertia challenges are likely to increase. But this doesn’t really convey the full challenge. Because much of the non-synchronous generation is renewable and there will be long periods when the proportion of non-synchronous generation could be much greater than 50%. On a sunny day for example when much of the demand might be met by solar PV. </a:t>
            </a:r>
          </a:p>
          <a:p>
            <a:pPr marL="171450" indent="-171450" fontAlgn="base">
              <a:spcBef>
                <a:spcPct val="0"/>
              </a:spcBef>
              <a:spcAft>
                <a:spcPts val="600"/>
              </a:spcAft>
              <a:buFont typeface="Arial" panose="020B0604020202020204" pitchFamily="34" charset="0"/>
              <a:buChar char="•"/>
            </a:pPr>
            <a:endParaRPr lang="en-GB" dirty="0" smtClean="0"/>
          </a:p>
          <a:p>
            <a:pPr marL="171450" indent="-171450" fontAlgn="base">
              <a:spcBef>
                <a:spcPct val="0"/>
              </a:spcBef>
              <a:spcAft>
                <a:spcPts val="600"/>
              </a:spcAft>
              <a:buFont typeface="Arial" panose="020B0604020202020204" pitchFamily="34" charset="0"/>
              <a:buChar char="•"/>
            </a:pPr>
            <a:r>
              <a:rPr lang="en-GB" dirty="0" smtClean="0"/>
              <a:t>The graph on the right illustrates how the proportion of generation connected to distribution level voltages  increases compared to generation connected at transmission voltages. By 2030 in the Consumer Power scenario for example, the level is more than twice what we have today.   So those challenges around how we manage transmission connected generation and how flexible it needs to be will increase.  Further, as more and more generation will be operating on the distribution system, and less on the transmission system, we will want to source the frequency and voltage management services that we need from distribution resources.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F682F625-E6E2-4FC6-ACA5-E120633D2756}" type="slidenum">
              <a:rPr lang="en-GB" smtClean="0"/>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smtClean="0">
                <a:sym typeface="Helvetica Neue"/>
              </a:rPr>
              <a:t>If we now take a look forward at demand as seen from the transmission system, you will see our operational challenges will increase for the Future Energy Scenarios.</a:t>
            </a:r>
          </a:p>
          <a:p>
            <a:pPr marL="171450" indent="-171450">
              <a:buFont typeface="Arial" panose="020B0604020202020204" pitchFamily="34" charset="0"/>
              <a:buChar char="•"/>
            </a:pPr>
            <a:endParaRPr lang="en-US" dirty="0" smtClean="0">
              <a:sym typeface="Helvetica Neue"/>
            </a:endParaRPr>
          </a:p>
          <a:p>
            <a:pPr marL="171450" indent="-171450">
              <a:buFont typeface="Arial" panose="020B0604020202020204" pitchFamily="34" charset="0"/>
              <a:buChar char="•"/>
            </a:pPr>
            <a:r>
              <a:rPr lang="en-US" dirty="0" smtClean="0">
                <a:sym typeface="Helvetica Neue"/>
              </a:rPr>
              <a:t>Over the next 20 years, we expect the minimum levels of demand to met by generators or interconnection connected to the transmission network to drop. </a:t>
            </a:r>
          </a:p>
          <a:p>
            <a:pPr marL="171450" indent="-171450">
              <a:buFont typeface="Arial" panose="020B0604020202020204" pitchFamily="34" charset="0"/>
              <a:buChar char="•"/>
            </a:pPr>
            <a:endParaRPr lang="en-US" dirty="0" smtClean="0">
              <a:sym typeface="Helvetica Neue"/>
            </a:endParaRPr>
          </a:p>
          <a:p>
            <a:pPr marL="171450" indent="-171450">
              <a:buFont typeface="Arial" panose="020B0604020202020204" pitchFamily="34" charset="0"/>
              <a:buChar char="•"/>
            </a:pPr>
            <a:r>
              <a:rPr lang="en-US" dirty="0" smtClean="0"/>
              <a:t>The graph Marcus showed earlier illustrates a transmission demand profile on a day in 2035. </a:t>
            </a:r>
            <a:r>
              <a:rPr lang="en-GB" dirty="0" smtClean="0"/>
              <a:t>Traditionally, we have seen a minimum demand of around 20GW in the summer months early in the morning. As solar PV becomes more predominant, minimum demands will reduce and the time at which minimum demand occurs will change to the afternoon.</a:t>
            </a:r>
            <a:r>
              <a:rPr lang="en-US" dirty="0" smtClean="0">
                <a:sym typeface="Helvetica Neue"/>
              </a:rPr>
              <a:t>  By 2035, the transmission demand might be as low as 5GW at times.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So the  graph shows transmission demand on the sunny day (high solar PV) dropping to around 5GW. </a:t>
            </a:r>
            <a:r>
              <a:rPr lang="en-GB" dirty="0" smtClean="0"/>
              <a:t>In addition, these periods of very low demand will occur for longer.</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As we will have much lower levels of transmission connected generation operating – we will need generation that is flexible and we will need to source frequency and voltage management services more widely.  Having generation that is able to ramp up and down to meet this load shape will help system operation. </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US" dirty="0" smtClean="0">
                <a:sym typeface="Helvetica Neue"/>
              </a:rPr>
              <a:t>We are looking to innovate to find solutions to address these challenges. For example, developing greater flexibility from existing types of generation, how we use interconnectors, the development of energy storage and demand side response.</a:t>
            </a:r>
            <a:endParaRPr lang="en-GB" dirty="0"/>
          </a:p>
        </p:txBody>
      </p:sp>
      <p:sp>
        <p:nvSpPr>
          <p:cNvPr id="4" name="Slide Number Placeholder 3"/>
          <p:cNvSpPr>
            <a:spLocks noGrp="1"/>
          </p:cNvSpPr>
          <p:nvPr>
            <p:ph type="sldNum" sz="quarter" idx="10"/>
          </p:nvPr>
        </p:nvSpPr>
        <p:spPr/>
        <p:txBody>
          <a:bodyPr/>
          <a:lstStyle/>
          <a:p>
            <a:fld id="{F682F625-E6E2-4FC6-ACA5-E120633D2756}" type="slidenum">
              <a:rPr lang="en-GB" smtClean="0"/>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GB" sz="1200" dirty="0" smtClean="0"/>
              <a:t>To assess our System Operability challenges in a systematic way, we produce a System Operability Framework document each year.</a:t>
            </a:r>
          </a:p>
          <a:p>
            <a:pPr marL="171450" indent="-171450">
              <a:buFont typeface="Arial" panose="020B0604020202020204" pitchFamily="34" charset="0"/>
              <a:buChar char="•"/>
            </a:pPr>
            <a:endParaRPr lang="en-GB" sz="1200" dirty="0" smtClean="0"/>
          </a:p>
          <a:p>
            <a:pPr marL="171450" indent="-171450">
              <a:buFont typeface="Arial" panose="020B0604020202020204" pitchFamily="34" charset="0"/>
              <a:buChar char="•"/>
            </a:pPr>
            <a:r>
              <a:rPr lang="en-GB" sz="1200" dirty="0" smtClean="0"/>
              <a:t>The System Operability Framework (or SOF) takes the Future Energy Scenarios, studies them in detail and considers all of the possible effects on the operability of the system. It highlights where there are new opportunities for operational services and SMART grid technologies. </a:t>
            </a:r>
          </a:p>
          <a:p>
            <a:pPr marL="171450" indent="-171450">
              <a:buFont typeface="Arial" panose="020B0604020202020204" pitchFamily="34" charset="0"/>
              <a:buChar char="•"/>
            </a:pPr>
            <a:endParaRPr lang="en-GB" sz="1200" dirty="0" smtClean="0"/>
          </a:p>
          <a:p>
            <a:pPr marL="171450" indent="-171450">
              <a:buFont typeface="Arial" panose="020B0604020202020204" pitchFamily="34" charset="0"/>
              <a:buChar char="•"/>
            </a:pPr>
            <a:r>
              <a:rPr lang="en-GB" sz="1200" dirty="0" smtClean="0"/>
              <a:t>The SOF follows behind the Future Electricity Scenarios of course and it will be a few months before we have competed the analysis using this year’s scenarios.</a:t>
            </a:r>
          </a:p>
          <a:p>
            <a:pPr marL="171450" indent="-171450">
              <a:buFont typeface="Arial" panose="020B0604020202020204" pitchFamily="34" charset="0"/>
              <a:buChar char="•"/>
            </a:pPr>
            <a:endParaRPr lang="en-GB" sz="1200" dirty="0" smtClean="0"/>
          </a:p>
          <a:p>
            <a:pPr marL="171450" indent="-171450">
              <a:buFont typeface="Arial" panose="020B0604020202020204" pitchFamily="34" charset="0"/>
              <a:buChar char="•"/>
            </a:pPr>
            <a:r>
              <a:rPr lang="en-GB" sz="1200" dirty="0" smtClean="0"/>
              <a:t>The framework is designed in such a way that studies of the topics provide an understanding of when, where and under which scenarios they start to become a challenge as well as the lead-times for developing new services/solutions.</a:t>
            </a:r>
          </a:p>
          <a:p>
            <a:pPr marL="171450" indent="-171450">
              <a:buFont typeface="Arial" panose="020B0604020202020204" pitchFamily="34" charset="0"/>
              <a:buChar char="•"/>
            </a:pPr>
            <a:endParaRPr lang="en-GB" sz="1200" dirty="0" smtClean="0"/>
          </a:p>
          <a:p>
            <a:pPr marL="171450" indent="-171450">
              <a:buFont typeface="Arial" panose="020B0604020202020204" pitchFamily="34" charset="0"/>
              <a:buChar char="•"/>
            </a:pPr>
            <a:r>
              <a:rPr lang="en-GB" sz="1200" dirty="0" smtClean="0"/>
              <a:t>The next few slides explain the work that we do to produce the System Operability Framework – the Topics, the Timeline and the Solutions.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F682F625-E6E2-4FC6-ACA5-E120633D2756}" type="slidenum">
              <a:rPr lang="en-GB" smtClean="0"/>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indent="0">
              <a:spcAft>
                <a:spcPts val="600"/>
              </a:spcAft>
              <a:buFont typeface="Arial" panose="020B0604020202020204" pitchFamily="34" charset="0"/>
              <a:buNone/>
            </a:pPr>
            <a:endParaRPr lang="en-GB" sz="1100" kern="0" dirty="0">
              <a:solidFill>
                <a:sysClr val="windowText" lastClr="000000"/>
              </a:solidFill>
            </a:endParaRPr>
          </a:p>
          <a:p>
            <a:pPr marL="171450" indent="-171450">
              <a:spcAft>
                <a:spcPts val="600"/>
              </a:spcAft>
              <a:buFont typeface="Arial" panose="020B0604020202020204" pitchFamily="34" charset="0"/>
              <a:buChar char="•"/>
            </a:pPr>
            <a:r>
              <a:rPr lang="en-GB" sz="1100" dirty="0" smtClean="0"/>
              <a:t>The System Operability Framework covers a wide range of factors that will impact system operation and the technical challenges that these factors give rise to. </a:t>
            </a:r>
          </a:p>
          <a:p>
            <a:pPr marL="171450" indent="-171450">
              <a:spcAft>
                <a:spcPts val="600"/>
              </a:spcAft>
              <a:buFont typeface="Arial" panose="020B0604020202020204" pitchFamily="34" charset="0"/>
              <a:buChar char="•"/>
            </a:pPr>
            <a:endParaRPr lang="en-GB" sz="1100" dirty="0" smtClean="0"/>
          </a:p>
          <a:p>
            <a:pPr marL="171450" indent="-171450">
              <a:spcAft>
                <a:spcPts val="600"/>
              </a:spcAft>
              <a:buFont typeface="Arial" panose="020B0604020202020204" pitchFamily="34" charset="0"/>
              <a:buChar char="•"/>
            </a:pPr>
            <a:r>
              <a:rPr lang="en-GB" sz="1100" dirty="0" smtClean="0"/>
              <a:t>For example, we consider the impacts of lower system inertia. How to manage more rapid frequency changes, how to contain and recover system frequency in the event of a system problem.</a:t>
            </a:r>
          </a:p>
          <a:p>
            <a:pPr marL="171450" indent="-171450">
              <a:spcAft>
                <a:spcPts val="600"/>
              </a:spcAft>
              <a:buFont typeface="Arial" panose="020B0604020202020204" pitchFamily="34" charset="0"/>
              <a:buChar char="•"/>
            </a:pPr>
            <a:endParaRPr lang="en-GB" sz="1100" dirty="0" smtClean="0"/>
          </a:p>
          <a:p>
            <a:pPr marL="171450" indent="-171450">
              <a:spcAft>
                <a:spcPts val="600"/>
              </a:spcAft>
              <a:buFont typeface="Arial" panose="020B0604020202020204" pitchFamily="34" charset="0"/>
              <a:buChar char="•"/>
            </a:pPr>
            <a:r>
              <a:rPr lang="en-GB" sz="1100" dirty="0" smtClean="0"/>
              <a:t>We face many other technical challenges. Very low system strength (short circuit levels) has implications for protection systems, voltage management and how we operate HVDC links.  We need to be confident that protection systems and HVDC links will be able to operate on much weaker systems going forward.  </a:t>
            </a:r>
          </a:p>
          <a:p>
            <a:pPr marL="171450" indent="-171450">
              <a:spcAft>
                <a:spcPts val="600"/>
              </a:spcAft>
              <a:buFont typeface="Arial" panose="020B0604020202020204" pitchFamily="34" charset="0"/>
              <a:buChar char="•"/>
            </a:pPr>
            <a:endParaRPr lang="en-GB" sz="1100" dirty="0" smtClean="0"/>
          </a:p>
          <a:p>
            <a:pPr marL="171450" indent="-171450">
              <a:spcAft>
                <a:spcPts val="600"/>
              </a:spcAft>
              <a:buFont typeface="Arial" panose="020B0604020202020204" pitchFamily="34" charset="0"/>
              <a:buChar char="•"/>
            </a:pPr>
            <a:r>
              <a:rPr lang="en-GB" sz="1100" dirty="0" smtClean="0"/>
              <a:t>As well as changes linked to changing generation and demand, the SOF also considers challenges arising from the use of new technology on the transmission network itself. </a:t>
            </a:r>
          </a:p>
          <a:p>
            <a:pPr marL="171450" indent="-171450">
              <a:spcAft>
                <a:spcPts val="600"/>
              </a:spcAft>
              <a:buFont typeface="Arial" panose="020B0604020202020204" pitchFamily="34" charset="0"/>
              <a:buChar char="•"/>
            </a:pPr>
            <a:endParaRPr lang="en-GB" sz="1100" dirty="0" smtClean="0"/>
          </a:p>
          <a:p>
            <a:pPr marL="171450" indent="-171450">
              <a:spcAft>
                <a:spcPts val="600"/>
              </a:spcAft>
              <a:buFont typeface="Arial" panose="020B0604020202020204" pitchFamily="34" charset="0"/>
              <a:buChar char="•"/>
            </a:pPr>
            <a:r>
              <a:rPr lang="en-GB" sz="1100" kern="0" dirty="0" smtClean="0">
                <a:solidFill>
                  <a:sysClr val="windowText" lastClr="000000"/>
                </a:solidFill>
              </a:rPr>
              <a:t>This year, new topics include network control with high levels of distributed generation. We are assessing the impact of having large volumes of generation that is not visible or accessible to the system operator. More than last year, we are taking a whole network perspective, transmission and distribution, as we think about challenges and solutions.</a:t>
            </a:r>
          </a:p>
          <a:p>
            <a:pPr marL="171450" indent="-171450">
              <a:spcAft>
                <a:spcPts val="600"/>
              </a:spcAft>
              <a:buFont typeface="Arial" panose="020B0604020202020204" pitchFamily="34" charset="0"/>
              <a:buChar char="•"/>
            </a:pPr>
            <a:endParaRPr lang="en-GB" sz="1100" kern="0" dirty="0" smtClean="0">
              <a:solidFill>
                <a:sysClr val="windowText" lastClr="000000"/>
              </a:solidFill>
            </a:endParaRPr>
          </a:p>
          <a:p>
            <a:pPr marL="171450" indent="-171450">
              <a:spcAft>
                <a:spcPts val="600"/>
              </a:spcAft>
              <a:buFont typeface="Arial" panose="020B0604020202020204" pitchFamily="34" charset="0"/>
              <a:buChar char="•"/>
              <a:defRPr/>
            </a:pPr>
            <a:r>
              <a:rPr lang="en-US" sz="1100" dirty="0" smtClean="0">
                <a:solidFill>
                  <a:srgbClr val="000000"/>
                </a:solidFill>
              </a:rPr>
              <a:t>Given the higher levels of interconnection, we may become increasingly reliant on HVDC links and on the external networks that we are linked to. As well as</a:t>
            </a:r>
            <a:r>
              <a:rPr lang="en-US" sz="1100" spc="-15" dirty="0" smtClean="0">
                <a:solidFill>
                  <a:srgbClr val="000000"/>
                </a:solidFill>
              </a:rPr>
              <a:t> HVDC Technology risks, there will be other impacts </a:t>
            </a:r>
            <a:r>
              <a:rPr lang="en-GB" sz="1100" spc="-15" dirty="0" smtClean="0">
                <a:solidFill>
                  <a:srgbClr val="000000"/>
                </a:solidFill>
              </a:rPr>
              <a:t>such as</a:t>
            </a:r>
            <a:r>
              <a:rPr lang="en-US" sz="1100" spc="-5" dirty="0" smtClean="0">
                <a:solidFill>
                  <a:srgbClr val="000000"/>
                </a:solidFill>
              </a:rPr>
              <a:t> common mode failures that could lead to large-scale outages or incidents. How incidents on the Continental Europe system impact us for example. </a:t>
            </a:r>
          </a:p>
          <a:p>
            <a:pPr marL="171450" indent="-171450">
              <a:spcAft>
                <a:spcPts val="600"/>
              </a:spcAft>
              <a:buFont typeface="Arial" panose="020B0604020202020204" pitchFamily="34" charset="0"/>
              <a:buChar char="•"/>
              <a:defRPr/>
            </a:pPr>
            <a:endParaRPr lang="en-US" sz="1100" dirty="0" smtClean="0">
              <a:solidFill>
                <a:srgbClr val="000000"/>
              </a:solidFill>
            </a:endParaRPr>
          </a:p>
          <a:p>
            <a:pPr marL="171450" indent="-171450">
              <a:spcAft>
                <a:spcPts val="600"/>
              </a:spcAft>
              <a:buFont typeface="Arial" panose="020B0604020202020204" pitchFamily="34" charset="0"/>
              <a:buChar char="•"/>
              <a:defRPr/>
            </a:pPr>
            <a:r>
              <a:rPr lang="en-US" sz="1100" dirty="0" smtClean="0">
                <a:solidFill>
                  <a:srgbClr val="000000"/>
                </a:solidFill>
              </a:rPr>
              <a:t>All of our Future Energy Scenarios include large new nuclear developments. The new nuclear units will be larger than we have at present and we will need to work out what this means in an increasingly non-synchronous system with more volatile demand and transmission flow.</a:t>
            </a:r>
          </a:p>
          <a:p>
            <a:pPr marL="171450" indent="-171450">
              <a:spcAft>
                <a:spcPts val="600"/>
              </a:spcAft>
              <a:buFont typeface="Arial" panose="020B0604020202020204" pitchFamily="34" charset="0"/>
              <a:buChar char="•"/>
            </a:pPr>
            <a:endParaRPr lang="en-GB" sz="1100" dirty="0"/>
          </a:p>
        </p:txBody>
      </p:sp>
      <p:sp>
        <p:nvSpPr>
          <p:cNvPr id="4" name="Slide Number Placeholder 3"/>
          <p:cNvSpPr>
            <a:spLocks noGrp="1"/>
          </p:cNvSpPr>
          <p:nvPr>
            <p:ph type="sldNum" sz="quarter" idx="10"/>
          </p:nvPr>
        </p:nvSpPr>
        <p:spPr/>
        <p:txBody>
          <a:bodyPr/>
          <a:lstStyle/>
          <a:p>
            <a:fld id="{F682F625-E6E2-4FC6-ACA5-E120633D2756}" type="slidenum">
              <a:rPr lang="en-GB" smtClean="0">
                <a:solidFill>
                  <a:prstClr val="black"/>
                </a:solidFill>
              </a:rPr>
              <a:pPr/>
              <a:t>9</a:t>
            </a:fld>
            <a:endParaRPr lang="en-GB"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101378" name="Freeform 2"/>
          <p:cNvSpPr>
            <a:spLocks/>
          </p:cNvSpPr>
          <p:nvPr userDrawn="1"/>
        </p:nvSpPr>
        <p:spPr bwMode="auto">
          <a:xfrm>
            <a:off x="0" y="0"/>
            <a:ext cx="9159875" cy="2400300"/>
          </a:xfrm>
          <a:custGeom>
            <a:avLst/>
            <a:gdLst/>
            <a:ahLst/>
            <a:cxnLst>
              <a:cxn ang="0">
                <a:pos x="0" y="0"/>
              </a:cxn>
              <a:cxn ang="0">
                <a:pos x="0" y="1368"/>
              </a:cxn>
              <a:cxn ang="0">
                <a:pos x="1008" y="1368"/>
              </a:cxn>
              <a:cxn ang="0">
                <a:pos x="1152" y="1512"/>
              </a:cxn>
              <a:cxn ang="0">
                <a:pos x="1296" y="1368"/>
              </a:cxn>
              <a:cxn ang="0">
                <a:pos x="5760" y="1368"/>
              </a:cxn>
              <a:cxn ang="0">
                <a:pos x="5760" y="0"/>
              </a:cxn>
              <a:cxn ang="0">
                <a:pos x="0" y="0"/>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w="9525">
            <a:noFill/>
            <a:round/>
            <a:headEnd/>
            <a:tailEnd/>
          </a:ln>
          <a:effectLst/>
        </p:spPr>
        <p:txBody>
          <a:bodyPr/>
          <a:lstStyle/>
          <a:p>
            <a:pPr fontAlgn="base">
              <a:spcBef>
                <a:spcPct val="0"/>
              </a:spcBef>
              <a:spcAft>
                <a:spcPct val="0"/>
              </a:spcAft>
            </a:pPr>
            <a:endParaRPr lang="en-GB" sz="2800" b="1" dirty="0">
              <a:solidFill>
                <a:srgbClr val="0079C1"/>
              </a:solidFill>
            </a:endParaRPr>
          </a:p>
        </p:txBody>
      </p:sp>
      <p:sp>
        <p:nvSpPr>
          <p:cNvPr id="101379" name="Rectangle 3"/>
          <p:cNvSpPr>
            <a:spLocks noGrp="1" noChangeArrowheads="1"/>
          </p:cNvSpPr>
          <p:nvPr>
            <p:ph type="ctrTitle" sz="quarter"/>
          </p:nvPr>
        </p:nvSpPr>
        <p:spPr>
          <a:xfrm>
            <a:off x="593725" y="1279525"/>
            <a:ext cx="8043863" cy="639763"/>
          </a:xfrm>
          <a:prstGeom prst="rect">
            <a:avLst/>
          </a:prstGeom>
        </p:spPr>
        <p:txBody>
          <a:bodyPr anchor="ctr"/>
          <a:lstStyle>
            <a:lvl1pPr>
              <a:defRPr/>
            </a:lvl1pPr>
          </a:lstStyle>
          <a:p>
            <a:r>
              <a:rPr lang="en-US"/>
              <a:t>Click to edit Master title style</a:t>
            </a:r>
          </a:p>
        </p:txBody>
      </p:sp>
      <p:sp>
        <p:nvSpPr>
          <p:cNvPr id="101380" name="Rectangle 4"/>
          <p:cNvSpPr>
            <a:spLocks noGrp="1" noChangeArrowheads="1"/>
          </p:cNvSpPr>
          <p:nvPr>
            <p:ph type="subTitle" sz="quarter" idx="1"/>
          </p:nvPr>
        </p:nvSpPr>
        <p:spPr>
          <a:xfrm>
            <a:off x="571500" y="2882900"/>
            <a:ext cx="8043863" cy="503238"/>
          </a:xfrm>
          <a:prstGeom prst="rect">
            <a:avLst/>
          </a:prstGeom>
        </p:spPr>
        <p:txBody>
          <a:bodyPr/>
          <a:lstStyle>
            <a:lvl1pPr marL="0" indent="0">
              <a:spcBef>
                <a:spcPct val="20000"/>
              </a:spcBef>
              <a:spcAft>
                <a:spcPct val="0"/>
              </a:spcAft>
              <a:buFont typeface="Wingdings" pitchFamily="2" charset="2"/>
              <a:buNone/>
              <a:defRPr sz="2000">
                <a:solidFill>
                  <a:schemeClr val="bg1"/>
                </a:solidFill>
              </a:defRPr>
            </a:lvl1pPr>
          </a:lstStyle>
          <a:p>
            <a:r>
              <a:rPr lang="en-US"/>
              <a:t>Click to edit Master subtitle style</a:t>
            </a:r>
          </a:p>
        </p:txBody>
      </p:sp>
      <p:pic>
        <p:nvPicPr>
          <p:cNvPr id="101383" name="Picture 7" descr="National_Grid_logo_blue"/>
          <p:cNvPicPr>
            <a:picLocks noChangeAspect="1" noChangeArrowheads="1"/>
          </p:cNvPicPr>
          <p:nvPr/>
        </p:nvPicPr>
        <p:blipFill>
          <a:blip r:embed="rId2"/>
          <a:srcRect/>
          <a:stretch>
            <a:fillRect/>
          </a:stretch>
        </p:blipFill>
        <p:spPr bwMode="auto">
          <a:xfrm>
            <a:off x="6810375" y="342900"/>
            <a:ext cx="1830388" cy="376238"/>
          </a:xfrm>
          <a:prstGeom prst="rect">
            <a:avLst/>
          </a:prstGeom>
          <a:noFill/>
        </p:spPr>
      </p:pic>
    </p:spTree>
    <p:extLst>
      <p:ext uri="{BB962C8B-B14F-4D97-AF65-F5344CB8AC3E}">
        <p14:creationId xmlns:p14="http://schemas.microsoft.com/office/powerpoint/2010/main" val="137378486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461665"/>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1485900"/>
            <a:ext cx="8089900" cy="4648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D5A7E6AF-31D8-4E68-A120-781C18B6A23D}" type="datetime1">
              <a:rPr lang="en-US" sz="2800" b="1">
                <a:solidFill>
                  <a:srgbClr val="0079C1"/>
                </a:solidFill>
              </a:rPr>
              <a:pPr fontAlgn="base">
                <a:spcBef>
                  <a:spcPct val="0"/>
                </a:spcBef>
                <a:spcAft>
                  <a:spcPct val="0"/>
                </a:spcAft>
              </a:pPr>
              <a:t>7/22/2015</a:t>
            </a:fld>
            <a:endParaRPr lang="en-US" sz="2800" b="1" dirty="0">
              <a:solidFill>
                <a:srgbClr val="0079C1"/>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641D45C4-C729-432D-967F-8B906583F5B3}"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338312104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6D73F18E-7DFC-421B-8213-29114A18B970}" type="datetime1">
              <a:rPr lang="en-US" sz="2800" b="1">
                <a:solidFill>
                  <a:srgbClr val="0079C1"/>
                </a:solidFill>
              </a:rPr>
              <a:pPr fontAlgn="base">
                <a:spcBef>
                  <a:spcPct val="0"/>
                </a:spcBef>
                <a:spcAft>
                  <a:spcPct val="0"/>
                </a:spcAft>
              </a:pPr>
              <a:t>7/22/2015</a:t>
            </a:fld>
            <a:endParaRPr lang="en-US" sz="2800" b="1" dirty="0">
              <a:solidFill>
                <a:srgbClr val="0079C1"/>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AECAEB8F-6ABC-4117-A44D-BABBFB7F7159}"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119827573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461665"/>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593725" y="1485900"/>
            <a:ext cx="8089900" cy="4648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3AB37F19-DA17-4791-B6C4-A7A1BB9618A2}" type="datetime1">
              <a:rPr lang="en-US" sz="2800" b="1">
                <a:solidFill>
                  <a:srgbClr val="0079C1"/>
                </a:solidFill>
              </a:rPr>
              <a:pPr fontAlgn="base">
                <a:spcBef>
                  <a:spcPct val="0"/>
                </a:spcBef>
                <a:spcAft>
                  <a:spcPct val="0"/>
                </a:spcAft>
              </a:pPr>
              <a:t>7/22/2015</a:t>
            </a:fld>
            <a:endParaRPr lang="en-US" sz="2800" b="1" dirty="0">
              <a:solidFill>
                <a:srgbClr val="0079C1"/>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71162FE0-8B14-4597-9B4D-9845A4420CF2}"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147586705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BAB047D0-1ED8-482D-8BB6-D89B7ABEC88C}" type="datetime1">
              <a:rPr lang="en-US" sz="2800" b="1">
                <a:solidFill>
                  <a:srgbClr val="0079C1"/>
                </a:solidFill>
              </a:rPr>
              <a:pPr fontAlgn="base">
                <a:spcBef>
                  <a:spcPct val="0"/>
                </a:spcBef>
                <a:spcAft>
                  <a:spcPct val="0"/>
                </a:spcAft>
              </a:pPr>
              <a:t>7/22/2015</a:t>
            </a:fld>
            <a:endParaRPr lang="en-US" sz="2800" b="1" dirty="0">
              <a:solidFill>
                <a:srgbClr val="0079C1"/>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C89DA4E8-F0C0-4F9F-85C1-136BFF31A6B4}"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349045457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461665"/>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64C317FC-4021-45C2-9D30-F784B2DA1D5A}" type="datetime1">
              <a:rPr lang="en-US" sz="2800" b="1">
                <a:solidFill>
                  <a:srgbClr val="0079C1"/>
                </a:solidFill>
              </a:rPr>
              <a:pPr fontAlgn="base">
                <a:spcBef>
                  <a:spcPct val="0"/>
                </a:spcBef>
                <a:spcAft>
                  <a:spcPct val="0"/>
                </a:spcAft>
              </a:pPr>
              <a:t>7/22/2015</a:t>
            </a:fld>
            <a:endParaRPr lang="en-US" sz="2800" b="1" dirty="0">
              <a:solidFill>
                <a:srgbClr val="0079C1"/>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53C0733C-6823-408B-9D5B-CBCE805CE5B5}"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277153160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D98C03E9-D5A7-4517-A2FB-926A103D7F60}" type="datetime1">
              <a:rPr lang="en-US" sz="2800" b="1">
                <a:solidFill>
                  <a:srgbClr val="0079C1"/>
                </a:solidFill>
              </a:rPr>
              <a:pPr fontAlgn="base">
                <a:spcBef>
                  <a:spcPct val="0"/>
                </a:spcBef>
                <a:spcAft>
                  <a:spcPct val="0"/>
                </a:spcAft>
              </a:pPr>
              <a:t>7/22/2015</a:t>
            </a:fld>
            <a:endParaRPr lang="en-US" sz="2800" b="1" dirty="0">
              <a:solidFill>
                <a:srgbClr val="0079C1"/>
              </a:solidFill>
            </a:endParaRPr>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58072929-A856-44B6-AF28-A2056E2773EB}"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121602287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461665"/>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FD979E05-1DCB-4B61-8DF0-17E20DB61FBE}" type="datetime1">
              <a:rPr lang="en-US" sz="2800" b="1">
                <a:solidFill>
                  <a:srgbClr val="0079C1"/>
                </a:solidFill>
              </a:rPr>
              <a:pPr fontAlgn="base">
                <a:spcBef>
                  <a:spcPct val="0"/>
                </a:spcBef>
                <a:spcAft>
                  <a:spcPct val="0"/>
                </a:spcAft>
              </a:pPr>
              <a:t>7/22/2015</a:t>
            </a:fld>
            <a:endParaRPr lang="en-US" sz="2800" b="1" dirty="0">
              <a:solidFill>
                <a:srgbClr val="0079C1"/>
              </a:solidFill>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8E0C5DAE-DBEE-46BD-B1A2-9FFFF94D37D4}"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415234269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FD3170BC-03F4-4055-876A-094CC81FC22F}" type="datetime1">
              <a:rPr lang="en-US" sz="2800" b="1">
                <a:solidFill>
                  <a:srgbClr val="0079C1"/>
                </a:solidFill>
              </a:rPr>
              <a:pPr fontAlgn="base">
                <a:spcBef>
                  <a:spcPct val="0"/>
                </a:spcBef>
                <a:spcAft>
                  <a:spcPct val="0"/>
                </a:spcAft>
              </a:pPr>
              <a:t>7/22/2015</a:t>
            </a:fld>
            <a:endParaRPr lang="en-US" sz="2800" b="1" dirty="0">
              <a:solidFill>
                <a:srgbClr val="0079C1"/>
              </a:solidFill>
            </a:endParaRPr>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64E1B2AD-3D08-46F4-86B4-C3C598870C0B}"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271159293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95FAE4CF-E9AB-46C0-9CA9-7980822D64C6}" type="datetime1">
              <a:rPr lang="en-US" sz="2800" b="1">
                <a:solidFill>
                  <a:srgbClr val="0079C1"/>
                </a:solidFill>
              </a:rPr>
              <a:pPr fontAlgn="base">
                <a:spcBef>
                  <a:spcPct val="0"/>
                </a:spcBef>
                <a:spcAft>
                  <a:spcPct val="0"/>
                </a:spcAft>
              </a:pPr>
              <a:t>7/22/2015</a:t>
            </a:fld>
            <a:endParaRPr lang="en-US" sz="2800" b="1" dirty="0">
              <a:solidFill>
                <a:srgbClr val="0079C1"/>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96E174DA-490A-448B-848A-D3B1119EBE19}"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2813198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fld id="{9BC1D746-670C-46CE-8C3D-2BF618AC3372}" type="datetime1">
              <a:rPr lang="en-US" sz="2800" b="1">
                <a:solidFill>
                  <a:srgbClr val="0079C1"/>
                </a:solidFill>
              </a:rPr>
              <a:pPr fontAlgn="base">
                <a:spcBef>
                  <a:spcPct val="0"/>
                </a:spcBef>
                <a:spcAft>
                  <a:spcPct val="0"/>
                </a:spcAft>
              </a:pPr>
              <a:t>7/22/2015</a:t>
            </a:fld>
            <a:endParaRPr lang="en-US" sz="2800" b="1" dirty="0">
              <a:solidFill>
                <a:srgbClr val="0079C1"/>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endParaRPr lang="en-US" sz="2800" b="1" dirty="0">
              <a:solidFill>
                <a:srgbClr val="0079C1"/>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pPr>
            <a:fld id="{9D2A98D1-CEE0-4524-BFA0-175CFE257FE8}" type="slidenum">
              <a:rPr lang="en-US" sz="2800" b="1">
                <a:solidFill>
                  <a:srgbClr val="0079C1"/>
                </a:solidFill>
              </a:rPr>
              <a:pPr fontAlgn="base">
                <a:spcBef>
                  <a:spcPct val="0"/>
                </a:spcBef>
                <a:spcAft>
                  <a:spcPct val="0"/>
                </a:spcAft>
              </a:pPr>
              <a:t>‹#›</a:t>
            </a:fld>
            <a:endParaRPr lang="en-US" sz="2800" b="1" dirty="0">
              <a:solidFill>
                <a:srgbClr val="0079C1"/>
              </a:solidFill>
            </a:endParaRPr>
          </a:p>
        </p:txBody>
      </p:sp>
    </p:spTree>
    <p:extLst>
      <p:ext uri="{BB962C8B-B14F-4D97-AF65-F5344CB8AC3E}">
        <p14:creationId xmlns:p14="http://schemas.microsoft.com/office/powerpoint/2010/main" val="16399601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National_Grid_POA_white"/>
          <p:cNvPicPr/>
          <p:nvPr userDrawn="1"/>
        </p:nvPicPr>
        <p:blipFill>
          <a:blip r:embed="rId13"/>
          <a:srcRect b="24583"/>
          <a:stretch>
            <a:fillRect/>
          </a:stretch>
        </p:blipFill>
        <p:spPr bwMode="auto">
          <a:xfrm>
            <a:off x="6817099" y="346523"/>
            <a:ext cx="1839595" cy="419100"/>
          </a:xfrm>
          <a:prstGeom prst="rect">
            <a:avLst/>
          </a:prstGeom>
          <a:noFill/>
        </p:spPr>
      </p:pic>
    </p:spTree>
    <p:extLst>
      <p:ext uri="{BB962C8B-B14F-4D97-AF65-F5344CB8AC3E}">
        <p14:creationId xmlns:p14="http://schemas.microsoft.com/office/powerpoint/2010/main" val="700055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hdr="0" ftr="0" dt="0"/>
  <p:txStyles>
    <p:titleStyle>
      <a:lvl1pPr algn="l" rtl="0" fontAlgn="base">
        <a:spcBef>
          <a:spcPct val="0"/>
        </a:spcBef>
        <a:spcAft>
          <a:spcPct val="0"/>
        </a:spcAft>
        <a:defRPr sz="2400" b="1">
          <a:solidFill>
            <a:srgbClr val="C2CD23"/>
          </a:solidFill>
          <a:latin typeface="+mj-lt"/>
          <a:ea typeface="+mj-ea"/>
          <a:cs typeface="+mj-cs"/>
        </a:defRPr>
      </a:lvl1pPr>
      <a:lvl2pPr algn="l" rtl="0" fontAlgn="base">
        <a:spcBef>
          <a:spcPct val="0"/>
        </a:spcBef>
        <a:spcAft>
          <a:spcPct val="0"/>
        </a:spcAft>
        <a:defRPr sz="2800" b="1">
          <a:solidFill>
            <a:srgbClr val="0079C1"/>
          </a:solidFill>
          <a:latin typeface="Arial" charset="0"/>
          <a:ea typeface="ＭＳ Ｐゴシック" pitchFamily="48" charset="-128"/>
        </a:defRPr>
      </a:lvl2pPr>
      <a:lvl3pPr algn="l" rtl="0" fontAlgn="base">
        <a:spcBef>
          <a:spcPct val="0"/>
        </a:spcBef>
        <a:spcAft>
          <a:spcPct val="0"/>
        </a:spcAft>
        <a:defRPr sz="2800" b="1">
          <a:solidFill>
            <a:srgbClr val="0079C1"/>
          </a:solidFill>
          <a:latin typeface="Arial" charset="0"/>
          <a:ea typeface="ＭＳ Ｐゴシック" pitchFamily="48" charset="-128"/>
        </a:defRPr>
      </a:lvl3pPr>
      <a:lvl4pPr algn="l" rtl="0" fontAlgn="base">
        <a:spcBef>
          <a:spcPct val="0"/>
        </a:spcBef>
        <a:spcAft>
          <a:spcPct val="0"/>
        </a:spcAft>
        <a:defRPr sz="2800" b="1">
          <a:solidFill>
            <a:srgbClr val="0079C1"/>
          </a:solidFill>
          <a:latin typeface="Arial" charset="0"/>
          <a:ea typeface="ＭＳ Ｐゴシック" pitchFamily="48" charset="-128"/>
        </a:defRPr>
      </a:lvl4pPr>
      <a:lvl5pPr algn="l" rtl="0" fontAlgn="base">
        <a:spcBef>
          <a:spcPct val="0"/>
        </a:spcBef>
        <a:spcAft>
          <a:spcPct val="0"/>
        </a:spcAft>
        <a:defRPr sz="2800" b="1">
          <a:solidFill>
            <a:srgbClr val="0079C1"/>
          </a:solidFill>
          <a:latin typeface="Arial" charset="0"/>
          <a:ea typeface="ＭＳ Ｐゴシック" pitchFamily="48" charset="-128"/>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fontAlgn="base">
        <a:spcBef>
          <a:spcPct val="0"/>
        </a:spcBef>
        <a:spcAft>
          <a:spcPct val="50000"/>
        </a:spcAft>
        <a:buClr>
          <a:srgbClr val="C2CD23"/>
        </a:buClr>
        <a:buFont typeface="Wingdings 2" pitchFamily="18" charset="2"/>
        <a:buChar char="¾"/>
        <a:defRPr sz="2400">
          <a:solidFill>
            <a:schemeClr val="tx2"/>
          </a:solidFill>
          <a:latin typeface="+mn-lt"/>
          <a:ea typeface="+mn-ea"/>
          <a:cs typeface="+mn-cs"/>
        </a:defRPr>
      </a:lvl1pPr>
      <a:lvl2pPr marL="742950" indent="-285750" algn="l" rtl="0" fontAlgn="base">
        <a:spcBef>
          <a:spcPct val="0"/>
        </a:spcBef>
        <a:spcAft>
          <a:spcPct val="50000"/>
        </a:spcAft>
        <a:buClr>
          <a:srgbClr val="C2CD23"/>
        </a:buClr>
        <a:buFont typeface="Wingdings 2" pitchFamily="18" charset="2"/>
        <a:buChar char="¾"/>
        <a:defRPr sz="2200">
          <a:solidFill>
            <a:schemeClr val="tx2"/>
          </a:solidFill>
          <a:latin typeface="+mn-lt"/>
          <a:ea typeface="+mn-ea"/>
        </a:defRPr>
      </a:lvl2pPr>
      <a:lvl3pPr marL="1143000" indent="-228600" algn="l" rtl="0" fontAlgn="base">
        <a:spcBef>
          <a:spcPct val="0"/>
        </a:spcBef>
        <a:spcAft>
          <a:spcPct val="50000"/>
        </a:spcAft>
        <a:buClr>
          <a:srgbClr val="C2CD23"/>
        </a:buClr>
        <a:buFont typeface="Wingdings 2" pitchFamily="18" charset="2"/>
        <a:buChar char="¾"/>
        <a:defRPr sz="2000">
          <a:solidFill>
            <a:schemeClr val="tx2"/>
          </a:solidFill>
          <a:latin typeface="+mn-lt"/>
          <a:ea typeface="+mn-ea"/>
        </a:defRPr>
      </a:lvl3pPr>
      <a:lvl4pPr marL="1600200" indent="-228600" algn="l" rtl="0" fontAlgn="base">
        <a:spcBef>
          <a:spcPct val="0"/>
        </a:spcBef>
        <a:spcAft>
          <a:spcPct val="50000"/>
        </a:spcAft>
        <a:buClr>
          <a:srgbClr val="C2CD23"/>
        </a:buClr>
        <a:buFont typeface="Wingdings 2" pitchFamily="18" charset="2"/>
        <a:buChar char="¾"/>
        <a:defRPr>
          <a:solidFill>
            <a:schemeClr val="tx2"/>
          </a:solidFill>
          <a:latin typeface="+mn-lt"/>
          <a:ea typeface="+mn-ea"/>
        </a:defRPr>
      </a:lvl4pPr>
      <a:lvl5pPr marL="2057400" indent="-228600" algn="l" rtl="0" fontAlgn="base">
        <a:spcBef>
          <a:spcPct val="0"/>
        </a:spcBef>
        <a:spcAft>
          <a:spcPct val="50000"/>
        </a:spcAft>
        <a:buClr>
          <a:srgbClr val="C2CD23"/>
        </a:buClr>
        <a:buFont typeface="Wingdings 2" pitchFamily="18" charset="2"/>
        <a:buChar char="¾"/>
        <a:defRPr sz="1600">
          <a:solidFill>
            <a:schemeClr val="tx2"/>
          </a:solidFill>
          <a:latin typeface="+mn-lt"/>
          <a:ea typeface="+mn-ea"/>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hyperlink" Target="mailto:box.transmission.SOF@nationalgrid.com"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emf"/><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0"/>
            <a:ext cx="9144000" cy="6858000"/>
          </a:xfrm>
          <a:prstGeom prst="rect">
            <a:avLst/>
          </a:prstGeom>
          <a:solidFill>
            <a:srgbClr val="04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pic>
        <p:nvPicPr>
          <p:cNvPr id="3" name="Picture 2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16327" y="342900"/>
            <a:ext cx="1818483" cy="376238"/>
          </a:xfrm>
          <a:prstGeom prst="rect">
            <a:avLst/>
          </a:prstGeom>
          <a:noFill/>
        </p:spPr>
      </p:pic>
      <p:sp>
        <p:nvSpPr>
          <p:cNvPr id="2" name="TextBox 1"/>
          <p:cNvSpPr txBox="1"/>
          <p:nvPr/>
        </p:nvSpPr>
        <p:spPr>
          <a:xfrm>
            <a:off x="467544" y="332656"/>
            <a:ext cx="5400600" cy="796115"/>
          </a:xfrm>
          <a:prstGeom prst="rect">
            <a:avLst/>
          </a:prstGeom>
          <a:noFill/>
        </p:spPr>
        <p:txBody>
          <a:bodyPr wrap="square" rtlCol="0">
            <a:spAutoFit/>
          </a:bodyPr>
          <a:lstStyle/>
          <a:p>
            <a:pPr fontAlgn="base">
              <a:lnSpc>
                <a:spcPct val="80000"/>
              </a:lnSpc>
              <a:spcBef>
                <a:spcPct val="0"/>
              </a:spcBef>
              <a:spcAft>
                <a:spcPct val="0"/>
              </a:spcAft>
            </a:pPr>
            <a:r>
              <a:rPr lang="en-US" sz="2800" b="1" dirty="0">
                <a:solidFill>
                  <a:srgbClr val="FFFFFF"/>
                </a:solidFill>
              </a:rPr>
              <a:t>Future Energy Scenarios 2015</a:t>
            </a:r>
          </a:p>
          <a:p>
            <a:pPr fontAlgn="base">
              <a:lnSpc>
                <a:spcPct val="80000"/>
              </a:lnSpc>
              <a:spcBef>
                <a:spcPct val="0"/>
              </a:spcBef>
              <a:spcAft>
                <a:spcPct val="0"/>
              </a:spcAft>
            </a:pPr>
            <a:r>
              <a:rPr lang="en-US" sz="2800" dirty="0">
                <a:solidFill>
                  <a:srgbClr val="FFFFFF"/>
                </a:solidFill>
                <a:cs typeface="Arial"/>
              </a:rPr>
              <a:t>Operability</a:t>
            </a:r>
          </a:p>
        </p:txBody>
      </p:sp>
      <p:cxnSp>
        <p:nvCxnSpPr>
          <p:cNvPr id="8" name="Straight Connector 7"/>
          <p:cNvCxnSpPr/>
          <p:nvPr/>
        </p:nvCxnSpPr>
        <p:spPr bwMode="auto">
          <a:xfrm flipV="1">
            <a:off x="539552" y="1124745"/>
            <a:ext cx="8136904" cy="40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7" name="Straight Connector 6"/>
          <p:cNvCxnSpPr/>
          <p:nvPr/>
        </p:nvCxnSpPr>
        <p:spPr bwMode="auto">
          <a:xfrm flipV="1">
            <a:off x="539552" y="1124744"/>
            <a:ext cx="5112568" cy="4028"/>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11" name="Rectangle 10"/>
          <p:cNvSpPr/>
          <p:nvPr/>
        </p:nvSpPr>
        <p:spPr bwMode="auto">
          <a:xfrm rot="2700000">
            <a:off x="744790" y="2800931"/>
            <a:ext cx="332772" cy="332772"/>
          </a:xfrm>
          <a:prstGeom prst="rect">
            <a:avLst/>
          </a:prstGeom>
          <a:solidFill>
            <a:srgbClr val="F37B1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12" name="Rectangle 11"/>
          <p:cNvSpPr/>
          <p:nvPr/>
        </p:nvSpPr>
        <p:spPr bwMode="auto">
          <a:xfrm>
            <a:off x="539552" y="1556792"/>
            <a:ext cx="5976664" cy="1440160"/>
          </a:xfrm>
          <a:prstGeom prst="rect">
            <a:avLst/>
          </a:prstGeom>
          <a:solidFill>
            <a:srgbClr val="F37B1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13" name="TextBox 12"/>
          <p:cNvSpPr txBox="1"/>
          <p:nvPr/>
        </p:nvSpPr>
        <p:spPr>
          <a:xfrm>
            <a:off x="583506" y="1577656"/>
            <a:ext cx="6004717" cy="1384995"/>
          </a:xfrm>
          <a:prstGeom prst="rect">
            <a:avLst/>
          </a:prstGeom>
          <a:noFill/>
        </p:spPr>
        <p:txBody>
          <a:bodyPr wrap="square" rtlCol="0">
            <a:spAutoFit/>
          </a:bodyPr>
          <a:lstStyle/>
          <a:p>
            <a:pPr fontAlgn="base">
              <a:spcBef>
                <a:spcPct val="0"/>
              </a:spcBef>
              <a:spcAft>
                <a:spcPct val="0"/>
              </a:spcAft>
            </a:pPr>
            <a:r>
              <a:rPr lang="en-GB" sz="2800" b="1" dirty="0">
                <a:solidFill>
                  <a:srgbClr val="FFFFFF"/>
                </a:solidFill>
              </a:rPr>
              <a:t>John West </a:t>
            </a:r>
          </a:p>
          <a:p>
            <a:pPr fontAlgn="base">
              <a:spcBef>
                <a:spcPct val="0"/>
              </a:spcBef>
              <a:spcAft>
                <a:spcPct val="0"/>
              </a:spcAft>
            </a:pPr>
            <a:r>
              <a:rPr lang="en-GB" sz="2800" dirty="0">
                <a:solidFill>
                  <a:srgbClr val="FFFFFF"/>
                </a:solidFill>
              </a:rPr>
              <a:t>Electricity Policy and Performance Manager, Network Strategy</a:t>
            </a:r>
          </a:p>
        </p:txBody>
      </p:sp>
      <p:pic>
        <p:nvPicPr>
          <p:cNvPr id="14" name="Picture 13" descr="Landscae_RGB.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4653136"/>
            <a:ext cx="8686800" cy="1926336"/>
          </a:xfrm>
          <a:prstGeom prst="rect">
            <a:avLst/>
          </a:prstGeom>
        </p:spPr>
      </p:pic>
    </p:spTree>
    <p:extLst>
      <p:ext uri="{BB962C8B-B14F-4D97-AF65-F5344CB8AC3E}">
        <p14:creationId xmlns:p14="http://schemas.microsoft.com/office/powerpoint/2010/main" val="368633449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0" y="0"/>
            <a:ext cx="9144000" cy="6858000"/>
          </a:xfrm>
          <a:prstGeom prst="rect">
            <a:avLst/>
          </a:prstGeom>
          <a:solidFill>
            <a:srgbClr val="04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pic>
        <p:nvPicPr>
          <p:cNvPr id="12" name="Picture 2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16327" y="342900"/>
            <a:ext cx="1818483" cy="376238"/>
          </a:xfrm>
          <a:prstGeom prst="rect">
            <a:avLst/>
          </a:prstGeom>
          <a:noFill/>
        </p:spPr>
      </p:pic>
      <p:sp>
        <p:nvSpPr>
          <p:cNvPr id="13" name="TextBox 12"/>
          <p:cNvSpPr txBox="1"/>
          <p:nvPr/>
        </p:nvSpPr>
        <p:spPr>
          <a:xfrm>
            <a:off x="467544" y="332656"/>
            <a:ext cx="6120680" cy="796115"/>
          </a:xfrm>
          <a:prstGeom prst="rect">
            <a:avLst/>
          </a:prstGeom>
          <a:noFill/>
        </p:spPr>
        <p:txBody>
          <a:bodyPr wrap="square" rtlCol="0">
            <a:spAutoFit/>
          </a:bodyPr>
          <a:lstStyle/>
          <a:p>
            <a:pPr fontAlgn="base">
              <a:lnSpc>
                <a:spcPct val="80000"/>
              </a:lnSpc>
              <a:spcBef>
                <a:spcPct val="0"/>
              </a:spcBef>
              <a:spcAft>
                <a:spcPct val="0"/>
              </a:spcAft>
            </a:pPr>
            <a:endParaRPr lang="en-US" sz="2800" b="1" dirty="0">
              <a:solidFill>
                <a:srgbClr val="FFFFFF"/>
              </a:solidFill>
            </a:endParaRPr>
          </a:p>
          <a:p>
            <a:pPr fontAlgn="base">
              <a:lnSpc>
                <a:spcPct val="80000"/>
              </a:lnSpc>
              <a:spcBef>
                <a:spcPct val="0"/>
              </a:spcBef>
              <a:spcAft>
                <a:spcPct val="0"/>
              </a:spcAft>
            </a:pPr>
            <a:r>
              <a:rPr lang="en-US" sz="2800" b="1" dirty="0">
                <a:solidFill>
                  <a:srgbClr val="FFFFFF"/>
                </a:solidFill>
              </a:rPr>
              <a:t>How does SOF work?</a:t>
            </a:r>
            <a:endParaRPr lang="en-US" sz="2800" dirty="0">
              <a:solidFill>
                <a:srgbClr val="FFFFFF"/>
              </a:solidFill>
              <a:cs typeface="Arial"/>
            </a:endParaRPr>
          </a:p>
        </p:txBody>
      </p:sp>
      <p:cxnSp>
        <p:nvCxnSpPr>
          <p:cNvPr id="14" name="Straight Connector 13"/>
          <p:cNvCxnSpPr/>
          <p:nvPr/>
        </p:nvCxnSpPr>
        <p:spPr bwMode="auto">
          <a:xfrm flipV="1">
            <a:off x="539552" y="1124745"/>
            <a:ext cx="8136904" cy="40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6" name="Straight Connector 15"/>
          <p:cNvCxnSpPr/>
          <p:nvPr/>
        </p:nvCxnSpPr>
        <p:spPr bwMode="auto">
          <a:xfrm flipV="1">
            <a:off x="539552" y="1124744"/>
            <a:ext cx="3672408" cy="4028"/>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25" name="TextBox 24"/>
          <p:cNvSpPr txBox="1"/>
          <p:nvPr/>
        </p:nvSpPr>
        <p:spPr>
          <a:xfrm>
            <a:off x="9299222" y="4247444"/>
            <a:ext cx="184666" cy="523220"/>
          </a:xfrm>
          <a:prstGeom prst="rect">
            <a:avLst/>
          </a:prstGeom>
          <a:noFill/>
        </p:spPr>
        <p:txBody>
          <a:bodyPr wrap="none" rtlCol="0">
            <a:spAutoFit/>
          </a:bodyPr>
          <a:lstStyle/>
          <a:p>
            <a:pPr fontAlgn="base">
              <a:spcBef>
                <a:spcPct val="0"/>
              </a:spcBef>
              <a:spcAft>
                <a:spcPct val="0"/>
              </a:spcAft>
            </a:pPr>
            <a:r>
              <a:rPr lang="en-US" sz="2800" b="1" dirty="0">
                <a:solidFill>
                  <a:srgbClr val="0079C1"/>
                </a:solidFill>
              </a:rPr>
              <a:t> </a:t>
            </a:r>
          </a:p>
        </p:txBody>
      </p:sp>
      <p:pic>
        <p:nvPicPr>
          <p:cNvPr id="23"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t="1540" b="11193"/>
          <a:stretch/>
        </p:blipFill>
        <p:spPr bwMode="auto">
          <a:xfrm>
            <a:off x="539551" y="2348880"/>
            <a:ext cx="8130199"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539842" y="1484784"/>
            <a:ext cx="2088232" cy="720080"/>
            <a:chOff x="539842" y="1484784"/>
            <a:chExt cx="2088232" cy="720080"/>
          </a:xfrm>
        </p:grpSpPr>
        <p:sp>
          <p:nvSpPr>
            <p:cNvPr id="19" name="Pentagon 18"/>
            <p:cNvSpPr/>
            <p:nvPr/>
          </p:nvSpPr>
          <p:spPr bwMode="auto">
            <a:xfrm>
              <a:off x="539842" y="1484784"/>
              <a:ext cx="2088232" cy="720080"/>
            </a:xfrm>
            <a:prstGeom prst="homePlate">
              <a:avLst/>
            </a:prstGeom>
            <a:solidFill>
              <a:srgbClr val="F37B1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2800" b="1">
                <a:solidFill>
                  <a:srgbClr val="0079C1"/>
                </a:solidFill>
              </a:endParaRPr>
            </a:p>
          </p:txBody>
        </p:sp>
        <p:sp>
          <p:nvSpPr>
            <p:cNvPr id="20" name="TextBox 19"/>
            <p:cNvSpPr txBox="1"/>
            <p:nvPr/>
          </p:nvSpPr>
          <p:spPr>
            <a:xfrm>
              <a:off x="683858" y="1670417"/>
              <a:ext cx="1543936" cy="348813"/>
            </a:xfrm>
            <a:prstGeom prst="rect">
              <a:avLst/>
            </a:prstGeom>
            <a:noFill/>
            <a:ln>
              <a:noFill/>
            </a:ln>
          </p:spPr>
          <p:txBody>
            <a:bodyPr wrap="square" rtlCol="0">
              <a:spAutoFit/>
            </a:bodyPr>
            <a:lstStyle/>
            <a:p>
              <a:pPr fontAlgn="base">
                <a:lnSpc>
                  <a:spcPct val="80000"/>
                </a:lnSpc>
                <a:spcBef>
                  <a:spcPct val="0"/>
                </a:spcBef>
                <a:spcAft>
                  <a:spcPct val="0"/>
                </a:spcAft>
              </a:pPr>
              <a:r>
                <a:rPr lang="en-US" sz="2000" b="1" dirty="0">
                  <a:solidFill>
                    <a:srgbClr val="FFFFFF"/>
                  </a:solidFill>
                </a:rPr>
                <a:t>Topics</a:t>
              </a:r>
              <a:endParaRPr lang="en-US" sz="2000" dirty="0">
                <a:solidFill>
                  <a:srgbClr val="FFFFFF"/>
                </a:solidFill>
                <a:cs typeface="Arial"/>
              </a:endParaRPr>
            </a:p>
          </p:txBody>
        </p:sp>
      </p:grpSp>
      <p:grpSp>
        <p:nvGrpSpPr>
          <p:cNvPr id="21" name="Group 20"/>
          <p:cNvGrpSpPr/>
          <p:nvPr/>
        </p:nvGrpSpPr>
        <p:grpSpPr>
          <a:xfrm>
            <a:off x="3564033" y="1484784"/>
            <a:ext cx="2088232" cy="720080"/>
            <a:chOff x="3564033" y="1484784"/>
            <a:chExt cx="2088232" cy="720080"/>
          </a:xfrm>
        </p:grpSpPr>
        <p:sp>
          <p:nvSpPr>
            <p:cNvPr id="22" name="Pentagon 21"/>
            <p:cNvSpPr/>
            <p:nvPr/>
          </p:nvSpPr>
          <p:spPr bwMode="auto">
            <a:xfrm>
              <a:off x="3564033" y="1484784"/>
              <a:ext cx="2088232" cy="720080"/>
            </a:xfrm>
            <a:prstGeom prst="homePlate">
              <a:avLst/>
            </a:prstGeom>
            <a:solidFill>
              <a:srgbClr val="F37B1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2800" b="1">
                <a:solidFill>
                  <a:srgbClr val="0079C1"/>
                </a:solidFill>
              </a:endParaRPr>
            </a:p>
          </p:txBody>
        </p:sp>
        <p:sp>
          <p:nvSpPr>
            <p:cNvPr id="24" name="TextBox 23"/>
            <p:cNvSpPr txBox="1"/>
            <p:nvPr/>
          </p:nvSpPr>
          <p:spPr>
            <a:xfrm>
              <a:off x="3708049" y="1670417"/>
              <a:ext cx="1279210" cy="348813"/>
            </a:xfrm>
            <a:prstGeom prst="rect">
              <a:avLst/>
            </a:prstGeom>
            <a:noFill/>
            <a:ln>
              <a:noFill/>
            </a:ln>
          </p:spPr>
          <p:txBody>
            <a:bodyPr wrap="square" rtlCol="0">
              <a:spAutoFit/>
            </a:bodyPr>
            <a:lstStyle/>
            <a:p>
              <a:pPr fontAlgn="base">
                <a:lnSpc>
                  <a:spcPct val="80000"/>
                </a:lnSpc>
                <a:spcBef>
                  <a:spcPct val="0"/>
                </a:spcBef>
                <a:spcAft>
                  <a:spcPct val="0"/>
                </a:spcAft>
              </a:pPr>
              <a:r>
                <a:rPr lang="en-US" sz="2000" b="1" dirty="0">
                  <a:solidFill>
                    <a:srgbClr val="FFFFFF"/>
                  </a:solidFill>
                </a:rPr>
                <a:t>Timeline</a:t>
              </a:r>
              <a:endParaRPr lang="en-US" sz="2000" dirty="0">
                <a:solidFill>
                  <a:srgbClr val="FFFFFF"/>
                </a:solidFill>
                <a:cs typeface="Arial"/>
              </a:endParaRPr>
            </a:p>
          </p:txBody>
        </p:sp>
      </p:grpSp>
      <p:grpSp>
        <p:nvGrpSpPr>
          <p:cNvPr id="26" name="Group 25"/>
          <p:cNvGrpSpPr/>
          <p:nvPr/>
        </p:nvGrpSpPr>
        <p:grpSpPr>
          <a:xfrm>
            <a:off x="6588224" y="1484783"/>
            <a:ext cx="2088232" cy="720080"/>
            <a:chOff x="6588224" y="1484783"/>
            <a:chExt cx="2088232" cy="720080"/>
          </a:xfrm>
        </p:grpSpPr>
        <p:sp>
          <p:nvSpPr>
            <p:cNvPr id="27" name="Pentagon 26"/>
            <p:cNvSpPr/>
            <p:nvPr/>
          </p:nvSpPr>
          <p:spPr bwMode="auto">
            <a:xfrm>
              <a:off x="6588224" y="1484783"/>
              <a:ext cx="2088232" cy="720080"/>
            </a:xfrm>
            <a:prstGeom prst="homePlate">
              <a:avLst/>
            </a:prstGeom>
            <a:solidFill>
              <a:srgbClr val="F37B1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2800" b="1">
                <a:solidFill>
                  <a:srgbClr val="0079C1"/>
                </a:solidFill>
              </a:endParaRPr>
            </a:p>
          </p:txBody>
        </p:sp>
        <p:sp>
          <p:nvSpPr>
            <p:cNvPr id="28" name="TextBox 27"/>
            <p:cNvSpPr txBox="1"/>
            <p:nvPr/>
          </p:nvSpPr>
          <p:spPr>
            <a:xfrm>
              <a:off x="6732240" y="1670416"/>
              <a:ext cx="1512168" cy="338554"/>
            </a:xfrm>
            <a:prstGeom prst="rect">
              <a:avLst/>
            </a:prstGeom>
            <a:noFill/>
            <a:ln>
              <a:noFill/>
            </a:ln>
          </p:spPr>
          <p:txBody>
            <a:bodyPr wrap="square" rtlCol="0">
              <a:spAutoFit/>
            </a:bodyPr>
            <a:lstStyle/>
            <a:p>
              <a:pPr fontAlgn="base">
                <a:lnSpc>
                  <a:spcPct val="80000"/>
                </a:lnSpc>
                <a:spcBef>
                  <a:spcPct val="0"/>
                </a:spcBef>
                <a:spcAft>
                  <a:spcPct val="0"/>
                </a:spcAft>
              </a:pPr>
              <a:r>
                <a:rPr lang="en-US" sz="2000" b="1" dirty="0">
                  <a:solidFill>
                    <a:srgbClr val="FFFFFF"/>
                  </a:solidFill>
                </a:rPr>
                <a:t>Solutions</a:t>
              </a:r>
              <a:endParaRPr lang="en-US" sz="2000" dirty="0">
                <a:solidFill>
                  <a:srgbClr val="FFFFFF"/>
                </a:solidFill>
                <a:cs typeface="Arial"/>
              </a:endParaRPr>
            </a:p>
          </p:txBody>
        </p:sp>
      </p:grpSp>
      <p:grpSp>
        <p:nvGrpSpPr>
          <p:cNvPr id="29" name="Group 28"/>
          <p:cNvGrpSpPr/>
          <p:nvPr/>
        </p:nvGrpSpPr>
        <p:grpSpPr>
          <a:xfrm>
            <a:off x="539842" y="1484784"/>
            <a:ext cx="2088232" cy="720080"/>
            <a:chOff x="539842" y="1484784"/>
            <a:chExt cx="2088232" cy="720080"/>
          </a:xfrm>
        </p:grpSpPr>
        <p:sp>
          <p:nvSpPr>
            <p:cNvPr id="30" name="Pentagon 29"/>
            <p:cNvSpPr/>
            <p:nvPr/>
          </p:nvSpPr>
          <p:spPr bwMode="auto">
            <a:xfrm>
              <a:off x="539842" y="1484784"/>
              <a:ext cx="2088232" cy="720080"/>
            </a:xfrm>
            <a:prstGeom prst="homePlate">
              <a:avLst/>
            </a:prstGeom>
            <a:solidFill>
              <a:srgbClr val="0C63B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2800" b="1">
                <a:solidFill>
                  <a:srgbClr val="0079C1"/>
                </a:solidFill>
              </a:endParaRPr>
            </a:p>
          </p:txBody>
        </p:sp>
        <p:sp>
          <p:nvSpPr>
            <p:cNvPr id="31" name="TextBox 30"/>
            <p:cNvSpPr txBox="1"/>
            <p:nvPr/>
          </p:nvSpPr>
          <p:spPr>
            <a:xfrm>
              <a:off x="683858" y="1670417"/>
              <a:ext cx="1543936" cy="348813"/>
            </a:xfrm>
            <a:prstGeom prst="rect">
              <a:avLst/>
            </a:prstGeom>
            <a:noFill/>
            <a:ln>
              <a:noFill/>
            </a:ln>
          </p:spPr>
          <p:txBody>
            <a:bodyPr wrap="square" rtlCol="0">
              <a:spAutoFit/>
            </a:bodyPr>
            <a:lstStyle/>
            <a:p>
              <a:pPr fontAlgn="base">
                <a:lnSpc>
                  <a:spcPct val="80000"/>
                </a:lnSpc>
                <a:spcBef>
                  <a:spcPct val="0"/>
                </a:spcBef>
                <a:spcAft>
                  <a:spcPct val="0"/>
                </a:spcAft>
              </a:pPr>
              <a:r>
                <a:rPr lang="en-US" sz="2000" b="1" dirty="0">
                  <a:solidFill>
                    <a:srgbClr val="FFFFFF"/>
                  </a:solidFill>
                </a:rPr>
                <a:t>Topics</a:t>
              </a:r>
              <a:endParaRPr lang="en-US" sz="2000" dirty="0">
                <a:solidFill>
                  <a:srgbClr val="FFFFFF"/>
                </a:solidFill>
                <a:cs typeface="Arial"/>
              </a:endParaRPr>
            </a:p>
          </p:txBody>
        </p:sp>
      </p:grpSp>
      <p:grpSp>
        <p:nvGrpSpPr>
          <p:cNvPr id="32" name="Group 31"/>
          <p:cNvGrpSpPr/>
          <p:nvPr/>
        </p:nvGrpSpPr>
        <p:grpSpPr>
          <a:xfrm>
            <a:off x="6588224" y="1484784"/>
            <a:ext cx="2088232" cy="720080"/>
            <a:chOff x="6588224" y="1484783"/>
            <a:chExt cx="2088232" cy="720080"/>
          </a:xfrm>
        </p:grpSpPr>
        <p:sp>
          <p:nvSpPr>
            <p:cNvPr id="33" name="Pentagon 32"/>
            <p:cNvSpPr/>
            <p:nvPr/>
          </p:nvSpPr>
          <p:spPr bwMode="auto">
            <a:xfrm>
              <a:off x="6588224" y="1484783"/>
              <a:ext cx="2088232" cy="720080"/>
            </a:xfrm>
            <a:prstGeom prst="homePlate">
              <a:avLst/>
            </a:prstGeom>
            <a:solidFill>
              <a:srgbClr val="0C63B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2800" b="1">
                <a:solidFill>
                  <a:srgbClr val="0079C1"/>
                </a:solidFill>
              </a:endParaRPr>
            </a:p>
          </p:txBody>
        </p:sp>
        <p:sp>
          <p:nvSpPr>
            <p:cNvPr id="34" name="TextBox 33"/>
            <p:cNvSpPr txBox="1"/>
            <p:nvPr/>
          </p:nvSpPr>
          <p:spPr>
            <a:xfrm>
              <a:off x="6732240" y="1670416"/>
              <a:ext cx="1512168" cy="338554"/>
            </a:xfrm>
            <a:prstGeom prst="rect">
              <a:avLst/>
            </a:prstGeom>
            <a:noFill/>
            <a:ln>
              <a:noFill/>
            </a:ln>
          </p:spPr>
          <p:txBody>
            <a:bodyPr wrap="square" rtlCol="0">
              <a:spAutoFit/>
            </a:bodyPr>
            <a:lstStyle/>
            <a:p>
              <a:pPr fontAlgn="base">
                <a:lnSpc>
                  <a:spcPct val="80000"/>
                </a:lnSpc>
                <a:spcBef>
                  <a:spcPct val="0"/>
                </a:spcBef>
                <a:spcAft>
                  <a:spcPct val="0"/>
                </a:spcAft>
              </a:pPr>
              <a:r>
                <a:rPr lang="en-US" sz="2000" b="1" dirty="0">
                  <a:solidFill>
                    <a:srgbClr val="FFFFFF"/>
                  </a:solidFill>
                </a:rPr>
                <a:t>Solutions</a:t>
              </a:r>
              <a:endParaRPr lang="en-US" sz="2000" dirty="0">
                <a:solidFill>
                  <a:srgbClr val="FFFFFF"/>
                </a:solidFill>
                <a:cs typeface="Arial"/>
              </a:endParaRPr>
            </a:p>
          </p:txBody>
        </p:sp>
      </p:grpSp>
    </p:spTree>
    <p:extLst>
      <p:ext uri="{BB962C8B-B14F-4D97-AF65-F5344CB8AC3E}">
        <p14:creationId xmlns:p14="http://schemas.microsoft.com/office/powerpoint/2010/main" val="3373034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10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0" y="0"/>
            <a:ext cx="9144000" cy="6858000"/>
          </a:xfrm>
          <a:prstGeom prst="rect">
            <a:avLst/>
          </a:prstGeom>
          <a:solidFill>
            <a:srgbClr val="04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pic>
        <p:nvPicPr>
          <p:cNvPr id="12" name="Picture 2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16327" y="342900"/>
            <a:ext cx="1818483" cy="376238"/>
          </a:xfrm>
          <a:prstGeom prst="rect">
            <a:avLst/>
          </a:prstGeom>
          <a:noFill/>
        </p:spPr>
      </p:pic>
      <p:sp>
        <p:nvSpPr>
          <p:cNvPr id="13" name="TextBox 12"/>
          <p:cNvSpPr txBox="1"/>
          <p:nvPr/>
        </p:nvSpPr>
        <p:spPr>
          <a:xfrm>
            <a:off x="467544" y="332656"/>
            <a:ext cx="6120680" cy="796115"/>
          </a:xfrm>
          <a:prstGeom prst="rect">
            <a:avLst/>
          </a:prstGeom>
          <a:noFill/>
        </p:spPr>
        <p:txBody>
          <a:bodyPr wrap="square" rtlCol="0">
            <a:spAutoFit/>
          </a:bodyPr>
          <a:lstStyle/>
          <a:p>
            <a:pPr fontAlgn="base">
              <a:lnSpc>
                <a:spcPct val="80000"/>
              </a:lnSpc>
              <a:spcBef>
                <a:spcPct val="0"/>
              </a:spcBef>
              <a:spcAft>
                <a:spcPct val="0"/>
              </a:spcAft>
            </a:pPr>
            <a:endParaRPr lang="en-US" sz="2800" b="1" dirty="0">
              <a:solidFill>
                <a:srgbClr val="FFFFFF"/>
              </a:solidFill>
            </a:endParaRPr>
          </a:p>
          <a:p>
            <a:pPr fontAlgn="base">
              <a:lnSpc>
                <a:spcPct val="80000"/>
              </a:lnSpc>
              <a:spcBef>
                <a:spcPct val="0"/>
              </a:spcBef>
              <a:spcAft>
                <a:spcPct val="0"/>
              </a:spcAft>
            </a:pPr>
            <a:r>
              <a:rPr lang="en-US" sz="2800" b="1" dirty="0">
                <a:solidFill>
                  <a:srgbClr val="FFFFFF"/>
                </a:solidFill>
              </a:rPr>
              <a:t>How does SOF work?</a:t>
            </a:r>
            <a:endParaRPr lang="en-US" sz="2800" dirty="0">
              <a:solidFill>
                <a:srgbClr val="FFFFFF"/>
              </a:solidFill>
              <a:cs typeface="Arial"/>
            </a:endParaRPr>
          </a:p>
        </p:txBody>
      </p:sp>
      <p:cxnSp>
        <p:nvCxnSpPr>
          <p:cNvPr id="14" name="Straight Connector 13"/>
          <p:cNvCxnSpPr/>
          <p:nvPr/>
        </p:nvCxnSpPr>
        <p:spPr bwMode="auto">
          <a:xfrm flipV="1">
            <a:off x="539552" y="1124745"/>
            <a:ext cx="8136904" cy="40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6" name="Straight Connector 15"/>
          <p:cNvCxnSpPr/>
          <p:nvPr/>
        </p:nvCxnSpPr>
        <p:spPr bwMode="auto">
          <a:xfrm flipV="1">
            <a:off x="539552" y="1124744"/>
            <a:ext cx="3672408" cy="4028"/>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25" name="TextBox 24"/>
          <p:cNvSpPr txBox="1"/>
          <p:nvPr/>
        </p:nvSpPr>
        <p:spPr>
          <a:xfrm>
            <a:off x="9299222" y="4247444"/>
            <a:ext cx="184666" cy="523220"/>
          </a:xfrm>
          <a:prstGeom prst="rect">
            <a:avLst/>
          </a:prstGeom>
          <a:noFill/>
        </p:spPr>
        <p:txBody>
          <a:bodyPr wrap="none" rtlCol="0">
            <a:spAutoFit/>
          </a:bodyPr>
          <a:lstStyle/>
          <a:p>
            <a:pPr fontAlgn="base">
              <a:spcBef>
                <a:spcPct val="0"/>
              </a:spcBef>
              <a:spcAft>
                <a:spcPct val="0"/>
              </a:spcAft>
            </a:pPr>
            <a:r>
              <a:rPr lang="en-US" sz="2800" b="1" dirty="0">
                <a:solidFill>
                  <a:srgbClr val="0079C1"/>
                </a:solidFill>
              </a:rPr>
              <a:t> </a:t>
            </a:r>
          </a:p>
        </p:txBody>
      </p:sp>
      <p:sp>
        <p:nvSpPr>
          <p:cNvPr id="18" name="Rectangle 17"/>
          <p:cNvSpPr/>
          <p:nvPr/>
        </p:nvSpPr>
        <p:spPr>
          <a:xfrm>
            <a:off x="522000" y="2520000"/>
            <a:ext cx="6696744" cy="2954655"/>
          </a:xfrm>
          <a:prstGeom prst="rect">
            <a:avLst/>
          </a:prstGeom>
          <a:no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342900" indent="-342900" latinLnBrk="1" hangingPunct="0">
              <a:buFont typeface="Wingdings" charset="2"/>
              <a:buChar char="§"/>
            </a:pPr>
            <a:r>
              <a:rPr lang="en-GB" sz="2400" dirty="0">
                <a:solidFill>
                  <a:srgbClr val="FFFFFF"/>
                </a:solidFill>
                <a:ea typeface="Arial"/>
                <a:cs typeface="Arial"/>
                <a:sym typeface="Arial"/>
              </a:rPr>
              <a:t>Solutions achieved through engagement</a:t>
            </a:r>
          </a:p>
          <a:p>
            <a:pPr marL="342900" indent="-342900" latinLnBrk="1" hangingPunct="0">
              <a:buFont typeface="Wingdings" charset="2"/>
              <a:buChar char="§"/>
            </a:pPr>
            <a:r>
              <a:rPr lang="en-GB" sz="2400" dirty="0">
                <a:solidFill>
                  <a:srgbClr val="FFFFFF"/>
                </a:solidFill>
                <a:ea typeface="Arial"/>
                <a:cs typeface="Arial"/>
                <a:sym typeface="Arial"/>
              </a:rPr>
              <a:t>New Frequency Services</a:t>
            </a:r>
          </a:p>
          <a:p>
            <a:pPr marL="342900" indent="-342900" latinLnBrk="1" hangingPunct="0">
              <a:buFont typeface="Wingdings" charset="2"/>
              <a:buChar char="§"/>
            </a:pPr>
            <a:r>
              <a:rPr lang="en-GB" sz="2400" dirty="0">
                <a:solidFill>
                  <a:srgbClr val="FFFFFF"/>
                </a:solidFill>
                <a:ea typeface="Arial"/>
                <a:cs typeface="Arial"/>
                <a:sym typeface="Arial"/>
              </a:rPr>
              <a:t>New Voltage Services</a:t>
            </a:r>
          </a:p>
          <a:p>
            <a:pPr marL="342900" indent="-342900" latinLnBrk="1" hangingPunct="0">
              <a:buFont typeface="Wingdings" charset="2"/>
              <a:buChar char="§"/>
            </a:pPr>
            <a:r>
              <a:rPr lang="en-GB" sz="2400" dirty="0">
                <a:solidFill>
                  <a:srgbClr val="FFFFFF"/>
                </a:solidFill>
                <a:ea typeface="Arial"/>
                <a:cs typeface="Arial"/>
                <a:sym typeface="Arial"/>
              </a:rPr>
              <a:t>Demand Side Response</a:t>
            </a:r>
          </a:p>
          <a:p>
            <a:pPr marL="342900" indent="-342900" latinLnBrk="1" hangingPunct="0">
              <a:buFont typeface="Wingdings" charset="2"/>
              <a:buChar char="§"/>
            </a:pPr>
            <a:r>
              <a:rPr lang="en-GB" sz="2400" dirty="0">
                <a:solidFill>
                  <a:srgbClr val="FFFFFF"/>
                </a:solidFill>
                <a:ea typeface="Arial"/>
                <a:cs typeface="Arial"/>
                <a:sym typeface="Arial"/>
              </a:rPr>
              <a:t>Innovation Opportunities</a:t>
            </a:r>
          </a:p>
          <a:p>
            <a:pPr marL="342900" indent="-342900" latinLnBrk="1" hangingPunct="0">
              <a:buFont typeface="Wingdings" charset="2"/>
              <a:buChar char="§"/>
            </a:pPr>
            <a:r>
              <a:rPr lang="en-GB" sz="2400" dirty="0">
                <a:solidFill>
                  <a:srgbClr val="FFFFFF"/>
                </a:solidFill>
                <a:ea typeface="Arial"/>
                <a:cs typeface="Arial"/>
                <a:sym typeface="Arial"/>
              </a:rPr>
              <a:t>Synchronous compensation</a:t>
            </a:r>
          </a:p>
          <a:p>
            <a:pPr marL="342900" indent="-342900" latinLnBrk="1" hangingPunct="0">
              <a:buFont typeface="Wingdings" charset="2"/>
              <a:buChar char="§"/>
            </a:pPr>
            <a:r>
              <a:rPr lang="en-GB" sz="2400" dirty="0">
                <a:solidFill>
                  <a:srgbClr val="FFFFFF"/>
                </a:solidFill>
                <a:ea typeface="Arial"/>
                <a:cs typeface="Arial"/>
                <a:sym typeface="Arial"/>
              </a:rPr>
              <a:t>Distribution System Operator</a:t>
            </a:r>
          </a:p>
          <a:p>
            <a:pPr marL="342900" indent="-342900" latinLnBrk="1" hangingPunct="0">
              <a:buFont typeface="Wingdings" charset="2"/>
              <a:buChar char="§"/>
            </a:pPr>
            <a:r>
              <a:rPr lang="en-GB" sz="2400" dirty="0">
                <a:solidFill>
                  <a:srgbClr val="FFFFFF"/>
                </a:solidFill>
                <a:ea typeface="Arial"/>
                <a:cs typeface="Arial"/>
                <a:sym typeface="Arial"/>
              </a:rPr>
              <a:t>Technical Code Changes</a:t>
            </a:r>
          </a:p>
        </p:txBody>
      </p:sp>
      <p:grpSp>
        <p:nvGrpSpPr>
          <p:cNvPr id="19" name="Group 18"/>
          <p:cNvGrpSpPr/>
          <p:nvPr/>
        </p:nvGrpSpPr>
        <p:grpSpPr>
          <a:xfrm>
            <a:off x="539842" y="1484784"/>
            <a:ext cx="2088232" cy="720080"/>
            <a:chOff x="539842" y="1484784"/>
            <a:chExt cx="2088232" cy="720080"/>
          </a:xfrm>
        </p:grpSpPr>
        <p:sp>
          <p:nvSpPr>
            <p:cNvPr id="20" name="Pentagon 19"/>
            <p:cNvSpPr/>
            <p:nvPr/>
          </p:nvSpPr>
          <p:spPr bwMode="auto">
            <a:xfrm>
              <a:off x="539842" y="1484784"/>
              <a:ext cx="2088232" cy="720080"/>
            </a:xfrm>
            <a:prstGeom prst="homePlate">
              <a:avLst/>
            </a:prstGeom>
            <a:solidFill>
              <a:srgbClr val="F37B1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2800" b="1">
                <a:solidFill>
                  <a:srgbClr val="0079C1"/>
                </a:solidFill>
              </a:endParaRPr>
            </a:p>
          </p:txBody>
        </p:sp>
        <p:sp>
          <p:nvSpPr>
            <p:cNvPr id="21" name="TextBox 20"/>
            <p:cNvSpPr txBox="1"/>
            <p:nvPr/>
          </p:nvSpPr>
          <p:spPr>
            <a:xfrm>
              <a:off x="683858" y="1670417"/>
              <a:ext cx="1543936" cy="348813"/>
            </a:xfrm>
            <a:prstGeom prst="rect">
              <a:avLst/>
            </a:prstGeom>
            <a:noFill/>
            <a:ln>
              <a:noFill/>
            </a:ln>
          </p:spPr>
          <p:txBody>
            <a:bodyPr wrap="square" rtlCol="0">
              <a:spAutoFit/>
            </a:bodyPr>
            <a:lstStyle/>
            <a:p>
              <a:pPr fontAlgn="base">
                <a:lnSpc>
                  <a:spcPct val="80000"/>
                </a:lnSpc>
                <a:spcBef>
                  <a:spcPct val="0"/>
                </a:spcBef>
                <a:spcAft>
                  <a:spcPct val="0"/>
                </a:spcAft>
              </a:pPr>
              <a:r>
                <a:rPr lang="en-US" sz="2000" b="1" dirty="0">
                  <a:solidFill>
                    <a:srgbClr val="FFFFFF"/>
                  </a:solidFill>
                </a:rPr>
                <a:t>Topics</a:t>
              </a:r>
              <a:endParaRPr lang="en-US" sz="2000" dirty="0">
                <a:solidFill>
                  <a:srgbClr val="FFFFFF"/>
                </a:solidFill>
                <a:cs typeface="Arial"/>
              </a:endParaRPr>
            </a:p>
          </p:txBody>
        </p:sp>
      </p:grpSp>
      <p:grpSp>
        <p:nvGrpSpPr>
          <p:cNvPr id="22" name="Group 21"/>
          <p:cNvGrpSpPr/>
          <p:nvPr/>
        </p:nvGrpSpPr>
        <p:grpSpPr>
          <a:xfrm>
            <a:off x="3564033" y="1484784"/>
            <a:ext cx="2088232" cy="720080"/>
            <a:chOff x="3564033" y="1484784"/>
            <a:chExt cx="2088232" cy="720080"/>
          </a:xfrm>
        </p:grpSpPr>
        <p:sp>
          <p:nvSpPr>
            <p:cNvPr id="23" name="Pentagon 22"/>
            <p:cNvSpPr/>
            <p:nvPr/>
          </p:nvSpPr>
          <p:spPr bwMode="auto">
            <a:xfrm>
              <a:off x="3564033" y="1484784"/>
              <a:ext cx="2088232" cy="720080"/>
            </a:xfrm>
            <a:prstGeom prst="homePlate">
              <a:avLst/>
            </a:prstGeom>
            <a:solidFill>
              <a:srgbClr val="F37B1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2800" b="1">
                <a:solidFill>
                  <a:srgbClr val="0079C1"/>
                </a:solidFill>
              </a:endParaRPr>
            </a:p>
          </p:txBody>
        </p:sp>
        <p:sp>
          <p:nvSpPr>
            <p:cNvPr id="24" name="TextBox 23"/>
            <p:cNvSpPr txBox="1"/>
            <p:nvPr/>
          </p:nvSpPr>
          <p:spPr>
            <a:xfrm>
              <a:off x="3708049" y="1670417"/>
              <a:ext cx="1279210" cy="348813"/>
            </a:xfrm>
            <a:prstGeom prst="rect">
              <a:avLst/>
            </a:prstGeom>
            <a:noFill/>
            <a:ln>
              <a:noFill/>
            </a:ln>
          </p:spPr>
          <p:txBody>
            <a:bodyPr wrap="square" rtlCol="0">
              <a:spAutoFit/>
            </a:bodyPr>
            <a:lstStyle/>
            <a:p>
              <a:pPr fontAlgn="base">
                <a:lnSpc>
                  <a:spcPct val="80000"/>
                </a:lnSpc>
                <a:spcBef>
                  <a:spcPct val="0"/>
                </a:spcBef>
                <a:spcAft>
                  <a:spcPct val="0"/>
                </a:spcAft>
              </a:pPr>
              <a:r>
                <a:rPr lang="en-US" sz="2000" b="1" dirty="0">
                  <a:solidFill>
                    <a:srgbClr val="FFFFFF"/>
                  </a:solidFill>
                </a:rPr>
                <a:t>Timeline</a:t>
              </a:r>
              <a:endParaRPr lang="en-US" sz="2000" dirty="0">
                <a:solidFill>
                  <a:srgbClr val="FFFFFF"/>
                </a:solidFill>
                <a:cs typeface="Arial"/>
              </a:endParaRPr>
            </a:p>
          </p:txBody>
        </p:sp>
      </p:grpSp>
      <p:grpSp>
        <p:nvGrpSpPr>
          <p:cNvPr id="26" name="Group 25"/>
          <p:cNvGrpSpPr/>
          <p:nvPr/>
        </p:nvGrpSpPr>
        <p:grpSpPr>
          <a:xfrm>
            <a:off x="6588224" y="1484783"/>
            <a:ext cx="2088232" cy="720080"/>
            <a:chOff x="6588224" y="1484783"/>
            <a:chExt cx="2088232" cy="720080"/>
          </a:xfrm>
        </p:grpSpPr>
        <p:sp>
          <p:nvSpPr>
            <p:cNvPr id="27" name="Pentagon 26"/>
            <p:cNvSpPr/>
            <p:nvPr/>
          </p:nvSpPr>
          <p:spPr bwMode="auto">
            <a:xfrm>
              <a:off x="6588224" y="1484783"/>
              <a:ext cx="2088232" cy="720080"/>
            </a:xfrm>
            <a:prstGeom prst="homePlate">
              <a:avLst/>
            </a:prstGeom>
            <a:solidFill>
              <a:srgbClr val="F37B1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2800" b="1">
                <a:solidFill>
                  <a:srgbClr val="0079C1"/>
                </a:solidFill>
              </a:endParaRPr>
            </a:p>
          </p:txBody>
        </p:sp>
        <p:sp>
          <p:nvSpPr>
            <p:cNvPr id="28" name="TextBox 27"/>
            <p:cNvSpPr txBox="1"/>
            <p:nvPr/>
          </p:nvSpPr>
          <p:spPr>
            <a:xfrm>
              <a:off x="6732240" y="1670416"/>
              <a:ext cx="1512168" cy="338554"/>
            </a:xfrm>
            <a:prstGeom prst="rect">
              <a:avLst/>
            </a:prstGeom>
            <a:noFill/>
            <a:ln>
              <a:noFill/>
            </a:ln>
          </p:spPr>
          <p:txBody>
            <a:bodyPr wrap="square" rtlCol="0">
              <a:spAutoFit/>
            </a:bodyPr>
            <a:lstStyle/>
            <a:p>
              <a:pPr fontAlgn="base">
                <a:lnSpc>
                  <a:spcPct val="80000"/>
                </a:lnSpc>
                <a:spcBef>
                  <a:spcPct val="0"/>
                </a:spcBef>
                <a:spcAft>
                  <a:spcPct val="0"/>
                </a:spcAft>
              </a:pPr>
              <a:r>
                <a:rPr lang="en-US" sz="2000" b="1" dirty="0">
                  <a:solidFill>
                    <a:srgbClr val="FFFFFF"/>
                  </a:solidFill>
                </a:rPr>
                <a:t>Solutions</a:t>
              </a:r>
              <a:endParaRPr lang="en-US" sz="2000" dirty="0">
                <a:solidFill>
                  <a:srgbClr val="FFFFFF"/>
                </a:solidFill>
                <a:cs typeface="Arial"/>
              </a:endParaRPr>
            </a:p>
          </p:txBody>
        </p:sp>
      </p:grpSp>
      <p:grpSp>
        <p:nvGrpSpPr>
          <p:cNvPr id="29" name="Group 28"/>
          <p:cNvGrpSpPr/>
          <p:nvPr/>
        </p:nvGrpSpPr>
        <p:grpSpPr>
          <a:xfrm>
            <a:off x="539842" y="1484784"/>
            <a:ext cx="2088232" cy="720080"/>
            <a:chOff x="539842" y="1484784"/>
            <a:chExt cx="2088232" cy="720080"/>
          </a:xfrm>
        </p:grpSpPr>
        <p:sp>
          <p:nvSpPr>
            <p:cNvPr id="30" name="Pentagon 29"/>
            <p:cNvSpPr/>
            <p:nvPr/>
          </p:nvSpPr>
          <p:spPr bwMode="auto">
            <a:xfrm>
              <a:off x="539842" y="1484784"/>
              <a:ext cx="2088232" cy="720080"/>
            </a:xfrm>
            <a:prstGeom prst="homePlate">
              <a:avLst/>
            </a:prstGeom>
            <a:solidFill>
              <a:srgbClr val="0C63B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2800" b="1">
                <a:solidFill>
                  <a:srgbClr val="0079C1"/>
                </a:solidFill>
              </a:endParaRPr>
            </a:p>
          </p:txBody>
        </p:sp>
        <p:sp>
          <p:nvSpPr>
            <p:cNvPr id="31" name="TextBox 30"/>
            <p:cNvSpPr txBox="1"/>
            <p:nvPr/>
          </p:nvSpPr>
          <p:spPr>
            <a:xfrm>
              <a:off x="683858" y="1670417"/>
              <a:ext cx="1543936" cy="348813"/>
            </a:xfrm>
            <a:prstGeom prst="rect">
              <a:avLst/>
            </a:prstGeom>
            <a:noFill/>
            <a:ln>
              <a:noFill/>
            </a:ln>
          </p:spPr>
          <p:txBody>
            <a:bodyPr wrap="square" rtlCol="0">
              <a:spAutoFit/>
            </a:bodyPr>
            <a:lstStyle/>
            <a:p>
              <a:pPr fontAlgn="base">
                <a:lnSpc>
                  <a:spcPct val="80000"/>
                </a:lnSpc>
                <a:spcBef>
                  <a:spcPct val="0"/>
                </a:spcBef>
                <a:spcAft>
                  <a:spcPct val="0"/>
                </a:spcAft>
              </a:pPr>
              <a:r>
                <a:rPr lang="en-US" sz="2000" b="1" dirty="0">
                  <a:solidFill>
                    <a:srgbClr val="FFFFFF"/>
                  </a:solidFill>
                </a:rPr>
                <a:t>Topics</a:t>
              </a:r>
              <a:endParaRPr lang="en-US" sz="2000" dirty="0">
                <a:solidFill>
                  <a:srgbClr val="FFFFFF"/>
                </a:solidFill>
                <a:cs typeface="Arial"/>
              </a:endParaRPr>
            </a:p>
          </p:txBody>
        </p:sp>
      </p:grpSp>
      <p:grpSp>
        <p:nvGrpSpPr>
          <p:cNvPr id="32" name="Group 31"/>
          <p:cNvGrpSpPr/>
          <p:nvPr/>
        </p:nvGrpSpPr>
        <p:grpSpPr>
          <a:xfrm>
            <a:off x="3564033" y="1484784"/>
            <a:ext cx="2088232" cy="720080"/>
            <a:chOff x="3564033" y="1484784"/>
            <a:chExt cx="2088232" cy="720080"/>
          </a:xfrm>
        </p:grpSpPr>
        <p:sp>
          <p:nvSpPr>
            <p:cNvPr id="33" name="Pentagon 32"/>
            <p:cNvSpPr/>
            <p:nvPr/>
          </p:nvSpPr>
          <p:spPr bwMode="auto">
            <a:xfrm>
              <a:off x="3564033" y="1484784"/>
              <a:ext cx="2088232" cy="720080"/>
            </a:xfrm>
            <a:prstGeom prst="homePlate">
              <a:avLst/>
            </a:prstGeom>
            <a:solidFill>
              <a:srgbClr val="0C63B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2800" b="1">
                <a:solidFill>
                  <a:srgbClr val="0079C1"/>
                </a:solidFill>
              </a:endParaRPr>
            </a:p>
          </p:txBody>
        </p:sp>
        <p:sp>
          <p:nvSpPr>
            <p:cNvPr id="34" name="TextBox 33"/>
            <p:cNvSpPr txBox="1"/>
            <p:nvPr/>
          </p:nvSpPr>
          <p:spPr>
            <a:xfrm>
              <a:off x="3708049" y="1670417"/>
              <a:ext cx="1279210" cy="348813"/>
            </a:xfrm>
            <a:prstGeom prst="rect">
              <a:avLst/>
            </a:prstGeom>
            <a:noFill/>
            <a:ln>
              <a:noFill/>
            </a:ln>
          </p:spPr>
          <p:txBody>
            <a:bodyPr wrap="square" rtlCol="0">
              <a:spAutoFit/>
            </a:bodyPr>
            <a:lstStyle/>
            <a:p>
              <a:pPr fontAlgn="base">
                <a:lnSpc>
                  <a:spcPct val="80000"/>
                </a:lnSpc>
                <a:spcBef>
                  <a:spcPct val="0"/>
                </a:spcBef>
                <a:spcAft>
                  <a:spcPct val="0"/>
                </a:spcAft>
              </a:pPr>
              <a:r>
                <a:rPr lang="en-US" sz="2000" b="1" dirty="0">
                  <a:solidFill>
                    <a:srgbClr val="FFFFFF"/>
                  </a:solidFill>
                </a:rPr>
                <a:t>Timeline</a:t>
              </a:r>
              <a:endParaRPr lang="en-US" sz="2000" dirty="0">
                <a:solidFill>
                  <a:srgbClr val="FFFFFF"/>
                </a:solidFill>
                <a:cs typeface="Arial"/>
              </a:endParaRPr>
            </a:p>
          </p:txBody>
        </p:sp>
      </p:grpSp>
    </p:spTree>
    <p:extLst>
      <p:ext uri="{BB962C8B-B14F-4D97-AF65-F5344CB8AC3E}">
        <p14:creationId xmlns:p14="http://schemas.microsoft.com/office/powerpoint/2010/main" val="31656022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10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par>
                          <p:cTn id="11" fill="hold">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0"/>
            <a:ext cx="9144000" cy="6858000"/>
          </a:xfrm>
          <a:prstGeom prst="rect">
            <a:avLst/>
          </a:prstGeom>
          <a:solidFill>
            <a:srgbClr val="04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pic>
        <p:nvPicPr>
          <p:cNvPr id="3" name="Picture 2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16327" y="342900"/>
            <a:ext cx="1818483" cy="376238"/>
          </a:xfrm>
          <a:prstGeom prst="rect">
            <a:avLst/>
          </a:prstGeom>
          <a:noFill/>
        </p:spPr>
      </p:pic>
      <p:sp>
        <p:nvSpPr>
          <p:cNvPr id="16" name="TextBox 15"/>
          <p:cNvSpPr txBox="1"/>
          <p:nvPr/>
        </p:nvSpPr>
        <p:spPr>
          <a:xfrm>
            <a:off x="467544" y="332656"/>
            <a:ext cx="6120680" cy="796115"/>
          </a:xfrm>
          <a:prstGeom prst="rect">
            <a:avLst/>
          </a:prstGeom>
          <a:noFill/>
        </p:spPr>
        <p:txBody>
          <a:bodyPr wrap="square" rtlCol="0">
            <a:spAutoFit/>
          </a:bodyPr>
          <a:lstStyle/>
          <a:p>
            <a:pPr fontAlgn="base">
              <a:lnSpc>
                <a:spcPct val="80000"/>
              </a:lnSpc>
              <a:spcBef>
                <a:spcPct val="0"/>
              </a:spcBef>
              <a:spcAft>
                <a:spcPct val="0"/>
              </a:spcAft>
            </a:pPr>
            <a:endParaRPr lang="en-US" sz="2800" b="1" dirty="0">
              <a:solidFill>
                <a:srgbClr val="FFFFFF"/>
              </a:solidFill>
            </a:endParaRPr>
          </a:p>
          <a:p>
            <a:pPr fontAlgn="base">
              <a:lnSpc>
                <a:spcPct val="80000"/>
              </a:lnSpc>
              <a:spcBef>
                <a:spcPct val="0"/>
              </a:spcBef>
              <a:spcAft>
                <a:spcPct val="0"/>
              </a:spcAft>
            </a:pPr>
            <a:r>
              <a:rPr lang="en-US" sz="2800" b="1" dirty="0">
                <a:solidFill>
                  <a:srgbClr val="FFFFFF"/>
                </a:solidFill>
              </a:rPr>
              <a:t>SOF development timeline</a:t>
            </a:r>
            <a:endParaRPr lang="en-US" sz="2800" dirty="0">
              <a:solidFill>
                <a:srgbClr val="FFFFFF"/>
              </a:solidFill>
              <a:cs typeface="Arial"/>
            </a:endParaRPr>
          </a:p>
        </p:txBody>
      </p:sp>
      <p:cxnSp>
        <p:nvCxnSpPr>
          <p:cNvPr id="17" name="Straight Connector 16"/>
          <p:cNvCxnSpPr/>
          <p:nvPr/>
        </p:nvCxnSpPr>
        <p:spPr bwMode="auto">
          <a:xfrm flipV="1">
            <a:off x="539552" y="1124745"/>
            <a:ext cx="8136904" cy="40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8" name="Straight Connector 17"/>
          <p:cNvCxnSpPr/>
          <p:nvPr/>
        </p:nvCxnSpPr>
        <p:spPr bwMode="auto">
          <a:xfrm flipV="1">
            <a:off x="539552" y="1124744"/>
            <a:ext cx="4464496" cy="4028"/>
          </a:xfrm>
          <a:prstGeom prst="line">
            <a:avLst/>
          </a:prstGeom>
          <a:solidFill>
            <a:schemeClr val="accent1"/>
          </a:solidFill>
          <a:ln w="38100" cap="flat" cmpd="sng" algn="ctr">
            <a:solidFill>
              <a:schemeClr val="bg1"/>
            </a:solidFill>
            <a:prstDash val="solid"/>
            <a:round/>
            <a:headEnd type="none" w="med" len="med"/>
            <a:tailEnd type="none" w="med" len="med"/>
          </a:ln>
          <a:effectLst/>
        </p:spPr>
      </p:cxnSp>
      <p:pic>
        <p:nvPicPr>
          <p:cNvPr id="2" name="Picture 1" descr="Developmnt Timelin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1700808"/>
            <a:ext cx="8211312" cy="4395216"/>
          </a:xfrm>
          <a:prstGeom prst="rect">
            <a:avLst/>
          </a:prstGeom>
        </p:spPr>
      </p:pic>
    </p:spTree>
    <p:extLst>
      <p:ext uri="{BB962C8B-B14F-4D97-AF65-F5344CB8AC3E}">
        <p14:creationId xmlns:p14="http://schemas.microsoft.com/office/powerpoint/2010/main" val="258451780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G_Windfarm_11_RKP_highres.jpg"/>
          <p:cNvPicPr>
            <a:picLocks noChangeAspect="1"/>
          </p:cNvPicPr>
          <p:nvPr/>
        </p:nvPicPr>
        <p:blipFill rotWithShape="1">
          <a:blip r:embed="rId3" cstate="print">
            <a:extLst>
              <a:ext uri="{28A0092B-C50C-407E-A947-70E740481C1C}">
                <a14:useLocalDpi xmlns:a14="http://schemas.microsoft.com/office/drawing/2010/main" val="0"/>
              </a:ext>
            </a:extLst>
          </a:blip>
          <a:srcRect t="677" r="14001" b="746"/>
          <a:stretch/>
        </p:blipFill>
        <p:spPr>
          <a:xfrm>
            <a:off x="0" y="0"/>
            <a:ext cx="9144001" cy="6858000"/>
          </a:xfrm>
          <a:prstGeom prst="rect">
            <a:avLst/>
          </a:prstGeom>
        </p:spPr>
      </p:pic>
      <p:sp>
        <p:nvSpPr>
          <p:cNvPr id="25" name="TextBox 24"/>
          <p:cNvSpPr txBox="1"/>
          <p:nvPr/>
        </p:nvSpPr>
        <p:spPr>
          <a:xfrm>
            <a:off x="9299222" y="4247444"/>
            <a:ext cx="184666" cy="523220"/>
          </a:xfrm>
          <a:prstGeom prst="rect">
            <a:avLst/>
          </a:prstGeom>
          <a:noFill/>
        </p:spPr>
        <p:txBody>
          <a:bodyPr wrap="none" rtlCol="0">
            <a:spAutoFit/>
          </a:bodyPr>
          <a:lstStyle/>
          <a:p>
            <a:pPr fontAlgn="base">
              <a:spcBef>
                <a:spcPct val="0"/>
              </a:spcBef>
              <a:spcAft>
                <a:spcPct val="0"/>
              </a:spcAft>
            </a:pPr>
            <a:r>
              <a:rPr lang="en-US" sz="2800" b="1" dirty="0">
                <a:solidFill>
                  <a:srgbClr val="0079C1"/>
                </a:solidFill>
              </a:rPr>
              <a:t> </a:t>
            </a:r>
          </a:p>
        </p:txBody>
      </p:sp>
      <p:pic>
        <p:nvPicPr>
          <p:cNvPr id="10" name="Picture 2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16327" y="342900"/>
            <a:ext cx="1818483" cy="376238"/>
          </a:xfrm>
          <a:prstGeom prst="rect">
            <a:avLst/>
          </a:prstGeom>
          <a:noFill/>
        </p:spPr>
      </p:pic>
      <p:sp>
        <p:nvSpPr>
          <p:cNvPr id="11" name="TextBox 10"/>
          <p:cNvSpPr txBox="1"/>
          <p:nvPr/>
        </p:nvSpPr>
        <p:spPr>
          <a:xfrm>
            <a:off x="467544" y="332656"/>
            <a:ext cx="5400600" cy="796115"/>
          </a:xfrm>
          <a:prstGeom prst="rect">
            <a:avLst/>
          </a:prstGeom>
          <a:noFill/>
        </p:spPr>
        <p:txBody>
          <a:bodyPr wrap="square" rtlCol="0">
            <a:spAutoFit/>
          </a:bodyPr>
          <a:lstStyle/>
          <a:p>
            <a:pPr fontAlgn="base">
              <a:lnSpc>
                <a:spcPct val="80000"/>
              </a:lnSpc>
              <a:spcBef>
                <a:spcPct val="0"/>
              </a:spcBef>
              <a:spcAft>
                <a:spcPct val="0"/>
              </a:spcAft>
            </a:pPr>
            <a:endParaRPr lang="en-US" sz="2800" b="1" dirty="0">
              <a:solidFill>
                <a:srgbClr val="FFFFFF"/>
              </a:solidFill>
            </a:endParaRPr>
          </a:p>
          <a:p>
            <a:pPr fontAlgn="base">
              <a:lnSpc>
                <a:spcPct val="80000"/>
              </a:lnSpc>
              <a:spcBef>
                <a:spcPct val="0"/>
              </a:spcBef>
              <a:spcAft>
                <a:spcPct val="0"/>
              </a:spcAft>
            </a:pPr>
            <a:r>
              <a:rPr lang="en-US" sz="2800" b="1" dirty="0">
                <a:solidFill>
                  <a:srgbClr val="FFFFFF"/>
                </a:solidFill>
              </a:rPr>
              <a:t>SOF Summary</a:t>
            </a:r>
          </a:p>
        </p:txBody>
      </p:sp>
      <p:cxnSp>
        <p:nvCxnSpPr>
          <p:cNvPr id="12" name="Straight Connector 11"/>
          <p:cNvCxnSpPr/>
          <p:nvPr/>
        </p:nvCxnSpPr>
        <p:spPr bwMode="auto">
          <a:xfrm flipV="1">
            <a:off x="539552" y="1124745"/>
            <a:ext cx="8136904" cy="40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3" name="Straight Connector 12"/>
          <p:cNvCxnSpPr/>
          <p:nvPr/>
        </p:nvCxnSpPr>
        <p:spPr bwMode="auto">
          <a:xfrm flipV="1">
            <a:off x="539552" y="1124744"/>
            <a:ext cx="2448272" cy="403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14" name="Rectangle 13"/>
          <p:cNvSpPr/>
          <p:nvPr/>
        </p:nvSpPr>
        <p:spPr bwMode="auto">
          <a:xfrm>
            <a:off x="539552" y="1484784"/>
            <a:ext cx="5040560" cy="7200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15" name="Rectangle 14"/>
          <p:cNvSpPr/>
          <p:nvPr/>
        </p:nvSpPr>
        <p:spPr bwMode="auto">
          <a:xfrm rot="2700000">
            <a:off x="369356" y="1679591"/>
            <a:ext cx="332772" cy="3327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16" name="Rectangle 15"/>
          <p:cNvSpPr/>
          <p:nvPr/>
        </p:nvSpPr>
        <p:spPr bwMode="auto">
          <a:xfrm>
            <a:off x="539552" y="2492896"/>
            <a:ext cx="5040560" cy="7200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18" name="Rectangle 17"/>
          <p:cNvSpPr/>
          <p:nvPr/>
        </p:nvSpPr>
        <p:spPr bwMode="auto">
          <a:xfrm>
            <a:off x="539552" y="3501007"/>
            <a:ext cx="5040560" cy="903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2800" b="1">
              <a:solidFill>
                <a:srgbClr val="0079C1"/>
              </a:solidFill>
            </a:endParaRPr>
          </a:p>
        </p:txBody>
      </p:sp>
      <p:sp>
        <p:nvSpPr>
          <p:cNvPr id="26" name="Rectangle 25"/>
          <p:cNvSpPr/>
          <p:nvPr/>
        </p:nvSpPr>
        <p:spPr bwMode="auto">
          <a:xfrm rot="2700000">
            <a:off x="369356" y="2698134"/>
            <a:ext cx="332772" cy="3327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27" name="Rectangle 26"/>
          <p:cNvSpPr/>
          <p:nvPr/>
        </p:nvSpPr>
        <p:spPr bwMode="auto">
          <a:xfrm rot="2700000">
            <a:off x="369356" y="3764302"/>
            <a:ext cx="332772" cy="3327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21" name="TextBox 20"/>
          <p:cNvSpPr txBox="1"/>
          <p:nvPr/>
        </p:nvSpPr>
        <p:spPr>
          <a:xfrm>
            <a:off x="405841" y="2521362"/>
            <a:ext cx="4958247" cy="656077"/>
          </a:xfrm>
          <a:prstGeom prst="rect">
            <a:avLst/>
          </a:prstGeom>
          <a:noFill/>
        </p:spPr>
        <p:txBody>
          <a:bodyPr wrap="square" rtlCol="0">
            <a:spAutoFit/>
          </a:bodyPr>
          <a:lstStyle/>
          <a:p>
            <a:pPr marL="180000" fontAlgn="base">
              <a:lnSpc>
                <a:spcPct val="120000"/>
              </a:lnSpc>
              <a:spcBef>
                <a:spcPct val="0"/>
              </a:spcBef>
              <a:spcAft>
                <a:spcPct val="0"/>
              </a:spcAft>
            </a:pPr>
            <a:r>
              <a:rPr lang="en-US" sz="1600" dirty="0">
                <a:solidFill>
                  <a:srgbClr val="04346C"/>
                </a:solidFill>
                <a:cs typeface="Arial"/>
              </a:rPr>
              <a:t>There are significant challenges for whole system operation</a:t>
            </a:r>
          </a:p>
        </p:txBody>
      </p:sp>
      <p:sp>
        <p:nvSpPr>
          <p:cNvPr id="20" name="TextBox 19"/>
          <p:cNvSpPr txBox="1"/>
          <p:nvPr/>
        </p:nvSpPr>
        <p:spPr>
          <a:xfrm>
            <a:off x="405841" y="1521732"/>
            <a:ext cx="6534726" cy="656077"/>
          </a:xfrm>
          <a:prstGeom prst="rect">
            <a:avLst/>
          </a:prstGeom>
          <a:noFill/>
        </p:spPr>
        <p:txBody>
          <a:bodyPr wrap="square" rtlCol="0">
            <a:spAutoFit/>
          </a:bodyPr>
          <a:lstStyle/>
          <a:p>
            <a:pPr marL="180000" fontAlgn="base">
              <a:lnSpc>
                <a:spcPct val="120000"/>
              </a:lnSpc>
              <a:spcBef>
                <a:spcPct val="0"/>
              </a:spcBef>
              <a:spcAft>
                <a:spcPct val="0"/>
              </a:spcAft>
            </a:pPr>
            <a:r>
              <a:rPr lang="en-US" sz="1600" dirty="0">
                <a:solidFill>
                  <a:srgbClr val="04346C"/>
                </a:solidFill>
                <a:cs typeface="Arial"/>
              </a:rPr>
              <a:t>Major changes are occurring in the GB energy </a:t>
            </a:r>
          </a:p>
          <a:p>
            <a:pPr marL="180000" fontAlgn="base">
              <a:lnSpc>
                <a:spcPct val="120000"/>
              </a:lnSpc>
              <a:spcBef>
                <a:spcPct val="0"/>
              </a:spcBef>
              <a:spcAft>
                <a:spcPct val="0"/>
              </a:spcAft>
            </a:pPr>
            <a:r>
              <a:rPr lang="en-US" sz="1600" dirty="0">
                <a:solidFill>
                  <a:srgbClr val="04346C"/>
                </a:solidFill>
                <a:cs typeface="Arial"/>
              </a:rPr>
              <a:t>landscape</a:t>
            </a:r>
          </a:p>
        </p:txBody>
      </p:sp>
      <p:sp>
        <p:nvSpPr>
          <p:cNvPr id="22" name="TextBox 21"/>
          <p:cNvSpPr txBox="1"/>
          <p:nvPr/>
        </p:nvSpPr>
        <p:spPr>
          <a:xfrm>
            <a:off x="405841" y="3573016"/>
            <a:ext cx="5318287" cy="830997"/>
          </a:xfrm>
          <a:prstGeom prst="rect">
            <a:avLst/>
          </a:prstGeom>
          <a:noFill/>
        </p:spPr>
        <p:txBody>
          <a:bodyPr wrap="square" rtlCol="0">
            <a:spAutoFit/>
          </a:bodyPr>
          <a:lstStyle/>
          <a:p>
            <a:pPr marL="180000" fontAlgn="base">
              <a:spcBef>
                <a:spcPct val="0"/>
              </a:spcBef>
              <a:spcAft>
                <a:spcPct val="0"/>
              </a:spcAft>
            </a:pPr>
            <a:r>
              <a:rPr lang="en-US" sz="1600" dirty="0">
                <a:solidFill>
                  <a:srgbClr val="04346C"/>
                </a:solidFill>
                <a:cs typeface="Arial"/>
              </a:rPr>
              <a:t>There is an opportunity for market and technical solutions, get involved by contacting us at: </a:t>
            </a:r>
            <a:br>
              <a:rPr lang="en-US" sz="1600" dirty="0">
                <a:solidFill>
                  <a:srgbClr val="04346C"/>
                </a:solidFill>
                <a:cs typeface="Arial"/>
              </a:rPr>
            </a:br>
            <a:r>
              <a:rPr lang="en-US" sz="1600" dirty="0">
                <a:solidFill>
                  <a:srgbClr val="04346C"/>
                </a:solidFill>
                <a:cs typeface="Arial"/>
                <a:hlinkClick r:id="rId5"/>
              </a:rPr>
              <a:t>box.transmission.SOF@nationalgrid.com</a:t>
            </a:r>
            <a:r>
              <a:rPr lang="en-US" sz="1600" dirty="0">
                <a:solidFill>
                  <a:srgbClr val="04346C"/>
                </a:solidFill>
                <a:cs typeface="Arial"/>
              </a:rPr>
              <a:t> </a:t>
            </a:r>
          </a:p>
        </p:txBody>
      </p:sp>
    </p:spTree>
    <p:extLst>
      <p:ext uri="{BB962C8B-B14F-4D97-AF65-F5344CB8AC3E}">
        <p14:creationId xmlns:p14="http://schemas.microsoft.com/office/powerpoint/2010/main" val="367457605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0"/>
            <a:ext cx="9144000" cy="6858000"/>
          </a:xfrm>
          <a:prstGeom prst="rect">
            <a:avLst/>
          </a:prstGeom>
          <a:solidFill>
            <a:srgbClr val="04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pic>
        <p:nvPicPr>
          <p:cNvPr id="3" name="Picture 2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16327" y="342900"/>
            <a:ext cx="1818483" cy="376238"/>
          </a:xfrm>
          <a:prstGeom prst="rect">
            <a:avLst/>
          </a:prstGeom>
          <a:noFill/>
        </p:spPr>
      </p:pic>
      <p:sp>
        <p:nvSpPr>
          <p:cNvPr id="2" name="TextBox 1"/>
          <p:cNvSpPr txBox="1"/>
          <p:nvPr/>
        </p:nvSpPr>
        <p:spPr>
          <a:xfrm>
            <a:off x="467544" y="332656"/>
            <a:ext cx="5400600" cy="796115"/>
          </a:xfrm>
          <a:prstGeom prst="rect">
            <a:avLst/>
          </a:prstGeom>
          <a:noFill/>
        </p:spPr>
        <p:txBody>
          <a:bodyPr wrap="square" rtlCol="0">
            <a:spAutoFit/>
          </a:bodyPr>
          <a:lstStyle/>
          <a:p>
            <a:pPr fontAlgn="base">
              <a:lnSpc>
                <a:spcPct val="80000"/>
              </a:lnSpc>
              <a:spcBef>
                <a:spcPct val="0"/>
              </a:spcBef>
              <a:spcAft>
                <a:spcPct val="0"/>
              </a:spcAft>
            </a:pPr>
            <a:r>
              <a:rPr lang="en-US" sz="2800" b="1" dirty="0">
                <a:solidFill>
                  <a:srgbClr val="FFFFFF"/>
                </a:solidFill>
              </a:rPr>
              <a:t>Future Energy Scenarios 2015</a:t>
            </a:r>
          </a:p>
          <a:p>
            <a:pPr fontAlgn="base">
              <a:lnSpc>
                <a:spcPct val="80000"/>
              </a:lnSpc>
              <a:spcBef>
                <a:spcPct val="0"/>
              </a:spcBef>
              <a:spcAft>
                <a:spcPct val="0"/>
              </a:spcAft>
            </a:pPr>
            <a:r>
              <a:rPr lang="en-US" sz="2800" dirty="0">
                <a:solidFill>
                  <a:srgbClr val="FFFFFF"/>
                </a:solidFill>
                <a:cs typeface="Arial"/>
              </a:rPr>
              <a:t>Summary</a:t>
            </a:r>
          </a:p>
        </p:txBody>
      </p:sp>
      <p:cxnSp>
        <p:nvCxnSpPr>
          <p:cNvPr id="8" name="Straight Connector 7"/>
          <p:cNvCxnSpPr/>
          <p:nvPr/>
        </p:nvCxnSpPr>
        <p:spPr bwMode="auto">
          <a:xfrm flipV="1">
            <a:off x="539552" y="1124745"/>
            <a:ext cx="8136904" cy="40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7" name="Straight Connector 6"/>
          <p:cNvCxnSpPr/>
          <p:nvPr/>
        </p:nvCxnSpPr>
        <p:spPr bwMode="auto">
          <a:xfrm flipV="1">
            <a:off x="539552" y="1124744"/>
            <a:ext cx="5112568" cy="4028"/>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11" name="Rectangle 10"/>
          <p:cNvSpPr/>
          <p:nvPr/>
        </p:nvSpPr>
        <p:spPr bwMode="auto">
          <a:xfrm rot="2700000">
            <a:off x="744790" y="2800931"/>
            <a:ext cx="332772" cy="332772"/>
          </a:xfrm>
          <a:prstGeom prst="rect">
            <a:avLst/>
          </a:prstGeom>
          <a:solidFill>
            <a:srgbClr val="F37B1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12" name="Rectangle 11"/>
          <p:cNvSpPr/>
          <p:nvPr/>
        </p:nvSpPr>
        <p:spPr bwMode="auto">
          <a:xfrm>
            <a:off x="539552" y="1556792"/>
            <a:ext cx="5976664" cy="1440160"/>
          </a:xfrm>
          <a:prstGeom prst="rect">
            <a:avLst/>
          </a:prstGeom>
          <a:solidFill>
            <a:srgbClr val="F37B1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13" name="TextBox 12"/>
          <p:cNvSpPr txBox="1"/>
          <p:nvPr/>
        </p:nvSpPr>
        <p:spPr>
          <a:xfrm>
            <a:off x="583506" y="1577656"/>
            <a:ext cx="6004717" cy="954107"/>
          </a:xfrm>
          <a:prstGeom prst="rect">
            <a:avLst/>
          </a:prstGeom>
          <a:noFill/>
        </p:spPr>
        <p:txBody>
          <a:bodyPr wrap="square" rtlCol="0">
            <a:spAutoFit/>
          </a:bodyPr>
          <a:lstStyle/>
          <a:p>
            <a:pPr fontAlgn="base">
              <a:spcBef>
                <a:spcPct val="0"/>
              </a:spcBef>
              <a:spcAft>
                <a:spcPct val="0"/>
              </a:spcAft>
            </a:pPr>
            <a:r>
              <a:rPr lang="en-GB" sz="2800" b="1" dirty="0" err="1">
                <a:solidFill>
                  <a:srgbClr val="FFFFFF"/>
                </a:solidFill>
              </a:rPr>
              <a:t>Roisin</a:t>
            </a:r>
            <a:r>
              <a:rPr lang="en-GB" sz="2800" b="1" dirty="0">
                <a:solidFill>
                  <a:srgbClr val="FFFFFF"/>
                </a:solidFill>
              </a:rPr>
              <a:t> Quinn </a:t>
            </a:r>
          </a:p>
          <a:p>
            <a:pPr fontAlgn="base">
              <a:spcBef>
                <a:spcPct val="0"/>
              </a:spcBef>
              <a:spcAft>
                <a:spcPct val="0"/>
              </a:spcAft>
            </a:pPr>
            <a:r>
              <a:rPr lang="en-GB" sz="2800" dirty="0">
                <a:solidFill>
                  <a:srgbClr val="FFFFFF"/>
                </a:solidFill>
              </a:rPr>
              <a:t>Head, Energy Strategy and Policy</a:t>
            </a:r>
          </a:p>
        </p:txBody>
      </p:sp>
      <p:pic>
        <p:nvPicPr>
          <p:cNvPr id="14" name="Picture 13" descr="Landscae_RGB.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4653136"/>
            <a:ext cx="8686800" cy="1926336"/>
          </a:xfrm>
          <a:prstGeom prst="rect">
            <a:avLst/>
          </a:prstGeom>
        </p:spPr>
      </p:pic>
    </p:spTree>
    <p:extLst>
      <p:ext uri="{BB962C8B-B14F-4D97-AF65-F5344CB8AC3E}">
        <p14:creationId xmlns:p14="http://schemas.microsoft.com/office/powerpoint/2010/main" val="156480843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0"/>
            <a:ext cx="9144000" cy="6858000"/>
          </a:xfrm>
          <a:prstGeom prst="rect">
            <a:avLst/>
          </a:prstGeom>
          <a:solidFill>
            <a:srgbClr val="04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pic>
        <p:nvPicPr>
          <p:cNvPr id="3" name="Picture 2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16327" y="342900"/>
            <a:ext cx="1818483" cy="376238"/>
          </a:xfrm>
          <a:prstGeom prst="rect">
            <a:avLst/>
          </a:prstGeom>
          <a:noFill/>
        </p:spPr>
      </p:pic>
      <p:sp>
        <p:nvSpPr>
          <p:cNvPr id="16" name="TextBox 15"/>
          <p:cNvSpPr txBox="1"/>
          <p:nvPr/>
        </p:nvSpPr>
        <p:spPr>
          <a:xfrm>
            <a:off x="467544" y="332656"/>
            <a:ext cx="6120680" cy="796115"/>
          </a:xfrm>
          <a:prstGeom prst="rect">
            <a:avLst/>
          </a:prstGeom>
          <a:noFill/>
        </p:spPr>
        <p:txBody>
          <a:bodyPr wrap="square" rtlCol="0">
            <a:spAutoFit/>
          </a:bodyPr>
          <a:lstStyle/>
          <a:p>
            <a:pPr fontAlgn="base">
              <a:lnSpc>
                <a:spcPct val="80000"/>
              </a:lnSpc>
              <a:spcBef>
                <a:spcPct val="0"/>
              </a:spcBef>
              <a:spcAft>
                <a:spcPct val="0"/>
              </a:spcAft>
            </a:pPr>
            <a:endParaRPr lang="en-US" sz="2800" b="1" dirty="0">
              <a:solidFill>
                <a:srgbClr val="FFFFFF"/>
              </a:solidFill>
            </a:endParaRPr>
          </a:p>
          <a:p>
            <a:pPr fontAlgn="base">
              <a:lnSpc>
                <a:spcPct val="80000"/>
              </a:lnSpc>
              <a:spcBef>
                <a:spcPct val="0"/>
              </a:spcBef>
              <a:spcAft>
                <a:spcPct val="0"/>
              </a:spcAft>
            </a:pPr>
            <a:r>
              <a:rPr lang="en-US" sz="2800" b="1" dirty="0">
                <a:solidFill>
                  <a:srgbClr val="FFFFFF"/>
                </a:solidFill>
              </a:rPr>
              <a:t>What’s happening to operability?</a:t>
            </a:r>
            <a:endParaRPr lang="en-US" sz="2800" dirty="0">
              <a:solidFill>
                <a:srgbClr val="FFFFFF"/>
              </a:solidFill>
              <a:cs typeface="Arial"/>
            </a:endParaRPr>
          </a:p>
        </p:txBody>
      </p:sp>
      <p:cxnSp>
        <p:nvCxnSpPr>
          <p:cNvPr id="17" name="Straight Connector 16"/>
          <p:cNvCxnSpPr/>
          <p:nvPr/>
        </p:nvCxnSpPr>
        <p:spPr bwMode="auto">
          <a:xfrm flipV="1">
            <a:off x="539552" y="1124745"/>
            <a:ext cx="8136904" cy="40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8" name="Straight Connector 17"/>
          <p:cNvCxnSpPr/>
          <p:nvPr/>
        </p:nvCxnSpPr>
        <p:spPr bwMode="auto">
          <a:xfrm>
            <a:off x="539552" y="1128772"/>
            <a:ext cx="5616624"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pic>
        <p:nvPicPr>
          <p:cNvPr id="5" name="Picture 4" descr="What's happening to operability.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085" y="1404309"/>
            <a:ext cx="8143166" cy="5040560"/>
          </a:xfrm>
          <a:prstGeom prst="rect">
            <a:avLst/>
          </a:prstGeom>
        </p:spPr>
      </p:pic>
      <p:sp>
        <p:nvSpPr>
          <p:cNvPr id="2" name="Rectangle 1"/>
          <p:cNvSpPr/>
          <p:nvPr/>
        </p:nvSpPr>
        <p:spPr bwMode="auto">
          <a:xfrm>
            <a:off x="2915816" y="4543028"/>
            <a:ext cx="612068" cy="288032"/>
          </a:xfrm>
          <a:prstGeom prst="rect">
            <a:avLst/>
          </a:prstGeom>
          <a:solidFill>
            <a:srgbClr val="03346C"/>
          </a:solidFill>
          <a:ln w="9525" cap="flat" cmpd="sng" algn="ctr">
            <a:solidFill>
              <a:srgbClr val="03346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2800" b="1">
              <a:solidFill>
                <a:srgbClr val="0079C1"/>
              </a:solidFill>
            </a:endParaRPr>
          </a:p>
        </p:txBody>
      </p:sp>
      <p:sp>
        <p:nvSpPr>
          <p:cNvPr id="10" name="Rectangle 9"/>
          <p:cNvSpPr/>
          <p:nvPr/>
        </p:nvSpPr>
        <p:spPr bwMode="auto">
          <a:xfrm>
            <a:off x="5724128" y="4543028"/>
            <a:ext cx="612068" cy="288032"/>
          </a:xfrm>
          <a:prstGeom prst="rect">
            <a:avLst/>
          </a:prstGeom>
          <a:solidFill>
            <a:srgbClr val="03346C"/>
          </a:solidFill>
          <a:ln w="9525" cap="flat" cmpd="sng" algn="ctr">
            <a:solidFill>
              <a:srgbClr val="03346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2800" b="1">
              <a:solidFill>
                <a:srgbClr val="0079C1"/>
              </a:solidFill>
            </a:endParaRPr>
          </a:p>
        </p:txBody>
      </p:sp>
    </p:spTree>
    <p:extLst>
      <p:ext uri="{BB962C8B-B14F-4D97-AF65-F5344CB8AC3E}">
        <p14:creationId xmlns:p14="http://schemas.microsoft.com/office/powerpoint/2010/main" val="122866813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332656"/>
            <a:ext cx="6336704" cy="796115"/>
          </a:xfrm>
          <a:prstGeom prst="rect">
            <a:avLst/>
          </a:prstGeom>
          <a:noFill/>
        </p:spPr>
        <p:txBody>
          <a:bodyPr wrap="square" rtlCol="0">
            <a:spAutoFit/>
          </a:bodyPr>
          <a:lstStyle/>
          <a:p>
            <a:pPr fontAlgn="base">
              <a:lnSpc>
                <a:spcPct val="80000"/>
              </a:lnSpc>
              <a:spcBef>
                <a:spcPct val="0"/>
              </a:spcBef>
              <a:spcAft>
                <a:spcPct val="0"/>
              </a:spcAft>
            </a:pPr>
            <a:endParaRPr lang="en-US" sz="2800" b="1" dirty="0">
              <a:solidFill>
                <a:srgbClr val="0079C1"/>
              </a:solidFill>
            </a:endParaRPr>
          </a:p>
          <a:p>
            <a:pPr fontAlgn="base">
              <a:lnSpc>
                <a:spcPct val="80000"/>
              </a:lnSpc>
              <a:spcBef>
                <a:spcPct val="0"/>
              </a:spcBef>
              <a:spcAft>
                <a:spcPct val="0"/>
              </a:spcAft>
            </a:pPr>
            <a:r>
              <a:rPr lang="en-US" sz="2800" b="1" dirty="0">
                <a:solidFill>
                  <a:srgbClr val="0079C1"/>
                </a:solidFill>
              </a:rPr>
              <a:t>Impact of changes on operability</a:t>
            </a:r>
            <a:endParaRPr lang="en-US" sz="2800" dirty="0">
              <a:solidFill>
                <a:srgbClr val="0079C1"/>
              </a:solidFill>
              <a:cs typeface="Arial"/>
            </a:endParaRPr>
          </a:p>
        </p:txBody>
      </p:sp>
      <p:cxnSp>
        <p:nvCxnSpPr>
          <p:cNvPr id="8" name="Straight Connector 7"/>
          <p:cNvCxnSpPr/>
          <p:nvPr/>
        </p:nvCxnSpPr>
        <p:spPr bwMode="auto">
          <a:xfrm flipV="1">
            <a:off x="539552" y="1124744"/>
            <a:ext cx="8136904" cy="4027"/>
          </a:xfrm>
          <a:prstGeom prst="line">
            <a:avLst/>
          </a:prstGeom>
          <a:solidFill>
            <a:schemeClr val="accent1"/>
          </a:solidFill>
          <a:ln w="9525" cap="flat" cmpd="sng" algn="ctr">
            <a:solidFill>
              <a:srgbClr val="0079C1"/>
            </a:solidFill>
            <a:prstDash val="solid"/>
            <a:round/>
            <a:headEnd type="none" w="med" len="med"/>
            <a:tailEnd type="none" w="med" len="med"/>
          </a:ln>
          <a:effectLst/>
        </p:spPr>
      </p:cxnSp>
      <p:cxnSp>
        <p:nvCxnSpPr>
          <p:cNvPr id="7" name="Straight Connector 6"/>
          <p:cNvCxnSpPr/>
          <p:nvPr/>
        </p:nvCxnSpPr>
        <p:spPr bwMode="auto">
          <a:xfrm flipV="1">
            <a:off x="539552" y="1124744"/>
            <a:ext cx="5544616" cy="4028"/>
          </a:xfrm>
          <a:prstGeom prst="line">
            <a:avLst/>
          </a:prstGeom>
          <a:solidFill>
            <a:schemeClr val="accent1"/>
          </a:solidFill>
          <a:ln w="38100" cap="flat" cmpd="sng" algn="ctr">
            <a:solidFill>
              <a:srgbClr val="0079C1"/>
            </a:solidFill>
            <a:prstDash val="solid"/>
            <a:round/>
            <a:headEnd type="none" w="med" len="med"/>
            <a:tailEnd type="none" w="med" len="med"/>
          </a:ln>
          <a:effectLst/>
        </p:spPr>
      </p:cxnSp>
      <p:pic>
        <p:nvPicPr>
          <p:cNvPr id="15" name="Picture 14" descr="National_Grid_logo_cmy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347526"/>
            <a:ext cx="1800200" cy="371742"/>
          </a:xfrm>
          <a:prstGeom prst="rect">
            <a:avLst/>
          </a:prstGeom>
        </p:spPr>
      </p:pic>
      <p:sp>
        <p:nvSpPr>
          <p:cNvPr id="25" name="TextBox 24"/>
          <p:cNvSpPr txBox="1"/>
          <p:nvPr/>
        </p:nvSpPr>
        <p:spPr>
          <a:xfrm>
            <a:off x="9299222" y="4247444"/>
            <a:ext cx="184666" cy="523220"/>
          </a:xfrm>
          <a:prstGeom prst="rect">
            <a:avLst/>
          </a:prstGeom>
          <a:noFill/>
        </p:spPr>
        <p:txBody>
          <a:bodyPr wrap="none" rtlCol="0">
            <a:spAutoFit/>
          </a:bodyPr>
          <a:lstStyle/>
          <a:p>
            <a:pPr fontAlgn="base">
              <a:spcBef>
                <a:spcPct val="0"/>
              </a:spcBef>
              <a:spcAft>
                <a:spcPct val="0"/>
              </a:spcAft>
            </a:pPr>
            <a:r>
              <a:rPr lang="en-US" sz="2800" b="1" dirty="0">
                <a:solidFill>
                  <a:srgbClr val="0079C1"/>
                </a:solidFill>
              </a:rPr>
              <a:t> </a:t>
            </a:r>
          </a:p>
        </p:txBody>
      </p:sp>
      <p:grpSp>
        <p:nvGrpSpPr>
          <p:cNvPr id="43" name="Group 42"/>
          <p:cNvGrpSpPr/>
          <p:nvPr/>
        </p:nvGrpSpPr>
        <p:grpSpPr>
          <a:xfrm>
            <a:off x="492475" y="2696787"/>
            <a:ext cx="7457720" cy="3882322"/>
            <a:chOff x="1995721" y="1598669"/>
            <a:chExt cx="3692506" cy="1544946"/>
          </a:xfrm>
        </p:grpSpPr>
        <p:grpSp>
          <p:nvGrpSpPr>
            <p:cNvPr id="44" name="Group 43"/>
            <p:cNvGrpSpPr/>
            <p:nvPr/>
          </p:nvGrpSpPr>
          <p:grpSpPr>
            <a:xfrm>
              <a:off x="1995721" y="1598669"/>
              <a:ext cx="3692506" cy="1104541"/>
              <a:chOff x="2040483" y="1592329"/>
              <a:chExt cx="6311328" cy="1887913"/>
            </a:xfrm>
          </p:grpSpPr>
          <p:pic>
            <p:nvPicPr>
              <p:cNvPr id="6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657" b="19053"/>
              <a:stretch/>
            </p:blipFill>
            <p:spPr bwMode="auto">
              <a:xfrm>
                <a:off x="2510242" y="1607608"/>
                <a:ext cx="5841569" cy="1765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TextBox 68"/>
              <p:cNvSpPr txBox="1"/>
              <p:nvPr/>
            </p:nvSpPr>
            <p:spPr>
              <a:xfrm>
                <a:off x="2121258" y="3164606"/>
                <a:ext cx="605115" cy="315636"/>
              </a:xfrm>
              <a:prstGeom prst="rect">
                <a:avLst/>
              </a:prstGeom>
              <a:noFill/>
            </p:spPr>
            <p:txBody>
              <a:bodyPr wrap="square" rtlCol="0">
                <a:spAutoFit/>
              </a:bodyPr>
              <a:lstStyle/>
              <a:p>
                <a:pPr algn="ctr">
                  <a:defRPr/>
                </a:pPr>
                <a:r>
                  <a:rPr lang="en-GB" sz="600" b="1" kern="0" dirty="0">
                    <a:solidFill>
                      <a:sysClr val="windowText" lastClr="000000"/>
                    </a:solidFill>
                    <a:cs typeface="Arial"/>
                    <a:sym typeface="Arial"/>
                  </a:rPr>
                  <a:t>200</a:t>
                </a:r>
              </a:p>
            </p:txBody>
          </p:sp>
          <p:sp>
            <p:nvSpPr>
              <p:cNvPr id="70" name="TextBox 69"/>
              <p:cNvSpPr txBox="1"/>
              <p:nvPr/>
            </p:nvSpPr>
            <p:spPr>
              <a:xfrm>
                <a:off x="2121256" y="2775571"/>
                <a:ext cx="605115" cy="315636"/>
              </a:xfrm>
              <a:prstGeom prst="rect">
                <a:avLst/>
              </a:prstGeom>
              <a:noFill/>
            </p:spPr>
            <p:txBody>
              <a:bodyPr wrap="square" rtlCol="0">
                <a:spAutoFit/>
              </a:bodyPr>
              <a:lstStyle/>
              <a:p>
                <a:pPr algn="ctr">
                  <a:defRPr/>
                </a:pPr>
                <a:r>
                  <a:rPr lang="en-GB" sz="600" b="1" kern="0" dirty="0">
                    <a:solidFill>
                      <a:sysClr val="windowText" lastClr="000000"/>
                    </a:solidFill>
                    <a:cs typeface="Arial"/>
                    <a:sym typeface="Arial"/>
                  </a:rPr>
                  <a:t>250</a:t>
                </a:r>
              </a:p>
            </p:txBody>
          </p:sp>
          <p:sp>
            <p:nvSpPr>
              <p:cNvPr id="71" name="TextBox 70"/>
              <p:cNvSpPr txBox="1"/>
              <p:nvPr/>
            </p:nvSpPr>
            <p:spPr>
              <a:xfrm>
                <a:off x="2121256" y="2404240"/>
                <a:ext cx="605115" cy="315636"/>
              </a:xfrm>
              <a:prstGeom prst="rect">
                <a:avLst/>
              </a:prstGeom>
              <a:noFill/>
            </p:spPr>
            <p:txBody>
              <a:bodyPr wrap="square" rtlCol="0">
                <a:spAutoFit/>
              </a:bodyPr>
              <a:lstStyle/>
              <a:p>
                <a:pPr algn="ctr">
                  <a:defRPr/>
                </a:pPr>
                <a:r>
                  <a:rPr lang="en-GB" sz="600" b="1" kern="0" dirty="0">
                    <a:solidFill>
                      <a:sysClr val="windowText" lastClr="000000"/>
                    </a:solidFill>
                    <a:cs typeface="Arial"/>
                    <a:sym typeface="Arial"/>
                  </a:rPr>
                  <a:t>300</a:t>
                </a:r>
              </a:p>
            </p:txBody>
          </p:sp>
          <p:sp>
            <p:nvSpPr>
              <p:cNvPr id="72" name="TextBox 71"/>
              <p:cNvSpPr txBox="1"/>
              <p:nvPr/>
            </p:nvSpPr>
            <p:spPr>
              <a:xfrm>
                <a:off x="2121256" y="1983236"/>
                <a:ext cx="605115" cy="315636"/>
              </a:xfrm>
              <a:prstGeom prst="rect">
                <a:avLst/>
              </a:prstGeom>
              <a:noFill/>
            </p:spPr>
            <p:txBody>
              <a:bodyPr wrap="square" rtlCol="0">
                <a:spAutoFit/>
              </a:bodyPr>
              <a:lstStyle/>
              <a:p>
                <a:pPr algn="ctr">
                  <a:defRPr/>
                </a:pPr>
                <a:r>
                  <a:rPr lang="en-GB" sz="600" b="1" kern="0" dirty="0">
                    <a:solidFill>
                      <a:sysClr val="windowText" lastClr="000000"/>
                    </a:solidFill>
                    <a:cs typeface="Arial"/>
                    <a:sym typeface="Arial"/>
                  </a:rPr>
                  <a:t>350</a:t>
                </a:r>
              </a:p>
            </p:txBody>
          </p:sp>
          <p:sp>
            <p:nvSpPr>
              <p:cNvPr id="73" name="TextBox 72"/>
              <p:cNvSpPr txBox="1"/>
              <p:nvPr/>
            </p:nvSpPr>
            <p:spPr>
              <a:xfrm>
                <a:off x="2121256" y="1592329"/>
                <a:ext cx="605115" cy="315636"/>
              </a:xfrm>
              <a:prstGeom prst="rect">
                <a:avLst/>
              </a:prstGeom>
              <a:noFill/>
            </p:spPr>
            <p:txBody>
              <a:bodyPr wrap="square" rtlCol="0">
                <a:spAutoFit/>
              </a:bodyPr>
              <a:lstStyle/>
              <a:p>
                <a:pPr algn="ctr">
                  <a:defRPr/>
                </a:pPr>
                <a:r>
                  <a:rPr lang="en-GB" sz="600" b="1" kern="0" dirty="0">
                    <a:solidFill>
                      <a:sysClr val="windowText" lastClr="000000"/>
                    </a:solidFill>
                    <a:cs typeface="Arial"/>
                    <a:sym typeface="Arial"/>
                  </a:rPr>
                  <a:t>400</a:t>
                </a:r>
              </a:p>
            </p:txBody>
          </p:sp>
          <p:sp>
            <p:nvSpPr>
              <p:cNvPr id="74" name="TextBox 73"/>
              <p:cNvSpPr txBox="1"/>
              <p:nvPr/>
            </p:nvSpPr>
            <p:spPr>
              <a:xfrm rot="16200000">
                <a:off x="1283017" y="2352442"/>
                <a:ext cx="1775395" cy="260464"/>
              </a:xfrm>
              <a:prstGeom prst="rect">
                <a:avLst/>
              </a:prstGeom>
              <a:noFill/>
              <a:ln w="12700" cap="flat">
                <a:noFill/>
                <a:miter lim="400000"/>
              </a:ln>
              <a:effectLst/>
            </p:spPr>
            <p:txBody>
              <a:bodyPr rot="0" spcFirstLastPara="1" vertOverflow="overflow" horzOverflow="overflow" vert="horz" wrap="square" lIns="45719" tIns="45719" rIns="45719" bIns="45719" numCol="1" spcCol="38100" rtlCol="0" anchor="t">
                <a:spAutoFit/>
              </a:bodyPr>
              <a:lstStyle/>
              <a:p>
                <a:pPr algn="ctr" latinLnBrk="1" hangingPunct="0">
                  <a:defRPr/>
                </a:pPr>
                <a:r>
                  <a:rPr lang="en-GB" sz="1400" kern="0" dirty="0">
                    <a:solidFill>
                      <a:srgbClr val="000000"/>
                    </a:solidFill>
                    <a:ea typeface="Arial"/>
                    <a:cs typeface="Arial"/>
                    <a:sym typeface="Arial"/>
                  </a:rPr>
                  <a:t>System Inertia (MWs)</a:t>
                </a:r>
              </a:p>
            </p:txBody>
          </p:sp>
        </p:grpSp>
        <p:grpSp>
          <p:nvGrpSpPr>
            <p:cNvPr id="46" name="Group 45"/>
            <p:cNvGrpSpPr/>
            <p:nvPr/>
          </p:nvGrpSpPr>
          <p:grpSpPr>
            <a:xfrm>
              <a:off x="2359393" y="2789453"/>
              <a:ext cx="1136196" cy="354162"/>
              <a:chOff x="2100877" y="3635903"/>
              <a:chExt cx="1878345" cy="585490"/>
            </a:xfrm>
          </p:grpSpPr>
          <p:sp>
            <p:nvSpPr>
              <p:cNvPr id="48" name="Rectangle 47"/>
              <p:cNvSpPr/>
              <p:nvPr/>
            </p:nvSpPr>
            <p:spPr bwMode="auto">
              <a:xfrm>
                <a:off x="2100877" y="3652713"/>
                <a:ext cx="144016" cy="144016"/>
              </a:xfrm>
              <a:prstGeom prst="rect">
                <a:avLst/>
              </a:prstGeom>
              <a:solidFill>
                <a:srgbClr val="85CA3A"/>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GB" sz="1050" b="1" kern="0">
                  <a:solidFill>
                    <a:srgbClr val="0079C1"/>
                  </a:solidFill>
                  <a:cs typeface="Arial"/>
                  <a:sym typeface="Arial"/>
                </a:endParaRPr>
              </a:p>
            </p:txBody>
          </p:sp>
          <p:sp>
            <p:nvSpPr>
              <p:cNvPr id="49" name="Rectangle 48"/>
              <p:cNvSpPr/>
              <p:nvPr/>
            </p:nvSpPr>
            <p:spPr bwMode="auto">
              <a:xfrm>
                <a:off x="2100877" y="3854050"/>
                <a:ext cx="144016" cy="144016"/>
              </a:xfrm>
              <a:prstGeom prst="rect">
                <a:avLst/>
              </a:prstGeom>
              <a:solidFill>
                <a:srgbClr val="C0504D"/>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GB" sz="1050" b="1" kern="0">
                  <a:solidFill>
                    <a:srgbClr val="0079C1"/>
                  </a:solidFill>
                  <a:cs typeface="Arial"/>
                  <a:sym typeface="Arial"/>
                </a:endParaRPr>
              </a:p>
            </p:txBody>
          </p:sp>
          <p:sp>
            <p:nvSpPr>
              <p:cNvPr id="64" name="Rectangle 63"/>
              <p:cNvSpPr/>
              <p:nvPr/>
            </p:nvSpPr>
            <p:spPr bwMode="auto">
              <a:xfrm>
                <a:off x="2100877" y="4058271"/>
                <a:ext cx="144016" cy="144016"/>
              </a:xfrm>
              <a:prstGeom prst="rect">
                <a:avLst/>
              </a:prstGeom>
              <a:solidFill>
                <a:srgbClr val="1F497D">
                  <a:lumMod val="60000"/>
                  <a:lumOff val="40000"/>
                </a:srgbClr>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GB" sz="1050" b="1" kern="0">
                  <a:solidFill>
                    <a:srgbClr val="0079C1"/>
                  </a:solidFill>
                  <a:cs typeface="Arial"/>
                  <a:sym typeface="Arial"/>
                </a:endParaRPr>
              </a:p>
            </p:txBody>
          </p:sp>
          <p:sp>
            <p:nvSpPr>
              <p:cNvPr id="65" name="TextBox 64"/>
              <p:cNvSpPr txBox="1"/>
              <p:nvPr/>
            </p:nvSpPr>
            <p:spPr>
              <a:xfrm>
                <a:off x="2244894" y="3635903"/>
                <a:ext cx="475170" cy="182229"/>
              </a:xfrm>
              <a:prstGeom prst="rect">
                <a:avLst/>
              </a:prstGeom>
              <a:noFill/>
            </p:spPr>
            <p:txBody>
              <a:bodyPr wrap="square" rtlCol="0">
                <a:spAutoFit/>
              </a:bodyPr>
              <a:lstStyle/>
              <a:p>
                <a:pPr>
                  <a:defRPr/>
                </a:pPr>
                <a:r>
                  <a:rPr lang="en-GB" sz="1200" kern="0" dirty="0">
                    <a:solidFill>
                      <a:sysClr val="windowText" lastClr="000000"/>
                    </a:solidFill>
                    <a:cs typeface="Arial"/>
                    <a:sym typeface="Arial"/>
                  </a:rPr>
                  <a:t>2011</a:t>
                </a:r>
              </a:p>
            </p:txBody>
          </p:sp>
          <p:sp>
            <p:nvSpPr>
              <p:cNvPr id="66" name="TextBox 65"/>
              <p:cNvSpPr txBox="1"/>
              <p:nvPr/>
            </p:nvSpPr>
            <p:spPr>
              <a:xfrm>
                <a:off x="2244893" y="3826413"/>
                <a:ext cx="638835" cy="182229"/>
              </a:xfrm>
              <a:prstGeom prst="rect">
                <a:avLst/>
              </a:prstGeom>
              <a:noFill/>
            </p:spPr>
            <p:txBody>
              <a:bodyPr wrap="square" rtlCol="0">
                <a:spAutoFit/>
              </a:bodyPr>
              <a:lstStyle/>
              <a:p>
                <a:pPr>
                  <a:defRPr/>
                </a:pPr>
                <a:r>
                  <a:rPr lang="en-GB" sz="1200" kern="0" dirty="0">
                    <a:solidFill>
                      <a:sysClr val="windowText" lastClr="000000"/>
                    </a:solidFill>
                    <a:cs typeface="Arial"/>
                    <a:sym typeface="Arial"/>
                  </a:rPr>
                  <a:t>2012</a:t>
                </a:r>
              </a:p>
            </p:txBody>
          </p:sp>
          <p:sp>
            <p:nvSpPr>
              <p:cNvPr id="67" name="TextBox 66"/>
              <p:cNvSpPr txBox="1"/>
              <p:nvPr/>
            </p:nvSpPr>
            <p:spPr>
              <a:xfrm>
                <a:off x="2244893" y="4039164"/>
                <a:ext cx="1734329" cy="182229"/>
              </a:xfrm>
              <a:prstGeom prst="rect">
                <a:avLst/>
              </a:prstGeom>
              <a:noFill/>
            </p:spPr>
            <p:txBody>
              <a:bodyPr wrap="square" rtlCol="0">
                <a:spAutoFit/>
              </a:bodyPr>
              <a:lstStyle/>
              <a:p>
                <a:pPr>
                  <a:defRPr/>
                </a:pPr>
                <a:r>
                  <a:rPr lang="en-GB" sz="1200" kern="0" dirty="0">
                    <a:solidFill>
                      <a:sysClr val="windowText" lastClr="000000"/>
                    </a:solidFill>
                    <a:cs typeface="Arial"/>
                    <a:sym typeface="Arial"/>
                  </a:rPr>
                  <a:t>2013</a:t>
                </a:r>
              </a:p>
            </p:txBody>
          </p:sp>
        </p:grpSp>
      </p:grpSp>
      <p:sp>
        <p:nvSpPr>
          <p:cNvPr id="81" name="Rectangle 80"/>
          <p:cNvSpPr/>
          <p:nvPr/>
        </p:nvSpPr>
        <p:spPr bwMode="auto">
          <a:xfrm rot="2700000">
            <a:off x="754482" y="1813565"/>
            <a:ext cx="342393" cy="342393"/>
          </a:xfrm>
          <a:prstGeom prst="rect">
            <a:avLst/>
          </a:prstGeom>
          <a:solidFill>
            <a:srgbClr val="03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82" name="Rectangle 81"/>
          <p:cNvSpPr/>
          <p:nvPr/>
        </p:nvSpPr>
        <p:spPr bwMode="auto">
          <a:xfrm>
            <a:off x="539552" y="1309470"/>
            <a:ext cx="4464495" cy="681210"/>
          </a:xfrm>
          <a:prstGeom prst="rect">
            <a:avLst/>
          </a:prstGeom>
          <a:solidFill>
            <a:srgbClr val="03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83" name="TextBox 82"/>
          <p:cNvSpPr txBox="1"/>
          <p:nvPr/>
        </p:nvSpPr>
        <p:spPr>
          <a:xfrm>
            <a:off x="547249" y="1278681"/>
            <a:ext cx="4456798" cy="707886"/>
          </a:xfrm>
          <a:prstGeom prst="rect">
            <a:avLst/>
          </a:prstGeom>
          <a:noFill/>
        </p:spPr>
        <p:txBody>
          <a:bodyPr wrap="square" rtlCol="0">
            <a:spAutoFit/>
          </a:bodyPr>
          <a:lstStyle/>
          <a:p>
            <a:pPr fontAlgn="base">
              <a:spcBef>
                <a:spcPct val="0"/>
              </a:spcBef>
              <a:spcAft>
                <a:spcPct val="0"/>
              </a:spcAft>
            </a:pPr>
            <a:r>
              <a:rPr lang="en-US" sz="2000" b="1" dirty="0">
                <a:solidFill>
                  <a:srgbClr val="FFFFFF"/>
                </a:solidFill>
              </a:rPr>
              <a:t>Falling system inertia is driving changes</a:t>
            </a:r>
            <a:endParaRPr lang="en-GB" sz="2000" dirty="0">
              <a:solidFill>
                <a:srgbClr val="FFFFFF"/>
              </a:solidFill>
            </a:endParaRPr>
          </a:p>
        </p:txBody>
      </p:sp>
      <p:grpSp>
        <p:nvGrpSpPr>
          <p:cNvPr id="6" name="Group 5"/>
          <p:cNvGrpSpPr/>
          <p:nvPr/>
        </p:nvGrpSpPr>
        <p:grpSpPr>
          <a:xfrm>
            <a:off x="7797016" y="2924944"/>
            <a:ext cx="807432" cy="2385930"/>
            <a:chOff x="7797016" y="2924944"/>
            <a:chExt cx="807432" cy="2385930"/>
          </a:xfrm>
          <a:solidFill>
            <a:srgbClr val="03346C"/>
          </a:solidFill>
        </p:grpSpPr>
        <p:sp>
          <p:nvSpPr>
            <p:cNvPr id="4" name="Down Arrow 3"/>
            <p:cNvSpPr/>
            <p:nvPr/>
          </p:nvSpPr>
          <p:spPr bwMode="auto">
            <a:xfrm>
              <a:off x="7797016" y="2924944"/>
              <a:ext cx="807432" cy="2385930"/>
            </a:xfrm>
            <a:prstGeom prst="downArrow">
              <a:avLst/>
            </a:prstGeom>
            <a:grpFill/>
            <a:ln w="9525" cap="flat" cmpd="sng" algn="ctr">
              <a:noFill/>
              <a:prstDash val="solid"/>
              <a:round/>
              <a:headEnd type="none" w="med" len="med"/>
              <a:tailEnd type="none" w="med" len="med"/>
            </a:ln>
            <a:effectLst/>
          </p:spPr>
          <p:txBody>
            <a:bodyPr vert="vert" wrap="square" lIns="91440" tIns="45720" rIns="91440" bIns="45720" numCol="1" rtlCol="0" anchor="t" anchorCtr="0" compatLnSpc="1">
              <a:prstTxWarp prst="textNoShape">
                <a:avLst/>
              </a:prstTxWarp>
            </a:bodyPr>
            <a:lstStyle/>
            <a:p>
              <a:pPr algn="ctr" fontAlgn="base">
                <a:spcBef>
                  <a:spcPct val="0"/>
                </a:spcBef>
                <a:spcAft>
                  <a:spcPct val="0"/>
                </a:spcAft>
              </a:pPr>
              <a:endParaRPr lang="en-GB" dirty="0">
                <a:solidFill>
                  <a:srgbClr val="FFFFFF"/>
                </a:solidFill>
              </a:endParaRPr>
            </a:p>
          </p:txBody>
        </p:sp>
        <p:sp>
          <p:nvSpPr>
            <p:cNvPr id="84" name="TextBox 83"/>
            <p:cNvSpPr txBox="1"/>
            <p:nvPr/>
          </p:nvSpPr>
          <p:spPr>
            <a:xfrm rot="5400000">
              <a:off x="7156952" y="3799783"/>
              <a:ext cx="2088232" cy="338554"/>
            </a:xfrm>
            <a:prstGeom prst="rect">
              <a:avLst/>
            </a:prstGeom>
            <a:grpFill/>
            <a:ln>
              <a:noFill/>
            </a:ln>
          </p:spPr>
          <p:txBody>
            <a:bodyPr wrap="square" rtlCol="0">
              <a:spAutoFit/>
            </a:bodyPr>
            <a:lstStyle/>
            <a:p>
              <a:pPr algn="ctr" fontAlgn="base">
                <a:spcBef>
                  <a:spcPct val="0"/>
                </a:spcBef>
                <a:spcAft>
                  <a:spcPct val="0"/>
                </a:spcAft>
              </a:pPr>
              <a:r>
                <a:rPr lang="en-US" sz="1600" dirty="0">
                  <a:solidFill>
                    <a:srgbClr val="FFFFFF"/>
                  </a:solidFill>
                </a:rPr>
                <a:t>Reducing inertia</a:t>
              </a:r>
              <a:endParaRPr lang="en-GB" sz="1600" dirty="0">
                <a:solidFill>
                  <a:srgbClr val="FFFFFF"/>
                </a:solidFill>
              </a:endParaRPr>
            </a:p>
          </p:txBody>
        </p:sp>
      </p:grpSp>
      <p:sp>
        <p:nvSpPr>
          <p:cNvPr id="5" name="TextBox 4"/>
          <p:cNvSpPr txBox="1"/>
          <p:nvPr/>
        </p:nvSpPr>
        <p:spPr>
          <a:xfrm>
            <a:off x="1475656" y="5318524"/>
            <a:ext cx="6640704" cy="307777"/>
          </a:xfrm>
          <a:prstGeom prst="rect">
            <a:avLst/>
          </a:prstGeom>
          <a:noFill/>
        </p:spPr>
        <p:txBody>
          <a:bodyPr wrap="square" rtlCol="0">
            <a:spAutoFit/>
          </a:bodyPr>
          <a:lstStyle/>
          <a:p>
            <a:pPr fontAlgn="base">
              <a:spcBef>
                <a:spcPct val="0"/>
              </a:spcBef>
              <a:spcAft>
                <a:spcPct val="0"/>
              </a:spcAft>
            </a:pPr>
            <a:r>
              <a:rPr lang="en-GB" sz="1400" dirty="0">
                <a:solidFill>
                  <a:srgbClr val="000000"/>
                </a:solidFill>
              </a:rPr>
              <a:t>March 		April 		May 		June</a:t>
            </a:r>
          </a:p>
        </p:txBody>
      </p:sp>
    </p:spTree>
    <p:extLst>
      <p:ext uri="{BB962C8B-B14F-4D97-AF65-F5344CB8AC3E}">
        <p14:creationId xmlns:p14="http://schemas.microsoft.com/office/powerpoint/2010/main" val="131412085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2983" y="1694711"/>
            <a:ext cx="3451225" cy="485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7544" y="332656"/>
            <a:ext cx="6336704" cy="796115"/>
          </a:xfrm>
          <a:prstGeom prst="rect">
            <a:avLst/>
          </a:prstGeom>
          <a:noFill/>
        </p:spPr>
        <p:txBody>
          <a:bodyPr wrap="square" rtlCol="0">
            <a:spAutoFit/>
          </a:bodyPr>
          <a:lstStyle/>
          <a:p>
            <a:pPr fontAlgn="base">
              <a:lnSpc>
                <a:spcPct val="80000"/>
              </a:lnSpc>
              <a:spcBef>
                <a:spcPct val="0"/>
              </a:spcBef>
              <a:spcAft>
                <a:spcPct val="0"/>
              </a:spcAft>
            </a:pPr>
            <a:endParaRPr lang="en-US" sz="2800" b="1" dirty="0">
              <a:solidFill>
                <a:srgbClr val="0079C1"/>
              </a:solidFill>
            </a:endParaRPr>
          </a:p>
          <a:p>
            <a:pPr fontAlgn="base">
              <a:lnSpc>
                <a:spcPct val="80000"/>
              </a:lnSpc>
              <a:spcBef>
                <a:spcPct val="0"/>
              </a:spcBef>
              <a:spcAft>
                <a:spcPct val="0"/>
              </a:spcAft>
            </a:pPr>
            <a:r>
              <a:rPr lang="en-US" sz="2800" b="1" dirty="0">
                <a:solidFill>
                  <a:srgbClr val="0079C1"/>
                </a:solidFill>
              </a:rPr>
              <a:t>Impact of changes on operability</a:t>
            </a:r>
            <a:endParaRPr lang="en-US" sz="2800" dirty="0">
              <a:solidFill>
                <a:srgbClr val="0079C1"/>
              </a:solidFill>
              <a:cs typeface="Arial"/>
            </a:endParaRPr>
          </a:p>
        </p:txBody>
      </p:sp>
      <p:cxnSp>
        <p:nvCxnSpPr>
          <p:cNvPr id="8" name="Straight Connector 7"/>
          <p:cNvCxnSpPr/>
          <p:nvPr/>
        </p:nvCxnSpPr>
        <p:spPr bwMode="auto">
          <a:xfrm flipV="1">
            <a:off x="539552" y="1124744"/>
            <a:ext cx="8136904" cy="4027"/>
          </a:xfrm>
          <a:prstGeom prst="line">
            <a:avLst/>
          </a:prstGeom>
          <a:solidFill>
            <a:schemeClr val="accent1"/>
          </a:solidFill>
          <a:ln w="9525" cap="flat" cmpd="sng" algn="ctr">
            <a:solidFill>
              <a:srgbClr val="0079C1"/>
            </a:solidFill>
            <a:prstDash val="solid"/>
            <a:round/>
            <a:headEnd type="none" w="med" len="med"/>
            <a:tailEnd type="none" w="med" len="med"/>
          </a:ln>
          <a:effectLst/>
        </p:spPr>
      </p:cxnSp>
      <p:cxnSp>
        <p:nvCxnSpPr>
          <p:cNvPr id="7" name="Straight Connector 6"/>
          <p:cNvCxnSpPr/>
          <p:nvPr/>
        </p:nvCxnSpPr>
        <p:spPr bwMode="auto">
          <a:xfrm flipV="1">
            <a:off x="539552" y="1124744"/>
            <a:ext cx="5544616" cy="4028"/>
          </a:xfrm>
          <a:prstGeom prst="line">
            <a:avLst/>
          </a:prstGeom>
          <a:solidFill>
            <a:schemeClr val="accent1"/>
          </a:solidFill>
          <a:ln w="38100" cap="flat" cmpd="sng" algn="ctr">
            <a:solidFill>
              <a:srgbClr val="0079C1"/>
            </a:solidFill>
            <a:prstDash val="solid"/>
            <a:round/>
            <a:headEnd type="none" w="med" len="med"/>
            <a:tailEnd type="none" w="med" len="med"/>
          </a:ln>
          <a:effectLst/>
        </p:spPr>
      </p:cxnSp>
      <p:pic>
        <p:nvPicPr>
          <p:cNvPr id="15" name="Picture 14" descr="National_Grid_logo_cmyk.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347526"/>
            <a:ext cx="1800200" cy="371742"/>
          </a:xfrm>
          <a:prstGeom prst="rect">
            <a:avLst/>
          </a:prstGeom>
        </p:spPr>
      </p:pic>
      <p:sp>
        <p:nvSpPr>
          <p:cNvPr id="25" name="TextBox 24"/>
          <p:cNvSpPr txBox="1"/>
          <p:nvPr/>
        </p:nvSpPr>
        <p:spPr>
          <a:xfrm>
            <a:off x="9299222" y="4247444"/>
            <a:ext cx="184666" cy="523220"/>
          </a:xfrm>
          <a:prstGeom prst="rect">
            <a:avLst/>
          </a:prstGeom>
          <a:noFill/>
        </p:spPr>
        <p:txBody>
          <a:bodyPr wrap="none" rtlCol="0">
            <a:spAutoFit/>
          </a:bodyPr>
          <a:lstStyle/>
          <a:p>
            <a:pPr fontAlgn="base">
              <a:spcBef>
                <a:spcPct val="0"/>
              </a:spcBef>
              <a:spcAft>
                <a:spcPct val="0"/>
              </a:spcAft>
            </a:pPr>
            <a:r>
              <a:rPr lang="en-US" sz="2800" b="1" dirty="0">
                <a:solidFill>
                  <a:srgbClr val="0079C1"/>
                </a:solidFill>
              </a:rPr>
              <a:t> </a:t>
            </a:r>
          </a:p>
        </p:txBody>
      </p:sp>
      <p:sp>
        <p:nvSpPr>
          <p:cNvPr id="43" name="Rectangle 42"/>
          <p:cNvSpPr/>
          <p:nvPr/>
        </p:nvSpPr>
        <p:spPr bwMode="auto">
          <a:xfrm rot="2700000">
            <a:off x="797290" y="1945778"/>
            <a:ext cx="342393" cy="342393"/>
          </a:xfrm>
          <a:prstGeom prst="rect">
            <a:avLst/>
          </a:prstGeom>
          <a:solidFill>
            <a:srgbClr val="03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44" name="Rectangle 43"/>
          <p:cNvSpPr/>
          <p:nvPr/>
        </p:nvSpPr>
        <p:spPr bwMode="auto">
          <a:xfrm>
            <a:off x="539551" y="1371557"/>
            <a:ext cx="4464495" cy="745418"/>
          </a:xfrm>
          <a:prstGeom prst="rect">
            <a:avLst/>
          </a:prstGeom>
          <a:solidFill>
            <a:srgbClr val="03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46" name="TextBox 45"/>
          <p:cNvSpPr txBox="1"/>
          <p:nvPr/>
        </p:nvSpPr>
        <p:spPr>
          <a:xfrm>
            <a:off x="547248" y="1340768"/>
            <a:ext cx="4456798" cy="707886"/>
          </a:xfrm>
          <a:prstGeom prst="rect">
            <a:avLst/>
          </a:prstGeom>
          <a:noFill/>
        </p:spPr>
        <p:txBody>
          <a:bodyPr wrap="square" rtlCol="0">
            <a:spAutoFit/>
          </a:bodyPr>
          <a:lstStyle/>
          <a:p>
            <a:pPr fontAlgn="base">
              <a:spcBef>
                <a:spcPct val="0"/>
              </a:spcBef>
              <a:spcAft>
                <a:spcPct val="0"/>
              </a:spcAft>
            </a:pPr>
            <a:r>
              <a:rPr lang="en-US" sz="2000" b="1" dirty="0">
                <a:solidFill>
                  <a:srgbClr val="FFFFFF"/>
                </a:solidFill>
              </a:rPr>
              <a:t>Managing higher voltages is driving up costs</a:t>
            </a:r>
            <a:endParaRPr lang="en-GB" sz="2000" dirty="0">
              <a:solidFill>
                <a:srgbClr val="FFFFFF"/>
              </a:solidFill>
            </a:endParaRPr>
          </a:p>
        </p:txBody>
      </p:sp>
    </p:spTree>
    <p:extLst>
      <p:ext uri="{BB962C8B-B14F-4D97-AF65-F5344CB8AC3E}">
        <p14:creationId xmlns:p14="http://schemas.microsoft.com/office/powerpoint/2010/main" val="371113733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332656"/>
            <a:ext cx="6336704" cy="796115"/>
          </a:xfrm>
          <a:prstGeom prst="rect">
            <a:avLst/>
          </a:prstGeom>
          <a:noFill/>
        </p:spPr>
        <p:txBody>
          <a:bodyPr wrap="square" rtlCol="0">
            <a:spAutoFit/>
          </a:bodyPr>
          <a:lstStyle/>
          <a:p>
            <a:pPr fontAlgn="base">
              <a:lnSpc>
                <a:spcPct val="80000"/>
              </a:lnSpc>
              <a:spcBef>
                <a:spcPct val="0"/>
              </a:spcBef>
              <a:spcAft>
                <a:spcPct val="0"/>
              </a:spcAft>
            </a:pPr>
            <a:endParaRPr lang="en-US" sz="2800" b="1" dirty="0">
              <a:solidFill>
                <a:srgbClr val="0079C1"/>
              </a:solidFill>
            </a:endParaRPr>
          </a:p>
          <a:p>
            <a:pPr fontAlgn="base">
              <a:lnSpc>
                <a:spcPct val="80000"/>
              </a:lnSpc>
              <a:spcBef>
                <a:spcPct val="0"/>
              </a:spcBef>
              <a:spcAft>
                <a:spcPct val="0"/>
              </a:spcAft>
            </a:pPr>
            <a:r>
              <a:rPr lang="en-US" sz="2800" b="1" dirty="0">
                <a:solidFill>
                  <a:srgbClr val="0079C1"/>
                </a:solidFill>
              </a:rPr>
              <a:t>Impact of changes on operability</a:t>
            </a:r>
            <a:endParaRPr lang="en-US" sz="2800" dirty="0">
              <a:solidFill>
                <a:srgbClr val="0079C1"/>
              </a:solidFill>
              <a:cs typeface="Arial"/>
            </a:endParaRPr>
          </a:p>
        </p:txBody>
      </p:sp>
      <p:cxnSp>
        <p:nvCxnSpPr>
          <p:cNvPr id="8" name="Straight Connector 7"/>
          <p:cNvCxnSpPr/>
          <p:nvPr/>
        </p:nvCxnSpPr>
        <p:spPr bwMode="auto">
          <a:xfrm flipV="1">
            <a:off x="539552" y="1124744"/>
            <a:ext cx="8136904" cy="4027"/>
          </a:xfrm>
          <a:prstGeom prst="line">
            <a:avLst/>
          </a:prstGeom>
          <a:solidFill>
            <a:schemeClr val="accent1"/>
          </a:solidFill>
          <a:ln w="9525" cap="flat" cmpd="sng" algn="ctr">
            <a:solidFill>
              <a:srgbClr val="0079C1"/>
            </a:solidFill>
            <a:prstDash val="solid"/>
            <a:round/>
            <a:headEnd type="none" w="med" len="med"/>
            <a:tailEnd type="none" w="med" len="med"/>
          </a:ln>
          <a:effectLst/>
        </p:spPr>
      </p:cxnSp>
      <p:cxnSp>
        <p:nvCxnSpPr>
          <p:cNvPr id="7" name="Straight Connector 6"/>
          <p:cNvCxnSpPr/>
          <p:nvPr/>
        </p:nvCxnSpPr>
        <p:spPr bwMode="auto">
          <a:xfrm flipV="1">
            <a:off x="539552" y="1124744"/>
            <a:ext cx="5544616" cy="4028"/>
          </a:xfrm>
          <a:prstGeom prst="line">
            <a:avLst/>
          </a:prstGeom>
          <a:solidFill>
            <a:schemeClr val="accent1"/>
          </a:solidFill>
          <a:ln w="38100" cap="flat" cmpd="sng" algn="ctr">
            <a:solidFill>
              <a:srgbClr val="0079C1"/>
            </a:solidFill>
            <a:prstDash val="solid"/>
            <a:round/>
            <a:headEnd type="none" w="med" len="med"/>
            <a:tailEnd type="none" w="med" len="med"/>
          </a:ln>
          <a:effectLst/>
        </p:spPr>
      </p:cxnSp>
      <p:pic>
        <p:nvPicPr>
          <p:cNvPr id="15" name="Picture 14" descr="National_Grid_logo_cmy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347526"/>
            <a:ext cx="1800200" cy="371742"/>
          </a:xfrm>
          <a:prstGeom prst="rect">
            <a:avLst/>
          </a:prstGeom>
        </p:spPr>
      </p:pic>
      <p:sp>
        <p:nvSpPr>
          <p:cNvPr id="25" name="TextBox 24"/>
          <p:cNvSpPr txBox="1"/>
          <p:nvPr/>
        </p:nvSpPr>
        <p:spPr>
          <a:xfrm>
            <a:off x="9299222" y="4247444"/>
            <a:ext cx="184666" cy="523220"/>
          </a:xfrm>
          <a:prstGeom prst="rect">
            <a:avLst/>
          </a:prstGeom>
          <a:noFill/>
        </p:spPr>
        <p:txBody>
          <a:bodyPr wrap="none" rtlCol="0">
            <a:spAutoFit/>
          </a:bodyPr>
          <a:lstStyle/>
          <a:p>
            <a:pPr fontAlgn="base">
              <a:spcBef>
                <a:spcPct val="0"/>
              </a:spcBef>
              <a:spcAft>
                <a:spcPct val="0"/>
              </a:spcAft>
            </a:pPr>
            <a:r>
              <a:rPr lang="en-US" sz="2800" b="1" dirty="0">
                <a:solidFill>
                  <a:srgbClr val="0079C1"/>
                </a:solidFill>
              </a:rPr>
              <a:t> </a:t>
            </a:r>
          </a:p>
        </p:txBody>
      </p:sp>
      <p:pic>
        <p:nvPicPr>
          <p:cNvPr id="3" name="Picture 2" descr="Changing Photovoltaic Generation Profile.eps"/>
          <p:cNvPicPr>
            <a:picLocks noChangeAspect="1"/>
          </p:cNvPicPr>
          <p:nvPr/>
        </p:nvPicPr>
        <p:blipFill rotWithShape="1">
          <a:blip r:embed="rId4">
            <a:extLst>
              <a:ext uri="{28A0092B-C50C-407E-A947-70E740481C1C}">
                <a14:useLocalDpi xmlns:a14="http://schemas.microsoft.com/office/drawing/2010/main" val="0"/>
              </a:ext>
            </a:extLst>
          </a:blip>
          <a:srcRect b="13061"/>
          <a:stretch/>
        </p:blipFill>
        <p:spPr>
          <a:xfrm>
            <a:off x="128383" y="3861048"/>
            <a:ext cx="4471997" cy="1968252"/>
          </a:xfrm>
          <a:prstGeom prst="rect">
            <a:avLst/>
          </a:prstGeom>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165" t="15376" r="32817" b="28346"/>
          <a:stretch/>
        </p:blipFill>
        <p:spPr bwMode="auto">
          <a:xfrm>
            <a:off x="4853226" y="3765677"/>
            <a:ext cx="4239974" cy="2198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Rectangle 42"/>
          <p:cNvSpPr/>
          <p:nvPr/>
        </p:nvSpPr>
        <p:spPr bwMode="auto">
          <a:xfrm rot="2700000">
            <a:off x="754482" y="2178753"/>
            <a:ext cx="342393" cy="342393"/>
          </a:xfrm>
          <a:prstGeom prst="rect">
            <a:avLst/>
          </a:prstGeom>
          <a:solidFill>
            <a:srgbClr val="03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44" name="Rectangle 43"/>
          <p:cNvSpPr/>
          <p:nvPr/>
        </p:nvSpPr>
        <p:spPr bwMode="auto">
          <a:xfrm>
            <a:off x="539551" y="1371556"/>
            <a:ext cx="4464495" cy="984875"/>
          </a:xfrm>
          <a:prstGeom prst="rect">
            <a:avLst/>
          </a:prstGeom>
          <a:solidFill>
            <a:srgbClr val="03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46" name="TextBox 45"/>
          <p:cNvSpPr txBox="1"/>
          <p:nvPr/>
        </p:nvSpPr>
        <p:spPr>
          <a:xfrm>
            <a:off x="547248" y="1340768"/>
            <a:ext cx="4456798" cy="1015663"/>
          </a:xfrm>
          <a:prstGeom prst="rect">
            <a:avLst/>
          </a:prstGeom>
          <a:noFill/>
        </p:spPr>
        <p:txBody>
          <a:bodyPr wrap="square" rtlCol="0">
            <a:spAutoFit/>
          </a:bodyPr>
          <a:lstStyle/>
          <a:p>
            <a:pPr fontAlgn="base">
              <a:spcBef>
                <a:spcPct val="0"/>
              </a:spcBef>
              <a:spcAft>
                <a:spcPct val="0"/>
              </a:spcAft>
            </a:pPr>
            <a:r>
              <a:rPr lang="en-US" sz="2000" b="1" dirty="0">
                <a:solidFill>
                  <a:srgbClr val="FFFFFF"/>
                </a:solidFill>
              </a:rPr>
              <a:t>Distributed generation makes demand and generation more volatile</a:t>
            </a:r>
            <a:endParaRPr lang="en-GB" sz="2000" dirty="0">
              <a:solidFill>
                <a:srgbClr val="FFFFFF"/>
              </a:solidFill>
            </a:endParaRPr>
          </a:p>
        </p:txBody>
      </p:sp>
      <p:sp>
        <p:nvSpPr>
          <p:cNvPr id="48" name="Rectangle 47"/>
          <p:cNvSpPr/>
          <p:nvPr/>
        </p:nvSpPr>
        <p:spPr bwMode="auto">
          <a:xfrm rot="2700000">
            <a:off x="771643" y="3198848"/>
            <a:ext cx="342393" cy="342393"/>
          </a:xfrm>
          <a:prstGeom prst="rect">
            <a:avLst/>
          </a:prstGeom>
          <a:solidFill>
            <a:srgbClr val="03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64" name="Rectangle 63"/>
          <p:cNvSpPr/>
          <p:nvPr/>
        </p:nvSpPr>
        <p:spPr bwMode="auto">
          <a:xfrm>
            <a:off x="564409" y="3127936"/>
            <a:ext cx="2927471" cy="360039"/>
          </a:xfrm>
          <a:prstGeom prst="rect">
            <a:avLst/>
          </a:prstGeom>
          <a:solidFill>
            <a:srgbClr val="03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49" name="TextBox 48"/>
          <p:cNvSpPr txBox="1"/>
          <p:nvPr/>
        </p:nvSpPr>
        <p:spPr>
          <a:xfrm>
            <a:off x="556711" y="3127936"/>
            <a:ext cx="3007177" cy="338554"/>
          </a:xfrm>
          <a:prstGeom prst="rect">
            <a:avLst/>
          </a:prstGeom>
          <a:noFill/>
        </p:spPr>
        <p:txBody>
          <a:bodyPr wrap="square" rtlCol="0">
            <a:spAutoFit/>
          </a:bodyPr>
          <a:lstStyle/>
          <a:p>
            <a:r>
              <a:rPr lang="en-GB" sz="1600" kern="0" dirty="0">
                <a:solidFill>
                  <a:srgbClr val="FFFFFF"/>
                </a:solidFill>
                <a:cs typeface="Arial"/>
                <a:sym typeface="Arial"/>
              </a:rPr>
              <a:t>Photovoltaic generation profile</a:t>
            </a:r>
          </a:p>
        </p:txBody>
      </p:sp>
      <p:sp>
        <p:nvSpPr>
          <p:cNvPr id="65" name="Rectangle 64"/>
          <p:cNvSpPr/>
          <p:nvPr/>
        </p:nvSpPr>
        <p:spPr bwMode="auto">
          <a:xfrm rot="2700000">
            <a:off x="5443475" y="3198848"/>
            <a:ext cx="342393" cy="342393"/>
          </a:xfrm>
          <a:prstGeom prst="rect">
            <a:avLst/>
          </a:prstGeom>
          <a:solidFill>
            <a:srgbClr val="03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66" name="Rectangle 65"/>
          <p:cNvSpPr/>
          <p:nvPr/>
        </p:nvSpPr>
        <p:spPr bwMode="auto">
          <a:xfrm>
            <a:off x="5236241" y="3127936"/>
            <a:ext cx="3088646" cy="360039"/>
          </a:xfrm>
          <a:prstGeom prst="rect">
            <a:avLst/>
          </a:prstGeom>
          <a:solidFill>
            <a:srgbClr val="03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67" name="TextBox 66"/>
          <p:cNvSpPr txBox="1"/>
          <p:nvPr/>
        </p:nvSpPr>
        <p:spPr>
          <a:xfrm>
            <a:off x="5228544" y="3127936"/>
            <a:ext cx="2484275" cy="344638"/>
          </a:xfrm>
          <a:prstGeom prst="rect">
            <a:avLst/>
          </a:prstGeom>
          <a:noFill/>
        </p:spPr>
        <p:txBody>
          <a:bodyPr wrap="square" rtlCol="0">
            <a:spAutoFit/>
          </a:bodyPr>
          <a:lstStyle/>
          <a:p>
            <a:r>
              <a:rPr lang="en-GB" sz="1600" kern="0" dirty="0">
                <a:solidFill>
                  <a:srgbClr val="FFFFFF"/>
                </a:solidFill>
                <a:cs typeface="Arial"/>
                <a:sym typeface="Arial"/>
              </a:rPr>
              <a:t>Changing demand profile</a:t>
            </a:r>
          </a:p>
        </p:txBody>
      </p:sp>
      <p:pic>
        <p:nvPicPr>
          <p:cNvPr id="4"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193" t="47471" r="82678" b="16270"/>
          <a:stretch/>
        </p:blipFill>
        <p:spPr bwMode="auto">
          <a:xfrm flipH="1">
            <a:off x="5254792" y="6237312"/>
            <a:ext cx="225651" cy="51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614671" y="6237312"/>
            <a:ext cx="2989777" cy="261610"/>
          </a:xfrm>
          <a:prstGeom prst="rect">
            <a:avLst/>
          </a:prstGeom>
          <a:noFill/>
        </p:spPr>
        <p:txBody>
          <a:bodyPr wrap="square" rtlCol="0">
            <a:spAutoFit/>
          </a:bodyPr>
          <a:lstStyle/>
          <a:p>
            <a:pPr fontAlgn="base">
              <a:spcBef>
                <a:spcPct val="0"/>
              </a:spcBef>
              <a:spcAft>
                <a:spcPct val="0"/>
              </a:spcAft>
            </a:pPr>
            <a:r>
              <a:rPr lang="en-GB" sz="1100" dirty="0">
                <a:solidFill>
                  <a:srgbClr val="000000"/>
                </a:solidFill>
              </a:rPr>
              <a:t>Distributed and micro generation</a:t>
            </a:r>
          </a:p>
        </p:txBody>
      </p:sp>
      <p:sp>
        <p:nvSpPr>
          <p:cNvPr id="68" name="TextBox 67"/>
          <p:cNvSpPr txBox="1"/>
          <p:nvPr/>
        </p:nvSpPr>
        <p:spPr>
          <a:xfrm>
            <a:off x="5614671" y="6498922"/>
            <a:ext cx="2989777" cy="261610"/>
          </a:xfrm>
          <a:prstGeom prst="rect">
            <a:avLst/>
          </a:prstGeom>
          <a:noFill/>
        </p:spPr>
        <p:txBody>
          <a:bodyPr wrap="square" rtlCol="0">
            <a:spAutoFit/>
          </a:bodyPr>
          <a:lstStyle/>
          <a:p>
            <a:pPr fontAlgn="base">
              <a:spcBef>
                <a:spcPct val="0"/>
              </a:spcBef>
              <a:spcAft>
                <a:spcPct val="0"/>
              </a:spcAft>
            </a:pPr>
            <a:r>
              <a:rPr lang="en-GB" sz="1100" dirty="0">
                <a:solidFill>
                  <a:srgbClr val="000000"/>
                </a:solidFill>
              </a:rPr>
              <a:t>Transmission demand</a:t>
            </a:r>
          </a:p>
        </p:txBody>
      </p:sp>
      <p:pic>
        <p:nvPicPr>
          <p:cNvPr id="70" name="Picture 69" descr="Changing Photovoltaic Generation Profile.eps"/>
          <p:cNvPicPr>
            <a:picLocks noChangeAspect="1"/>
          </p:cNvPicPr>
          <p:nvPr/>
        </p:nvPicPr>
        <p:blipFill rotWithShape="1">
          <a:blip r:embed="rId4">
            <a:extLst>
              <a:ext uri="{28A0092B-C50C-407E-A947-70E740481C1C}">
                <a14:useLocalDpi xmlns:a14="http://schemas.microsoft.com/office/drawing/2010/main" val="0"/>
              </a:ext>
            </a:extLst>
          </a:blip>
          <a:srcRect l="7556" t="86939" r="84247" b="4530"/>
          <a:stretch/>
        </p:blipFill>
        <p:spPr>
          <a:xfrm>
            <a:off x="420297" y="5805264"/>
            <a:ext cx="486478" cy="256280"/>
          </a:xfrm>
          <a:prstGeom prst="rect">
            <a:avLst/>
          </a:prstGeom>
        </p:spPr>
      </p:pic>
      <p:pic>
        <p:nvPicPr>
          <p:cNvPr id="71" name="Picture 70" descr="Changing Photovoltaic Generation Profile.eps"/>
          <p:cNvPicPr>
            <a:picLocks noChangeAspect="1"/>
          </p:cNvPicPr>
          <p:nvPr/>
        </p:nvPicPr>
        <p:blipFill rotWithShape="1">
          <a:blip r:embed="rId4">
            <a:extLst>
              <a:ext uri="{28A0092B-C50C-407E-A947-70E740481C1C}">
                <a14:useLocalDpi xmlns:a14="http://schemas.microsoft.com/office/drawing/2010/main" val="0"/>
              </a:ext>
            </a:extLst>
          </a:blip>
          <a:srcRect l="25717" t="86939" r="66290" b="4353"/>
          <a:stretch/>
        </p:blipFill>
        <p:spPr>
          <a:xfrm>
            <a:off x="1235311" y="5805264"/>
            <a:ext cx="474350" cy="261610"/>
          </a:xfrm>
          <a:prstGeom prst="rect">
            <a:avLst/>
          </a:prstGeom>
        </p:spPr>
      </p:pic>
      <p:pic>
        <p:nvPicPr>
          <p:cNvPr id="72" name="Picture 71" descr="Changing Photovoltaic Generation Profile.eps"/>
          <p:cNvPicPr>
            <a:picLocks noChangeAspect="1"/>
          </p:cNvPicPr>
          <p:nvPr/>
        </p:nvPicPr>
        <p:blipFill rotWithShape="1">
          <a:blip r:embed="rId4">
            <a:extLst>
              <a:ext uri="{28A0092B-C50C-407E-A947-70E740481C1C}">
                <a14:useLocalDpi xmlns:a14="http://schemas.microsoft.com/office/drawing/2010/main" val="0"/>
              </a:ext>
            </a:extLst>
          </a:blip>
          <a:srcRect l="44832" t="86939" r="46567" b="4353"/>
          <a:stretch/>
        </p:blipFill>
        <p:spPr>
          <a:xfrm>
            <a:off x="2095347" y="5805264"/>
            <a:ext cx="510472" cy="261610"/>
          </a:xfrm>
          <a:prstGeom prst="rect">
            <a:avLst/>
          </a:prstGeom>
        </p:spPr>
      </p:pic>
      <p:pic>
        <p:nvPicPr>
          <p:cNvPr id="73" name="Picture 72" descr="Changing Photovoltaic Generation Profile.eps"/>
          <p:cNvPicPr>
            <a:picLocks noChangeAspect="1"/>
          </p:cNvPicPr>
          <p:nvPr/>
        </p:nvPicPr>
        <p:blipFill rotWithShape="1">
          <a:blip r:embed="rId4">
            <a:extLst>
              <a:ext uri="{28A0092B-C50C-407E-A947-70E740481C1C}">
                <a14:useLocalDpi xmlns:a14="http://schemas.microsoft.com/office/drawing/2010/main" val="0"/>
              </a:ext>
            </a:extLst>
          </a:blip>
          <a:srcRect l="82746" t="86939" r="8627" b="6235"/>
          <a:stretch/>
        </p:blipFill>
        <p:spPr>
          <a:xfrm>
            <a:off x="3800999" y="5805264"/>
            <a:ext cx="511967" cy="205056"/>
          </a:xfrm>
          <a:prstGeom prst="rect">
            <a:avLst/>
          </a:prstGeom>
        </p:spPr>
      </p:pic>
      <p:pic>
        <p:nvPicPr>
          <p:cNvPr id="74" name="Picture 73" descr="Changing Photovoltaic Generation Profile.eps"/>
          <p:cNvPicPr>
            <a:picLocks noChangeAspect="1"/>
          </p:cNvPicPr>
          <p:nvPr/>
        </p:nvPicPr>
        <p:blipFill rotWithShape="1">
          <a:blip r:embed="rId4">
            <a:extLst>
              <a:ext uri="{28A0092B-C50C-407E-A947-70E740481C1C}">
                <a14:useLocalDpi xmlns:a14="http://schemas.microsoft.com/office/drawing/2010/main" val="0"/>
              </a:ext>
            </a:extLst>
          </a:blip>
          <a:srcRect l="62858" t="86939" r="27593" b="4353"/>
          <a:stretch/>
        </p:blipFill>
        <p:spPr>
          <a:xfrm>
            <a:off x="2867680" y="5805264"/>
            <a:ext cx="566684" cy="261610"/>
          </a:xfrm>
          <a:prstGeom prst="rect">
            <a:avLst/>
          </a:prstGeom>
        </p:spPr>
      </p:pic>
      <p:sp>
        <p:nvSpPr>
          <p:cNvPr id="6" name="TextBox 5"/>
          <p:cNvSpPr txBox="1"/>
          <p:nvPr/>
        </p:nvSpPr>
        <p:spPr>
          <a:xfrm>
            <a:off x="2123728" y="5994869"/>
            <a:ext cx="1296144" cy="307777"/>
          </a:xfrm>
          <a:prstGeom prst="rect">
            <a:avLst/>
          </a:prstGeom>
          <a:solidFill>
            <a:schemeClr val="bg1"/>
          </a:solidFill>
        </p:spPr>
        <p:txBody>
          <a:bodyPr wrap="square" rtlCol="0">
            <a:spAutoFit/>
          </a:bodyPr>
          <a:lstStyle/>
          <a:p>
            <a:pPr fontAlgn="base">
              <a:spcBef>
                <a:spcPct val="0"/>
              </a:spcBef>
              <a:spcAft>
                <a:spcPct val="0"/>
              </a:spcAft>
            </a:pPr>
            <a:r>
              <a:rPr lang="en-GB" sz="1400" dirty="0">
                <a:solidFill>
                  <a:srgbClr val="000000"/>
                </a:solidFill>
              </a:rPr>
              <a:t>Time </a:t>
            </a:r>
          </a:p>
        </p:txBody>
      </p:sp>
      <p:pic>
        <p:nvPicPr>
          <p:cNvPr id="78" name="Picture 77" descr="Changing Photovoltaic Generation Profile.eps"/>
          <p:cNvPicPr>
            <a:picLocks noChangeAspect="1"/>
          </p:cNvPicPr>
          <p:nvPr/>
        </p:nvPicPr>
        <p:blipFill rotWithShape="1">
          <a:blip r:embed="rId4">
            <a:extLst>
              <a:ext uri="{28A0092B-C50C-407E-A947-70E740481C1C}">
                <a14:useLocalDpi xmlns:a14="http://schemas.microsoft.com/office/drawing/2010/main" val="0"/>
              </a:ext>
            </a:extLst>
          </a:blip>
          <a:srcRect l="7556" t="86939" r="84247" b="4530"/>
          <a:stretch/>
        </p:blipFill>
        <p:spPr>
          <a:xfrm>
            <a:off x="5342217" y="5964346"/>
            <a:ext cx="350054" cy="184411"/>
          </a:xfrm>
          <a:prstGeom prst="rect">
            <a:avLst/>
          </a:prstGeom>
        </p:spPr>
      </p:pic>
      <p:pic>
        <p:nvPicPr>
          <p:cNvPr id="79" name="Picture 78" descr="Changing Photovoltaic Generation Profile.eps"/>
          <p:cNvPicPr>
            <a:picLocks noChangeAspect="1"/>
          </p:cNvPicPr>
          <p:nvPr/>
        </p:nvPicPr>
        <p:blipFill rotWithShape="1">
          <a:blip r:embed="rId4">
            <a:extLst>
              <a:ext uri="{28A0092B-C50C-407E-A947-70E740481C1C}">
                <a14:useLocalDpi xmlns:a14="http://schemas.microsoft.com/office/drawing/2010/main" val="0"/>
              </a:ext>
            </a:extLst>
          </a:blip>
          <a:srcRect l="44832" t="86939" r="46567" b="4353"/>
          <a:stretch/>
        </p:blipFill>
        <p:spPr>
          <a:xfrm>
            <a:off x="5907632" y="5964346"/>
            <a:ext cx="359836" cy="184411"/>
          </a:xfrm>
          <a:prstGeom prst="rect">
            <a:avLst/>
          </a:prstGeom>
        </p:spPr>
      </p:pic>
      <p:pic>
        <p:nvPicPr>
          <p:cNvPr id="80" name="Picture 79" descr="Changing Photovoltaic Generation Profile.eps"/>
          <p:cNvPicPr>
            <a:picLocks noChangeAspect="1"/>
          </p:cNvPicPr>
          <p:nvPr/>
        </p:nvPicPr>
        <p:blipFill rotWithShape="1">
          <a:blip r:embed="rId4">
            <a:extLst>
              <a:ext uri="{28A0092B-C50C-407E-A947-70E740481C1C}">
                <a14:useLocalDpi xmlns:a14="http://schemas.microsoft.com/office/drawing/2010/main" val="0"/>
              </a:ext>
            </a:extLst>
          </a:blip>
          <a:srcRect l="82746" t="86939" r="8627" b="6235"/>
          <a:stretch/>
        </p:blipFill>
        <p:spPr>
          <a:xfrm>
            <a:off x="6470680" y="5964346"/>
            <a:ext cx="354477" cy="141977"/>
          </a:xfrm>
          <a:prstGeom prst="rect">
            <a:avLst/>
          </a:prstGeom>
        </p:spPr>
      </p:pic>
      <p:pic>
        <p:nvPicPr>
          <p:cNvPr id="81" name="Picture 80" descr="Changing Photovoltaic Generation Profile.eps"/>
          <p:cNvPicPr>
            <a:picLocks noChangeAspect="1"/>
          </p:cNvPicPr>
          <p:nvPr/>
        </p:nvPicPr>
        <p:blipFill rotWithShape="1">
          <a:blip r:embed="rId4">
            <a:extLst>
              <a:ext uri="{28A0092B-C50C-407E-A947-70E740481C1C}">
                <a14:useLocalDpi xmlns:a14="http://schemas.microsoft.com/office/drawing/2010/main" val="0"/>
              </a:ext>
            </a:extLst>
          </a:blip>
          <a:srcRect l="7556" t="86939" r="84247" b="4530"/>
          <a:stretch/>
        </p:blipFill>
        <p:spPr>
          <a:xfrm>
            <a:off x="7437199" y="5954866"/>
            <a:ext cx="350054" cy="184411"/>
          </a:xfrm>
          <a:prstGeom prst="rect">
            <a:avLst/>
          </a:prstGeom>
        </p:spPr>
      </p:pic>
      <p:pic>
        <p:nvPicPr>
          <p:cNvPr id="82" name="Picture 81" descr="Changing Photovoltaic Generation Profile.eps"/>
          <p:cNvPicPr>
            <a:picLocks noChangeAspect="1"/>
          </p:cNvPicPr>
          <p:nvPr/>
        </p:nvPicPr>
        <p:blipFill rotWithShape="1">
          <a:blip r:embed="rId4">
            <a:extLst>
              <a:ext uri="{28A0092B-C50C-407E-A947-70E740481C1C}">
                <a14:useLocalDpi xmlns:a14="http://schemas.microsoft.com/office/drawing/2010/main" val="0"/>
              </a:ext>
            </a:extLst>
          </a:blip>
          <a:srcRect l="44832" t="86939" r="46567" b="4353"/>
          <a:stretch/>
        </p:blipFill>
        <p:spPr>
          <a:xfrm>
            <a:off x="8002614" y="5954866"/>
            <a:ext cx="359836" cy="184411"/>
          </a:xfrm>
          <a:prstGeom prst="rect">
            <a:avLst/>
          </a:prstGeom>
        </p:spPr>
      </p:pic>
      <p:pic>
        <p:nvPicPr>
          <p:cNvPr id="83" name="Picture 82" descr="Changing Photovoltaic Generation Profile.eps"/>
          <p:cNvPicPr>
            <a:picLocks noChangeAspect="1"/>
          </p:cNvPicPr>
          <p:nvPr/>
        </p:nvPicPr>
        <p:blipFill rotWithShape="1">
          <a:blip r:embed="rId4">
            <a:extLst>
              <a:ext uri="{28A0092B-C50C-407E-A947-70E740481C1C}">
                <a14:useLocalDpi xmlns:a14="http://schemas.microsoft.com/office/drawing/2010/main" val="0"/>
              </a:ext>
            </a:extLst>
          </a:blip>
          <a:srcRect l="82746" t="86939" r="8627" b="6235"/>
          <a:stretch/>
        </p:blipFill>
        <p:spPr>
          <a:xfrm>
            <a:off x="8565662" y="5954866"/>
            <a:ext cx="354477" cy="141977"/>
          </a:xfrm>
          <a:prstGeom prst="rect">
            <a:avLst/>
          </a:prstGeom>
        </p:spPr>
      </p:pic>
      <p:sp>
        <p:nvSpPr>
          <p:cNvPr id="84" name="TextBox 83"/>
          <p:cNvSpPr txBox="1"/>
          <p:nvPr/>
        </p:nvSpPr>
        <p:spPr>
          <a:xfrm>
            <a:off x="7154240" y="3608563"/>
            <a:ext cx="1825149" cy="276999"/>
          </a:xfrm>
          <a:prstGeom prst="rect">
            <a:avLst/>
          </a:prstGeom>
          <a:solidFill>
            <a:schemeClr val="bg1"/>
          </a:solidFill>
        </p:spPr>
        <p:txBody>
          <a:bodyPr wrap="square" rtlCol="0">
            <a:spAutoFit/>
          </a:bodyPr>
          <a:lstStyle/>
          <a:p>
            <a:pPr fontAlgn="base">
              <a:spcBef>
                <a:spcPct val="0"/>
              </a:spcBef>
              <a:spcAft>
                <a:spcPct val="0"/>
              </a:spcAft>
            </a:pPr>
            <a:r>
              <a:rPr lang="en-GB" sz="1200" dirty="0">
                <a:solidFill>
                  <a:srgbClr val="000000"/>
                </a:solidFill>
              </a:rPr>
              <a:t>Saturday 6</a:t>
            </a:r>
            <a:r>
              <a:rPr lang="en-GB" sz="1200" baseline="30000" dirty="0">
                <a:solidFill>
                  <a:srgbClr val="000000"/>
                </a:solidFill>
              </a:rPr>
              <a:t>th</a:t>
            </a:r>
            <a:r>
              <a:rPr lang="en-GB" sz="1200" dirty="0">
                <a:solidFill>
                  <a:srgbClr val="000000"/>
                </a:solidFill>
              </a:rPr>
              <a:t> June 2015 </a:t>
            </a:r>
          </a:p>
        </p:txBody>
      </p:sp>
      <p:sp>
        <p:nvSpPr>
          <p:cNvPr id="85" name="TextBox 84"/>
          <p:cNvSpPr txBox="1"/>
          <p:nvPr/>
        </p:nvSpPr>
        <p:spPr>
          <a:xfrm>
            <a:off x="5148064" y="3608562"/>
            <a:ext cx="1958773" cy="276999"/>
          </a:xfrm>
          <a:prstGeom prst="rect">
            <a:avLst/>
          </a:prstGeom>
          <a:solidFill>
            <a:schemeClr val="bg1"/>
          </a:solidFill>
        </p:spPr>
        <p:txBody>
          <a:bodyPr wrap="square" rtlCol="0">
            <a:spAutoFit/>
          </a:bodyPr>
          <a:lstStyle/>
          <a:p>
            <a:pPr fontAlgn="base">
              <a:spcBef>
                <a:spcPct val="0"/>
              </a:spcBef>
              <a:spcAft>
                <a:spcPct val="0"/>
              </a:spcAft>
            </a:pPr>
            <a:r>
              <a:rPr lang="en-GB" sz="1200" dirty="0">
                <a:solidFill>
                  <a:srgbClr val="000000"/>
                </a:solidFill>
              </a:rPr>
              <a:t>Saturday 13</a:t>
            </a:r>
            <a:r>
              <a:rPr lang="en-GB" sz="1200" baseline="30000" dirty="0">
                <a:solidFill>
                  <a:srgbClr val="000000"/>
                </a:solidFill>
              </a:rPr>
              <a:t>th</a:t>
            </a:r>
            <a:r>
              <a:rPr lang="en-GB" sz="1200" dirty="0">
                <a:solidFill>
                  <a:srgbClr val="000000"/>
                </a:solidFill>
              </a:rPr>
              <a:t> June 2015 </a:t>
            </a:r>
          </a:p>
        </p:txBody>
      </p:sp>
      <p:sp>
        <p:nvSpPr>
          <p:cNvPr id="86" name="TextBox 85"/>
          <p:cNvSpPr txBox="1"/>
          <p:nvPr/>
        </p:nvSpPr>
        <p:spPr>
          <a:xfrm>
            <a:off x="238820" y="3886433"/>
            <a:ext cx="576064" cy="1938992"/>
          </a:xfrm>
          <a:prstGeom prst="rect">
            <a:avLst/>
          </a:prstGeom>
          <a:solidFill>
            <a:schemeClr val="bg1"/>
          </a:solidFill>
        </p:spPr>
        <p:txBody>
          <a:bodyPr wrap="square" rtlCol="0">
            <a:spAutoFit/>
          </a:bodyPr>
          <a:lstStyle/>
          <a:p>
            <a:pPr fontAlgn="base">
              <a:spcBef>
                <a:spcPct val="0"/>
              </a:spcBef>
              <a:spcAft>
                <a:spcPct val="0"/>
              </a:spcAft>
            </a:pPr>
            <a:r>
              <a:rPr lang="en-GB" sz="1050" dirty="0">
                <a:solidFill>
                  <a:srgbClr val="000000"/>
                </a:solidFill>
              </a:rPr>
              <a:t>100%</a:t>
            </a:r>
          </a:p>
          <a:p>
            <a:pPr fontAlgn="base">
              <a:spcBef>
                <a:spcPct val="0"/>
              </a:spcBef>
              <a:spcAft>
                <a:spcPct val="0"/>
              </a:spcAft>
            </a:pPr>
            <a:endParaRPr lang="en-GB" sz="600" dirty="0">
              <a:solidFill>
                <a:srgbClr val="000000"/>
              </a:solidFill>
            </a:endParaRPr>
          </a:p>
          <a:p>
            <a:pPr fontAlgn="base">
              <a:spcBef>
                <a:spcPct val="0"/>
              </a:spcBef>
              <a:spcAft>
                <a:spcPct val="0"/>
              </a:spcAft>
            </a:pPr>
            <a:endParaRPr lang="en-GB" sz="1050" dirty="0">
              <a:solidFill>
                <a:srgbClr val="000000"/>
              </a:solidFill>
            </a:endParaRPr>
          </a:p>
          <a:p>
            <a:pPr fontAlgn="base">
              <a:spcBef>
                <a:spcPct val="0"/>
              </a:spcBef>
              <a:spcAft>
                <a:spcPct val="0"/>
              </a:spcAft>
            </a:pPr>
            <a:r>
              <a:rPr lang="en-GB" sz="1050" dirty="0">
                <a:solidFill>
                  <a:srgbClr val="000000"/>
                </a:solidFill>
              </a:rPr>
              <a:t>75%</a:t>
            </a:r>
          </a:p>
          <a:p>
            <a:pPr fontAlgn="base">
              <a:spcBef>
                <a:spcPct val="0"/>
              </a:spcBef>
              <a:spcAft>
                <a:spcPct val="0"/>
              </a:spcAft>
            </a:pPr>
            <a:endParaRPr lang="en-GB" sz="1050" dirty="0">
              <a:solidFill>
                <a:srgbClr val="000000"/>
              </a:solidFill>
            </a:endParaRPr>
          </a:p>
          <a:p>
            <a:pPr fontAlgn="base">
              <a:spcBef>
                <a:spcPct val="0"/>
              </a:spcBef>
              <a:spcAft>
                <a:spcPct val="0"/>
              </a:spcAft>
            </a:pPr>
            <a:endParaRPr lang="en-GB" sz="700" dirty="0">
              <a:solidFill>
                <a:srgbClr val="000000"/>
              </a:solidFill>
            </a:endParaRPr>
          </a:p>
          <a:p>
            <a:pPr fontAlgn="base">
              <a:spcBef>
                <a:spcPct val="0"/>
              </a:spcBef>
              <a:spcAft>
                <a:spcPct val="0"/>
              </a:spcAft>
            </a:pPr>
            <a:r>
              <a:rPr lang="en-GB" sz="1050" dirty="0">
                <a:solidFill>
                  <a:srgbClr val="000000"/>
                </a:solidFill>
              </a:rPr>
              <a:t>50%</a:t>
            </a:r>
          </a:p>
          <a:p>
            <a:pPr fontAlgn="base">
              <a:spcBef>
                <a:spcPct val="0"/>
              </a:spcBef>
              <a:spcAft>
                <a:spcPct val="0"/>
              </a:spcAft>
            </a:pPr>
            <a:endParaRPr lang="en-GB" sz="1050" dirty="0">
              <a:solidFill>
                <a:srgbClr val="000000"/>
              </a:solidFill>
            </a:endParaRPr>
          </a:p>
          <a:p>
            <a:pPr fontAlgn="base">
              <a:spcBef>
                <a:spcPct val="0"/>
              </a:spcBef>
              <a:spcAft>
                <a:spcPct val="0"/>
              </a:spcAft>
            </a:pPr>
            <a:endParaRPr lang="en-GB" sz="700" dirty="0">
              <a:solidFill>
                <a:srgbClr val="000000"/>
              </a:solidFill>
            </a:endParaRPr>
          </a:p>
          <a:p>
            <a:pPr fontAlgn="base">
              <a:spcBef>
                <a:spcPct val="0"/>
              </a:spcBef>
              <a:spcAft>
                <a:spcPct val="0"/>
              </a:spcAft>
            </a:pPr>
            <a:r>
              <a:rPr lang="en-GB" sz="1050" dirty="0">
                <a:solidFill>
                  <a:srgbClr val="000000"/>
                </a:solidFill>
              </a:rPr>
              <a:t>25%</a:t>
            </a:r>
          </a:p>
          <a:p>
            <a:pPr fontAlgn="base">
              <a:spcBef>
                <a:spcPct val="0"/>
              </a:spcBef>
              <a:spcAft>
                <a:spcPct val="0"/>
              </a:spcAft>
            </a:pPr>
            <a:endParaRPr lang="en-GB" sz="1050" dirty="0">
              <a:solidFill>
                <a:srgbClr val="000000"/>
              </a:solidFill>
            </a:endParaRPr>
          </a:p>
          <a:p>
            <a:pPr fontAlgn="base">
              <a:spcBef>
                <a:spcPct val="0"/>
              </a:spcBef>
              <a:spcAft>
                <a:spcPct val="0"/>
              </a:spcAft>
            </a:pPr>
            <a:endParaRPr lang="en-GB" sz="1600" dirty="0">
              <a:solidFill>
                <a:srgbClr val="000000"/>
              </a:solidFill>
            </a:endParaRPr>
          </a:p>
        </p:txBody>
      </p:sp>
      <p:sp>
        <p:nvSpPr>
          <p:cNvPr id="9" name="Rectangle 8"/>
          <p:cNvSpPr/>
          <p:nvPr/>
        </p:nvSpPr>
        <p:spPr bwMode="auto">
          <a:xfrm>
            <a:off x="238820" y="3771748"/>
            <a:ext cx="461911" cy="1385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2800" b="1">
              <a:solidFill>
                <a:srgbClr val="0079C1"/>
              </a:solidFill>
            </a:endParaRPr>
          </a:p>
        </p:txBody>
      </p:sp>
      <p:pic>
        <p:nvPicPr>
          <p:cNvPr id="1027"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9139" r="16625"/>
          <a:stretch/>
        </p:blipFill>
        <p:spPr bwMode="auto">
          <a:xfrm>
            <a:off x="4708053" y="3774182"/>
            <a:ext cx="474935"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TextBox 88"/>
          <p:cNvSpPr txBox="1"/>
          <p:nvPr/>
        </p:nvSpPr>
        <p:spPr>
          <a:xfrm rot="16200000">
            <a:off x="-1313545" y="4600240"/>
            <a:ext cx="2966369" cy="307775"/>
          </a:xfrm>
          <a:prstGeom prst="rect">
            <a:avLst/>
          </a:prstGeom>
          <a:solidFill>
            <a:schemeClr val="bg1"/>
          </a:solidFill>
          <a:ln w="12700" cap="flat">
            <a:noFill/>
            <a:miter lim="400000"/>
          </a:ln>
          <a:effectLst/>
        </p:spPr>
        <p:txBody>
          <a:bodyPr rot="0" spcFirstLastPara="1" vertOverflow="overflow" horzOverflow="overflow" vert="horz" wrap="square" lIns="45719" tIns="45719" rIns="45719" bIns="45719" numCol="1" spcCol="38100" rtlCol="0" anchor="t">
            <a:spAutoFit/>
          </a:bodyPr>
          <a:lstStyle/>
          <a:p>
            <a:pPr algn="ctr" latinLnBrk="1" hangingPunct="0">
              <a:defRPr/>
            </a:pPr>
            <a:r>
              <a:rPr lang="en-GB" sz="1400" kern="0" dirty="0">
                <a:solidFill>
                  <a:srgbClr val="000000"/>
                </a:solidFill>
                <a:ea typeface="Arial"/>
                <a:cs typeface="Arial"/>
                <a:sym typeface="Arial"/>
              </a:rPr>
              <a:t>% of rated output</a:t>
            </a:r>
          </a:p>
        </p:txBody>
      </p:sp>
    </p:spTree>
    <p:extLst>
      <p:ext uri="{BB962C8B-B14F-4D97-AF65-F5344CB8AC3E}">
        <p14:creationId xmlns:p14="http://schemas.microsoft.com/office/powerpoint/2010/main" val="336092848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332656"/>
            <a:ext cx="6336704" cy="796115"/>
          </a:xfrm>
          <a:prstGeom prst="rect">
            <a:avLst/>
          </a:prstGeom>
          <a:noFill/>
        </p:spPr>
        <p:txBody>
          <a:bodyPr wrap="square" rtlCol="0">
            <a:spAutoFit/>
          </a:bodyPr>
          <a:lstStyle/>
          <a:p>
            <a:pPr fontAlgn="base">
              <a:lnSpc>
                <a:spcPct val="80000"/>
              </a:lnSpc>
              <a:spcBef>
                <a:spcPct val="0"/>
              </a:spcBef>
              <a:spcAft>
                <a:spcPct val="0"/>
              </a:spcAft>
            </a:pPr>
            <a:endParaRPr lang="en-US" sz="2800" b="1" dirty="0">
              <a:solidFill>
                <a:srgbClr val="0079C1"/>
              </a:solidFill>
            </a:endParaRPr>
          </a:p>
          <a:p>
            <a:pPr fontAlgn="base">
              <a:lnSpc>
                <a:spcPct val="80000"/>
              </a:lnSpc>
              <a:spcBef>
                <a:spcPct val="0"/>
              </a:spcBef>
              <a:spcAft>
                <a:spcPct val="0"/>
              </a:spcAft>
            </a:pPr>
            <a:r>
              <a:rPr lang="en-US" sz="2800" b="1" dirty="0">
                <a:solidFill>
                  <a:srgbClr val="0079C1"/>
                </a:solidFill>
              </a:rPr>
              <a:t>Changing generation mix</a:t>
            </a:r>
            <a:endParaRPr lang="en-US" sz="2800" dirty="0">
              <a:solidFill>
                <a:srgbClr val="0079C1"/>
              </a:solidFill>
              <a:cs typeface="Arial"/>
            </a:endParaRPr>
          </a:p>
        </p:txBody>
      </p:sp>
      <p:cxnSp>
        <p:nvCxnSpPr>
          <p:cNvPr id="8" name="Straight Connector 7"/>
          <p:cNvCxnSpPr/>
          <p:nvPr/>
        </p:nvCxnSpPr>
        <p:spPr bwMode="auto">
          <a:xfrm flipV="1">
            <a:off x="539552" y="1124744"/>
            <a:ext cx="8136904" cy="4027"/>
          </a:xfrm>
          <a:prstGeom prst="line">
            <a:avLst/>
          </a:prstGeom>
          <a:solidFill>
            <a:schemeClr val="accent1"/>
          </a:solidFill>
          <a:ln w="9525" cap="flat" cmpd="sng" algn="ctr">
            <a:solidFill>
              <a:srgbClr val="0079C1"/>
            </a:solidFill>
            <a:prstDash val="solid"/>
            <a:round/>
            <a:headEnd type="none" w="med" len="med"/>
            <a:tailEnd type="none" w="med" len="med"/>
          </a:ln>
          <a:effectLst/>
        </p:spPr>
      </p:cxnSp>
      <p:cxnSp>
        <p:nvCxnSpPr>
          <p:cNvPr id="7" name="Straight Connector 6"/>
          <p:cNvCxnSpPr/>
          <p:nvPr/>
        </p:nvCxnSpPr>
        <p:spPr bwMode="auto">
          <a:xfrm>
            <a:off x="539552" y="1128772"/>
            <a:ext cx="4320480" cy="0"/>
          </a:xfrm>
          <a:prstGeom prst="line">
            <a:avLst/>
          </a:prstGeom>
          <a:solidFill>
            <a:schemeClr val="accent1"/>
          </a:solidFill>
          <a:ln w="38100" cap="flat" cmpd="sng" algn="ctr">
            <a:solidFill>
              <a:srgbClr val="0079C1"/>
            </a:solidFill>
            <a:prstDash val="solid"/>
            <a:round/>
            <a:headEnd type="none" w="med" len="med"/>
            <a:tailEnd type="none" w="med" len="med"/>
          </a:ln>
          <a:effectLst/>
        </p:spPr>
      </p:cxnSp>
      <p:pic>
        <p:nvPicPr>
          <p:cNvPr id="15" name="Picture 14" descr="National_Grid_logo_cmy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347526"/>
            <a:ext cx="1800200" cy="371742"/>
          </a:xfrm>
          <a:prstGeom prst="rect">
            <a:avLst/>
          </a:prstGeom>
        </p:spPr>
      </p:pic>
      <p:sp>
        <p:nvSpPr>
          <p:cNvPr id="25" name="TextBox 24"/>
          <p:cNvSpPr txBox="1"/>
          <p:nvPr/>
        </p:nvSpPr>
        <p:spPr>
          <a:xfrm>
            <a:off x="9299222" y="4247444"/>
            <a:ext cx="184666" cy="523220"/>
          </a:xfrm>
          <a:prstGeom prst="rect">
            <a:avLst/>
          </a:prstGeom>
          <a:noFill/>
        </p:spPr>
        <p:txBody>
          <a:bodyPr wrap="none" rtlCol="0">
            <a:spAutoFit/>
          </a:bodyPr>
          <a:lstStyle/>
          <a:p>
            <a:pPr fontAlgn="base">
              <a:spcBef>
                <a:spcPct val="0"/>
              </a:spcBef>
              <a:spcAft>
                <a:spcPct val="0"/>
              </a:spcAft>
            </a:pPr>
            <a:r>
              <a:rPr lang="en-US" sz="2800" b="1" dirty="0">
                <a:solidFill>
                  <a:srgbClr val="0079C1"/>
                </a:solidFill>
              </a:rPr>
              <a:t> </a:t>
            </a:r>
          </a:p>
        </p:txBody>
      </p:sp>
      <p:graphicFrame>
        <p:nvGraphicFramePr>
          <p:cNvPr id="9" name="Chart 8"/>
          <p:cNvGraphicFramePr>
            <a:graphicFrameLocks/>
          </p:cNvGraphicFramePr>
          <p:nvPr>
            <p:extLst>
              <p:ext uri="{D42A27DB-BD31-4B8C-83A1-F6EECF244321}">
                <p14:modId xmlns:p14="http://schemas.microsoft.com/office/powerpoint/2010/main" val="688866668"/>
              </p:ext>
            </p:extLst>
          </p:nvPr>
        </p:nvGraphicFramePr>
        <p:xfrm>
          <a:off x="36004" y="2682666"/>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4045334085"/>
              </p:ext>
            </p:extLst>
          </p:nvPr>
        </p:nvGraphicFramePr>
        <p:xfrm>
          <a:off x="4670072" y="2664516"/>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p:cNvSpPr txBox="1"/>
          <p:nvPr/>
        </p:nvSpPr>
        <p:spPr>
          <a:xfrm>
            <a:off x="1229711" y="5407716"/>
            <a:ext cx="2989777" cy="261610"/>
          </a:xfrm>
          <a:prstGeom prst="rect">
            <a:avLst/>
          </a:prstGeom>
          <a:noFill/>
        </p:spPr>
        <p:txBody>
          <a:bodyPr wrap="square" rtlCol="0">
            <a:spAutoFit/>
          </a:bodyPr>
          <a:lstStyle/>
          <a:p>
            <a:pPr fontAlgn="base">
              <a:spcBef>
                <a:spcPct val="0"/>
              </a:spcBef>
              <a:spcAft>
                <a:spcPct val="0"/>
              </a:spcAft>
            </a:pPr>
            <a:r>
              <a:rPr lang="en-GB" sz="1100" dirty="0">
                <a:solidFill>
                  <a:srgbClr val="000000"/>
                </a:solidFill>
              </a:rPr>
              <a:t>Non-synchronous generation</a:t>
            </a:r>
          </a:p>
        </p:txBody>
      </p:sp>
      <p:sp>
        <p:nvSpPr>
          <p:cNvPr id="19" name="TextBox 18"/>
          <p:cNvSpPr txBox="1"/>
          <p:nvPr/>
        </p:nvSpPr>
        <p:spPr>
          <a:xfrm>
            <a:off x="1229711" y="5669326"/>
            <a:ext cx="2989777" cy="261610"/>
          </a:xfrm>
          <a:prstGeom prst="rect">
            <a:avLst/>
          </a:prstGeom>
          <a:noFill/>
        </p:spPr>
        <p:txBody>
          <a:bodyPr wrap="square" rtlCol="0">
            <a:spAutoFit/>
          </a:bodyPr>
          <a:lstStyle/>
          <a:p>
            <a:pPr fontAlgn="base">
              <a:spcBef>
                <a:spcPct val="0"/>
              </a:spcBef>
              <a:spcAft>
                <a:spcPct val="0"/>
              </a:spcAft>
            </a:pPr>
            <a:r>
              <a:rPr lang="en-GB" sz="1100" dirty="0">
                <a:solidFill>
                  <a:srgbClr val="000000"/>
                </a:solidFill>
              </a:rPr>
              <a:t>Synchronous generation</a:t>
            </a:r>
          </a:p>
        </p:txBody>
      </p:sp>
      <p:sp>
        <p:nvSpPr>
          <p:cNvPr id="20" name="TextBox 19"/>
          <p:cNvSpPr txBox="1"/>
          <p:nvPr/>
        </p:nvSpPr>
        <p:spPr>
          <a:xfrm>
            <a:off x="5858922" y="5407716"/>
            <a:ext cx="2989777" cy="261610"/>
          </a:xfrm>
          <a:prstGeom prst="rect">
            <a:avLst/>
          </a:prstGeom>
          <a:noFill/>
        </p:spPr>
        <p:txBody>
          <a:bodyPr wrap="square" rtlCol="0">
            <a:spAutoFit/>
          </a:bodyPr>
          <a:lstStyle/>
          <a:p>
            <a:pPr fontAlgn="base">
              <a:spcBef>
                <a:spcPct val="0"/>
              </a:spcBef>
              <a:spcAft>
                <a:spcPct val="0"/>
              </a:spcAft>
            </a:pPr>
            <a:r>
              <a:rPr lang="en-GB" sz="1100" dirty="0">
                <a:solidFill>
                  <a:srgbClr val="000000"/>
                </a:solidFill>
              </a:rPr>
              <a:t>Distributed and micro generation</a:t>
            </a:r>
          </a:p>
        </p:txBody>
      </p:sp>
      <p:sp>
        <p:nvSpPr>
          <p:cNvPr id="21" name="TextBox 20"/>
          <p:cNvSpPr txBox="1"/>
          <p:nvPr/>
        </p:nvSpPr>
        <p:spPr>
          <a:xfrm>
            <a:off x="5858922" y="5669326"/>
            <a:ext cx="2989777" cy="261610"/>
          </a:xfrm>
          <a:prstGeom prst="rect">
            <a:avLst/>
          </a:prstGeom>
          <a:noFill/>
        </p:spPr>
        <p:txBody>
          <a:bodyPr wrap="square" rtlCol="0">
            <a:spAutoFit/>
          </a:bodyPr>
          <a:lstStyle/>
          <a:p>
            <a:pPr fontAlgn="base">
              <a:spcBef>
                <a:spcPct val="0"/>
              </a:spcBef>
              <a:spcAft>
                <a:spcPct val="0"/>
              </a:spcAft>
            </a:pPr>
            <a:r>
              <a:rPr lang="en-GB" sz="1100" dirty="0">
                <a:solidFill>
                  <a:srgbClr val="000000"/>
                </a:solidFill>
              </a:rPr>
              <a:t>Transmission demand</a:t>
            </a:r>
          </a:p>
        </p:txBody>
      </p:sp>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0474" y="5704805"/>
            <a:ext cx="2444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0474" y="5393699"/>
            <a:ext cx="2492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120" y="5704805"/>
            <a:ext cx="2444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2120" y="5393699"/>
            <a:ext cx="2492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Oval 23"/>
          <p:cNvSpPr/>
          <p:nvPr/>
        </p:nvSpPr>
        <p:spPr bwMode="auto">
          <a:xfrm>
            <a:off x="412834" y="1412776"/>
            <a:ext cx="1177810" cy="1120770"/>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FFFFFF"/>
              </a:solidFill>
            </a:endParaRPr>
          </a:p>
        </p:txBody>
      </p:sp>
      <p:sp>
        <p:nvSpPr>
          <p:cNvPr id="26" name="Rectangle 25"/>
          <p:cNvSpPr/>
          <p:nvPr/>
        </p:nvSpPr>
        <p:spPr bwMode="auto">
          <a:xfrm rot="780000">
            <a:off x="1107564" y="2240354"/>
            <a:ext cx="332772" cy="332772"/>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FFFFFF"/>
              </a:solidFill>
            </a:endParaRPr>
          </a:p>
        </p:txBody>
      </p:sp>
      <p:sp>
        <p:nvSpPr>
          <p:cNvPr id="27" name="TextBox 26"/>
          <p:cNvSpPr txBox="1"/>
          <p:nvPr/>
        </p:nvSpPr>
        <p:spPr>
          <a:xfrm>
            <a:off x="6468" y="1754854"/>
            <a:ext cx="2016224" cy="486287"/>
          </a:xfrm>
          <a:prstGeom prst="rect">
            <a:avLst/>
          </a:prstGeom>
          <a:noFill/>
        </p:spPr>
        <p:txBody>
          <a:bodyPr wrap="square" rtlCol="0">
            <a:spAutoFit/>
          </a:bodyPr>
          <a:lstStyle/>
          <a:p>
            <a:pPr algn="ctr" fontAlgn="base">
              <a:lnSpc>
                <a:spcPct val="80000"/>
              </a:lnSpc>
              <a:spcBef>
                <a:spcPct val="0"/>
              </a:spcBef>
              <a:spcAft>
                <a:spcPct val="0"/>
              </a:spcAft>
            </a:pPr>
            <a:r>
              <a:rPr lang="en-US" sz="1600" b="1" dirty="0">
                <a:solidFill>
                  <a:srgbClr val="FFFFFF"/>
                </a:solidFill>
              </a:rPr>
              <a:t>Consumer</a:t>
            </a:r>
          </a:p>
          <a:p>
            <a:pPr algn="ctr" fontAlgn="base">
              <a:lnSpc>
                <a:spcPct val="80000"/>
              </a:lnSpc>
              <a:spcBef>
                <a:spcPct val="0"/>
              </a:spcBef>
              <a:spcAft>
                <a:spcPct val="0"/>
              </a:spcAft>
            </a:pPr>
            <a:r>
              <a:rPr lang="en-US" sz="1600" b="1" dirty="0">
                <a:solidFill>
                  <a:srgbClr val="FFFFFF"/>
                </a:solidFill>
              </a:rPr>
              <a:t>Power</a:t>
            </a:r>
          </a:p>
        </p:txBody>
      </p:sp>
      <p:sp>
        <p:nvSpPr>
          <p:cNvPr id="3" name="TextBox 2"/>
          <p:cNvSpPr txBox="1"/>
          <p:nvPr/>
        </p:nvSpPr>
        <p:spPr>
          <a:xfrm>
            <a:off x="4895584" y="2741439"/>
            <a:ext cx="576064" cy="2103140"/>
          </a:xfrm>
          <a:prstGeom prst="rect">
            <a:avLst/>
          </a:prstGeom>
          <a:noFill/>
        </p:spPr>
        <p:txBody>
          <a:bodyPr wrap="square" lIns="0" tIns="0" rIns="0" bIns="0" rtlCol="0">
            <a:spAutoFit/>
          </a:bodyPr>
          <a:lstStyle/>
          <a:p>
            <a:pPr algn="r" fontAlgn="base">
              <a:spcBef>
                <a:spcPts val="2550"/>
              </a:spcBef>
              <a:spcAft>
                <a:spcPct val="0"/>
              </a:spcAft>
            </a:pPr>
            <a:r>
              <a:rPr lang="en-GB" sz="1000" dirty="0">
                <a:solidFill>
                  <a:srgbClr val="000000"/>
                </a:solidFill>
              </a:rPr>
              <a:t>100%</a:t>
            </a:r>
          </a:p>
          <a:p>
            <a:pPr algn="r" fontAlgn="base">
              <a:spcBef>
                <a:spcPts val="2550"/>
              </a:spcBef>
              <a:spcAft>
                <a:spcPct val="0"/>
              </a:spcAft>
            </a:pPr>
            <a:r>
              <a:rPr lang="en-GB" sz="1000" dirty="0">
                <a:solidFill>
                  <a:srgbClr val="000000"/>
                </a:solidFill>
              </a:rPr>
              <a:t>75%</a:t>
            </a:r>
          </a:p>
          <a:p>
            <a:pPr algn="r" fontAlgn="base">
              <a:spcBef>
                <a:spcPts val="2550"/>
              </a:spcBef>
              <a:spcAft>
                <a:spcPct val="0"/>
              </a:spcAft>
            </a:pPr>
            <a:r>
              <a:rPr lang="en-GB" sz="1000" dirty="0">
                <a:solidFill>
                  <a:srgbClr val="000000"/>
                </a:solidFill>
              </a:rPr>
              <a:t>50%</a:t>
            </a:r>
          </a:p>
          <a:p>
            <a:pPr algn="r" fontAlgn="base">
              <a:spcBef>
                <a:spcPts val="2550"/>
              </a:spcBef>
              <a:spcAft>
                <a:spcPct val="0"/>
              </a:spcAft>
            </a:pPr>
            <a:r>
              <a:rPr lang="en-GB" sz="1000" dirty="0">
                <a:solidFill>
                  <a:srgbClr val="000000"/>
                </a:solidFill>
              </a:rPr>
              <a:t>25%</a:t>
            </a:r>
          </a:p>
          <a:p>
            <a:pPr algn="r" fontAlgn="base">
              <a:spcBef>
                <a:spcPts val="2550"/>
              </a:spcBef>
              <a:spcAft>
                <a:spcPct val="0"/>
              </a:spcAft>
            </a:pPr>
            <a:r>
              <a:rPr lang="en-GB" sz="1000" dirty="0">
                <a:solidFill>
                  <a:srgbClr val="000000"/>
                </a:solidFill>
              </a:rPr>
              <a:t>0%</a:t>
            </a:r>
            <a:endParaRPr lang="en-US" sz="1000" b="1" dirty="0">
              <a:solidFill>
                <a:srgbClr val="0079C1"/>
              </a:solidFill>
            </a:endParaRPr>
          </a:p>
        </p:txBody>
      </p:sp>
      <p:sp>
        <p:nvSpPr>
          <p:cNvPr id="28" name="TextBox 27"/>
          <p:cNvSpPr txBox="1"/>
          <p:nvPr/>
        </p:nvSpPr>
        <p:spPr>
          <a:xfrm>
            <a:off x="251520" y="2741439"/>
            <a:ext cx="576064" cy="2077492"/>
          </a:xfrm>
          <a:prstGeom prst="rect">
            <a:avLst/>
          </a:prstGeom>
          <a:noFill/>
        </p:spPr>
        <p:txBody>
          <a:bodyPr wrap="square" lIns="0" tIns="0" rIns="0" bIns="0" rtlCol="0">
            <a:spAutoFit/>
          </a:bodyPr>
          <a:lstStyle/>
          <a:p>
            <a:pPr algn="r" fontAlgn="base">
              <a:spcBef>
                <a:spcPts val="2550"/>
              </a:spcBef>
              <a:spcAft>
                <a:spcPct val="0"/>
              </a:spcAft>
            </a:pPr>
            <a:r>
              <a:rPr lang="en-GB" sz="1000" dirty="0">
                <a:solidFill>
                  <a:srgbClr val="000000"/>
                </a:solidFill>
              </a:rPr>
              <a:t>100%</a:t>
            </a:r>
          </a:p>
          <a:p>
            <a:pPr algn="r" fontAlgn="base">
              <a:spcBef>
                <a:spcPts val="2550"/>
              </a:spcBef>
              <a:spcAft>
                <a:spcPct val="0"/>
              </a:spcAft>
            </a:pPr>
            <a:r>
              <a:rPr lang="en-GB" sz="1000" dirty="0">
                <a:solidFill>
                  <a:srgbClr val="000000"/>
                </a:solidFill>
              </a:rPr>
              <a:t>75%</a:t>
            </a:r>
          </a:p>
          <a:p>
            <a:pPr algn="r" fontAlgn="base">
              <a:spcBef>
                <a:spcPts val="2550"/>
              </a:spcBef>
              <a:spcAft>
                <a:spcPct val="0"/>
              </a:spcAft>
            </a:pPr>
            <a:r>
              <a:rPr lang="en-GB" sz="1000" dirty="0">
                <a:solidFill>
                  <a:srgbClr val="000000"/>
                </a:solidFill>
              </a:rPr>
              <a:t>50%</a:t>
            </a:r>
          </a:p>
          <a:p>
            <a:pPr algn="r" fontAlgn="base">
              <a:spcBef>
                <a:spcPts val="2550"/>
              </a:spcBef>
              <a:spcAft>
                <a:spcPct val="0"/>
              </a:spcAft>
            </a:pPr>
            <a:r>
              <a:rPr lang="en-GB" sz="1000" dirty="0">
                <a:solidFill>
                  <a:srgbClr val="000000"/>
                </a:solidFill>
              </a:rPr>
              <a:t>25%</a:t>
            </a:r>
          </a:p>
          <a:p>
            <a:pPr algn="r" fontAlgn="base">
              <a:spcBef>
                <a:spcPts val="2550"/>
              </a:spcBef>
              <a:spcAft>
                <a:spcPct val="0"/>
              </a:spcAft>
            </a:pPr>
            <a:r>
              <a:rPr lang="en-GB" sz="1000" dirty="0">
                <a:solidFill>
                  <a:srgbClr val="000000"/>
                </a:solidFill>
              </a:rPr>
              <a:t>0%</a:t>
            </a:r>
            <a:endParaRPr lang="en-US" sz="1000" b="1" dirty="0">
              <a:solidFill>
                <a:srgbClr val="0079C1"/>
              </a:solidFill>
            </a:endParaRPr>
          </a:p>
        </p:txBody>
      </p:sp>
    </p:spTree>
    <p:extLst>
      <p:ext uri="{BB962C8B-B14F-4D97-AF65-F5344CB8AC3E}">
        <p14:creationId xmlns:p14="http://schemas.microsoft.com/office/powerpoint/2010/main" val="47713565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332656"/>
            <a:ext cx="5472608" cy="781752"/>
          </a:xfrm>
          <a:prstGeom prst="rect">
            <a:avLst/>
          </a:prstGeom>
          <a:noFill/>
        </p:spPr>
        <p:txBody>
          <a:bodyPr wrap="square" rtlCol="0">
            <a:spAutoFit/>
          </a:bodyPr>
          <a:lstStyle/>
          <a:p>
            <a:pPr fontAlgn="base">
              <a:lnSpc>
                <a:spcPct val="80000"/>
              </a:lnSpc>
              <a:spcBef>
                <a:spcPct val="0"/>
              </a:spcBef>
              <a:spcAft>
                <a:spcPct val="0"/>
              </a:spcAft>
            </a:pPr>
            <a:r>
              <a:rPr lang="en-US" sz="2800" b="1" dirty="0">
                <a:solidFill>
                  <a:srgbClr val="0079C1"/>
                </a:solidFill>
              </a:rPr>
              <a:t>High solar impacts </a:t>
            </a:r>
          </a:p>
          <a:p>
            <a:pPr fontAlgn="base">
              <a:lnSpc>
                <a:spcPct val="80000"/>
              </a:lnSpc>
              <a:spcBef>
                <a:spcPct val="0"/>
              </a:spcBef>
              <a:spcAft>
                <a:spcPct val="0"/>
              </a:spcAft>
            </a:pPr>
            <a:r>
              <a:rPr lang="en-US" sz="2800" b="1" dirty="0">
                <a:solidFill>
                  <a:srgbClr val="0079C1"/>
                </a:solidFill>
              </a:rPr>
              <a:t>system operability</a:t>
            </a:r>
            <a:endParaRPr lang="en-US" sz="2800" dirty="0">
              <a:solidFill>
                <a:srgbClr val="0079C1"/>
              </a:solidFill>
              <a:cs typeface="Arial"/>
            </a:endParaRPr>
          </a:p>
        </p:txBody>
      </p:sp>
      <p:cxnSp>
        <p:nvCxnSpPr>
          <p:cNvPr id="8" name="Straight Connector 7"/>
          <p:cNvCxnSpPr/>
          <p:nvPr/>
        </p:nvCxnSpPr>
        <p:spPr bwMode="auto">
          <a:xfrm flipV="1">
            <a:off x="539552" y="1124744"/>
            <a:ext cx="8136904" cy="4027"/>
          </a:xfrm>
          <a:prstGeom prst="line">
            <a:avLst/>
          </a:prstGeom>
          <a:solidFill>
            <a:schemeClr val="accent1"/>
          </a:solidFill>
          <a:ln w="9525" cap="flat" cmpd="sng" algn="ctr">
            <a:solidFill>
              <a:srgbClr val="0079C1"/>
            </a:solidFill>
            <a:prstDash val="solid"/>
            <a:round/>
            <a:headEnd type="none" w="med" len="med"/>
            <a:tailEnd type="none" w="med" len="med"/>
          </a:ln>
          <a:effectLst/>
        </p:spPr>
      </p:cxnSp>
      <p:cxnSp>
        <p:nvCxnSpPr>
          <p:cNvPr id="7" name="Straight Connector 6"/>
          <p:cNvCxnSpPr/>
          <p:nvPr/>
        </p:nvCxnSpPr>
        <p:spPr bwMode="auto">
          <a:xfrm flipV="1">
            <a:off x="539552" y="1114408"/>
            <a:ext cx="3257454" cy="14364"/>
          </a:xfrm>
          <a:prstGeom prst="line">
            <a:avLst/>
          </a:prstGeom>
          <a:solidFill>
            <a:schemeClr val="accent1"/>
          </a:solidFill>
          <a:ln w="38100" cap="flat" cmpd="sng" algn="ctr">
            <a:solidFill>
              <a:srgbClr val="0079C1"/>
            </a:solidFill>
            <a:prstDash val="solid"/>
            <a:round/>
            <a:headEnd type="none" w="med" len="med"/>
            <a:tailEnd type="none" w="med" len="med"/>
          </a:ln>
          <a:effectLst/>
        </p:spPr>
      </p:cxnSp>
      <p:pic>
        <p:nvPicPr>
          <p:cNvPr id="15" name="Picture 14" descr="National_Grid_logo_cmy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347526"/>
            <a:ext cx="1800200" cy="371742"/>
          </a:xfrm>
          <a:prstGeom prst="rect">
            <a:avLst/>
          </a:prstGeom>
        </p:spPr>
      </p:pic>
      <p:sp>
        <p:nvSpPr>
          <p:cNvPr id="25" name="TextBox 24"/>
          <p:cNvSpPr txBox="1"/>
          <p:nvPr/>
        </p:nvSpPr>
        <p:spPr>
          <a:xfrm>
            <a:off x="9299222" y="4247444"/>
            <a:ext cx="184666" cy="523220"/>
          </a:xfrm>
          <a:prstGeom prst="rect">
            <a:avLst/>
          </a:prstGeom>
          <a:noFill/>
        </p:spPr>
        <p:txBody>
          <a:bodyPr wrap="none" rtlCol="0">
            <a:spAutoFit/>
          </a:bodyPr>
          <a:lstStyle/>
          <a:p>
            <a:pPr fontAlgn="base">
              <a:spcBef>
                <a:spcPct val="0"/>
              </a:spcBef>
              <a:spcAft>
                <a:spcPct val="0"/>
              </a:spcAft>
            </a:pPr>
            <a:r>
              <a:rPr lang="en-US" sz="2800" b="1" dirty="0">
                <a:solidFill>
                  <a:srgbClr val="0079C1"/>
                </a:solidFill>
              </a:rPr>
              <a:t> </a:t>
            </a:r>
          </a:p>
        </p:txBody>
      </p:sp>
      <p:grpSp>
        <p:nvGrpSpPr>
          <p:cNvPr id="9" name="Group 8"/>
          <p:cNvGrpSpPr/>
          <p:nvPr/>
        </p:nvGrpSpPr>
        <p:grpSpPr>
          <a:xfrm>
            <a:off x="147579" y="1342220"/>
            <a:ext cx="2016224" cy="1160350"/>
            <a:chOff x="6468" y="1412776"/>
            <a:chExt cx="2016224" cy="1160350"/>
          </a:xfrm>
        </p:grpSpPr>
        <p:sp>
          <p:nvSpPr>
            <p:cNvPr id="13" name="Oval 12"/>
            <p:cNvSpPr/>
            <p:nvPr/>
          </p:nvSpPr>
          <p:spPr bwMode="auto">
            <a:xfrm>
              <a:off x="412834" y="1412776"/>
              <a:ext cx="1177810" cy="1120770"/>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FFFFFF"/>
                </a:solidFill>
              </a:endParaRPr>
            </a:p>
          </p:txBody>
        </p:sp>
        <p:sp>
          <p:nvSpPr>
            <p:cNvPr id="14" name="Rectangle 13"/>
            <p:cNvSpPr/>
            <p:nvPr/>
          </p:nvSpPr>
          <p:spPr bwMode="auto">
            <a:xfrm rot="780000">
              <a:off x="1107564" y="2240354"/>
              <a:ext cx="332772" cy="332772"/>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FFFFFF"/>
                </a:solidFill>
              </a:endParaRPr>
            </a:p>
          </p:txBody>
        </p:sp>
        <p:sp>
          <p:nvSpPr>
            <p:cNvPr id="17" name="TextBox 16"/>
            <p:cNvSpPr txBox="1"/>
            <p:nvPr/>
          </p:nvSpPr>
          <p:spPr>
            <a:xfrm>
              <a:off x="6468" y="1754854"/>
              <a:ext cx="2016224" cy="486287"/>
            </a:xfrm>
            <a:prstGeom prst="rect">
              <a:avLst/>
            </a:prstGeom>
            <a:noFill/>
          </p:spPr>
          <p:txBody>
            <a:bodyPr wrap="square" rtlCol="0">
              <a:spAutoFit/>
            </a:bodyPr>
            <a:lstStyle/>
            <a:p>
              <a:pPr algn="ctr" fontAlgn="base">
                <a:lnSpc>
                  <a:spcPct val="80000"/>
                </a:lnSpc>
                <a:spcBef>
                  <a:spcPct val="0"/>
                </a:spcBef>
                <a:spcAft>
                  <a:spcPct val="0"/>
                </a:spcAft>
              </a:pPr>
              <a:r>
                <a:rPr lang="en-US" sz="1600" b="1" dirty="0">
                  <a:solidFill>
                    <a:srgbClr val="FFFFFF"/>
                  </a:solidFill>
                </a:rPr>
                <a:t>Consumer</a:t>
              </a:r>
            </a:p>
            <a:p>
              <a:pPr algn="ctr" fontAlgn="base">
                <a:lnSpc>
                  <a:spcPct val="80000"/>
                </a:lnSpc>
                <a:spcBef>
                  <a:spcPct val="0"/>
                </a:spcBef>
                <a:spcAft>
                  <a:spcPct val="0"/>
                </a:spcAft>
              </a:pPr>
              <a:r>
                <a:rPr lang="en-US" sz="1600" b="1" dirty="0">
                  <a:solidFill>
                    <a:srgbClr val="FFFFFF"/>
                  </a:solidFill>
                </a:rPr>
                <a:t>Power</a:t>
              </a:r>
            </a:p>
          </p:txBody>
        </p:sp>
      </p:grpSp>
      <p:sp>
        <p:nvSpPr>
          <p:cNvPr id="4" name="TextBox 3"/>
          <p:cNvSpPr txBox="1"/>
          <p:nvPr/>
        </p:nvSpPr>
        <p:spPr>
          <a:xfrm rot="16200000">
            <a:off x="-788081" y="4074301"/>
            <a:ext cx="2606491" cy="307777"/>
          </a:xfrm>
          <a:prstGeom prst="rect">
            <a:avLst/>
          </a:prstGeom>
          <a:solidFill>
            <a:schemeClr val="bg1"/>
          </a:solidFill>
        </p:spPr>
        <p:txBody>
          <a:bodyPr wrap="square" rtlCol="0">
            <a:spAutoFit/>
          </a:bodyPr>
          <a:lstStyle/>
          <a:p>
            <a:pPr fontAlgn="base">
              <a:spcBef>
                <a:spcPct val="0"/>
              </a:spcBef>
              <a:spcAft>
                <a:spcPct val="0"/>
              </a:spcAft>
            </a:pPr>
            <a:r>
              <a:rPr lang="en-GB" sz="1400" dirty="0">
                <a:solidFill>
                  <a:srgbClr val="000000"/>
                </a:solidFill>
              </a:rPr>
              <a:t>Transmission demand (GW)</a:t>
            </a:r>
          </a:p>
        </p:txBody>
      </p:sp>
      <p:sp>
        <p:nvSpPr>
          <p:cNvPr id="18" name="TextBox 17"/>
          <p:cNvSpPr txBox="1"/>
          <p:nvPr/>
        </p:nvSpPr>
        <p:spPr>
          <a:xfrm>
            <a:off x="3236639" y="6116858"/>
            <a:ext cx="726506" cy="307777"/>
          </a:xfrm>
          <a:prstGeom prst="rect">
            <a:avLst/>
          </a:prstGeom>
          <a:noFill/>
        </p:spPr>
        <p:txBody>
          <a:bodyPr wrap="square" rtlCol="0">
            <a:spAutoFit/>
          </a:bodyPr>
          <a:lstStyle/>
          <a:p>
            <a:pPr fontAlgn="base">
              <a:spcBef>
                <a:spcPct val="0"/>
              </a:spcBef>
              <a:spcAft>
                <a:spcPct val="0"/>
              </a:spcAft>
            </a:pPr>
            <a:r>
              <a:rPr lang="en-GB" sz="1400" dirty="0">
                <a:solidFill>
                  <a:srgbClr val="000000"/>
                </a:solidFill>
              </a:rPr>
              <a:t>Time</a:t>
            </a:r>
          </a:p>
        </p:txBody>
      </p:sp>
      <p:sp>
        <p:nvSpPr>
          <p:cNvPr id="19" name="TextBox 18"/>
          <p:cNvSpPr txBox="1"/>
          <p:nvPr/>
        </p:nvSpPr>
        <p:spPr>
          <a:xfrm>
            <a:off x="2067423" y="2348880"/>
            <a:ext cx="3368673" cy="369332"/>
          </a:xfrm>
          <a:prstGeom prst="rect">
            <a:avLst/>
          </a:prstGeom>
          <a:noFill/>
        </p:spPr>
        <p:txBody>
          <a:bodyPr wrap="square" rtlCol="0">
            <a:spAutoFit/>
          </a:bodyPr>
          <a:lstStyle/>
          <a:p>
            <a:pPr fontAlgn="base">
              <a:spcBef>
                <a:spcPct val="0"/>
              </a:spcBef>
              <a:spcAft>
                <a:spcPct val="0"/>
              </a:spcAft>
            </a:pPr>
            <a:r>
              <a:rPr lang="en-GB" dirty="0">
                <a:solidFill>
                  <a:srgbClr val="000000"/>
                </a:solidFill>
              </a:rPr>
              <a:t>Summer minimum demand</a:t>
            </a:r>
          </a:p>
        </p:txBody>
      </p:sp>
      <p:grpSp>
        <p:nvGrpSpPr>
          <p:cNvPr id="33" name="Group 32"/>
          <p:cNvGrpSpPr/>
          <p:nvPr/>
        </p:nvGrpSpPr>
        <p:grpSpPr>
          <a:xfrm>
            <a:off x="5034791" y="3640643"/>
            <a:ext cx="3629241" cy="479413"/>
            <a:chOff x="4706085" y="3640643"/>
            <a:chExt cx="3629241" cy="479413"/>
          </a:xfrm>
        </p:grpSpPr>
        <p:pic>
          <p:nvPicPr>
            <p:cNvPr id="5122" name="D6BFA761-1539-41EC-A3AF-C0FA5DCBD6A3" descr="042D4933-28CA-4865-BF4F-0E75C12F429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9878" y="3640643"/>
              <a:ext cx="865448" cy="4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4788024" y="3881100"/>
              <a:ext cx="2592288" cy="64750"/>
            </a:xfrm>
            <a:prstGeom prst="rect">
              <a:avLst/>
            </a:prstGeom>
            <a:solidFill>
              <a:srgbClr val="3CB7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5" name="Isosceles Triangle 4"/>
            <p:cNvSpPr/>
            <p:nvPr/>
          </p:nvSpPr>
          <p:spPr bwMode="auto">
            <a:xfrm rot="16200000">
              <a:off x="4691981" y="3823196"/>
              <a:ext cx="204502" cy="176294"/>
            </a:xfrm>
            <a:prstGeom prst="triangle">
              <a:avLst/>
            </a:prstGeom>
            <a:solidFill>
              <a:srgbClr val="3CB7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grpSp>
      <p:grpSp>
        <p:nvGrpSpPr>
          <p:cNvPr id="32" name="Group 31"/>
          <p:cNvGrpSpPr/>
          <p:nvPr/>
        </p:nvGrpSpPr>
        <p:grpSpPr>
          <a:xfrm>
            <a:off x="4945144" y="4311760"/>
            <a:ext cx="3718807" cy="962088"/>
            <a:chOff x="4706085" y="4595642"/>
            <a:chExt cx="3718807" cy="962088"/>
          </a:xfrm>
        </p:grpSpPr>
        <p:pic>
          <p:nvPicPr>
            <p:cNvPr id="5123" name="1521829E-0A08-4697-9BE7-03773B75D070" descr="04811A83-DBF7-4278-A618-AE23B5E06CD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9878" y="4595642"/>
              <a:ext cx="955014" cy="9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bwMode="auto">
            <a:xfrm>
              <a:off x="4788024" y="5013176"/>
              <a:ext cx="2592288" cy="64750"/>
            </a:xfrm>
            <a:prstGeom prst="rect">
              <a:avLst/>
            </a:prstGeom>
            <a:solidFill>
              <a:srgbClr val="0C63B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sp>
          <p:nvSpPr>
            <p:cNvPr id="23" name="Isosceles Triangle 22"/>
            <p:cNvSpPr/>
            <p:nvPr/>
          </p:nvSpPr>
          <p:spPr bwMode="auto">
            <a:xfrm rot="16200000">
              <a:off x="4691981" y="4955272"/>
              <a:ext cx="204502" cy="176294"/>
            </a:xfrm>
            <a:prstGeom prst="triangle">
              <a:avLst/>
            </a:prstGeom>
            <a:solidFill>
              <a:srgbClr val="0C63B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grpSp>
      <p:pic>
        <p:nvPicPr>
          <p:cNvPr id="27" name="Picture 26" descr="Slide-43-_0004_Base.png"/>
          <p:cNvPicPr>
            <a:picLocks noChangeAspect="1"/>
          </p:cNvPicPr>
          <p:nvPr/>
        </p:nvPicPr>
        <p:blipFill rotWithShape="1">
          <a:blip r:embed="rId6">
            <a:extLst>
              <a:ext uri="{28A0092B-C50C-407E-A947-70E740481C1C}">
                <a14:useLocalDpi xmlns:a14="http://schemas.microsoft.com/office/drawing/2010/main" val="0"/>
              </a:ext>
            </a:extLst>
          </a:blip>
          <a:srcRect l="1" r="-1167" b="17197"/>
          <a:stretch/>
        </p:blipFill>
        <p:spPr>
          <a:xfrm>
            <a:off x="611561" y="2780928"/>
            <a:ext cx="6322956" cy="3375931"/>
          </a:xfrm>
          <a:prstGeom prst="rect">
            <a:avLst/>
          </a:prstGeom>
        </p:spPr>
      </p:pic>
      <p:pic>
        <p:nvPicPr>
          <p:cNvPr id="28" name="Picture 27" descr="Slide-43-_0001_4-Inflex.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560" y="2780928"/>
            <a:ext cx="6250041" cy="4077072"/>
          </a:xfrm>
          <a:prstGeom prst="rect">
            <a:avLst/>
          </a:prstGeom>
        </p:spPr>
      </p:pic>
      <p:pic>
        <p:nvPicPr>
          <p:cNvPr id="29" name="Picture 28" descr="Slide-43-_0003_3-2035-LS.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1560" y="2780928"/>
            <a:ext cx="6250041" cy="4077072"/>
          </a:xfrm>
          <a:prstGeom prst="rect">
            <a:avLst/>
          </a:prstGeom>
        </p:spPr>
      </p:pic>
      <p:pic>
        <p:nvPicPr>
          <p:cNvPr id="30" name="Picture 29" descr="Slide-43-_0002_2-2035-HS.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1560" y="2780928"/>
            <a:ext cx="6250041" cy="4077072"/>
          </a:xfrm>
          <a:prstGeom prst="rect">
            <a:avLst/>
          </a:prstGeom>
        </p:spPr>
      </p:pic>
      <p:pic>
        <p:nvPicPr>
          <p:cNvPr id="31" name="Picture 30" descr="Slide-43-_0000_1-2015.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1560" y="2780928"/>
            <a:ext cx="6250041" cy="4077072"/>
          </a:xfrm>
          <a:prstGeom prst="rect">
            <a:avLst/>
          </a:prstGeom>
        </p:spPr>
      </p:pic>
      <p:pic>
        <p:nvPicPr>
          <p:cNvPr id="34" name="Picture 33" descr="Slide-43-_0004_Base.png"/>
          <p:cNvPicPr>
            <a:picLocks noChangeAspect="1"/>
          </p:cNvPicPr>
          <p:nvPr/>
        </p:nvPicPr>
        <p:blipFill rotWithShape="1">
          <a:blip r:embed="rId6">
            <a:extLst>
              <a:ext uri="{28A0092B-C50C-407E-A947-70E740481C1C}">
                <a14:useLocalDpi xmlns:a14="http://schemas.microsoft.com/office/drawing/2010/main" val="0"/>
              </a:ext>
            </a:extLst>
          </a:blip>
          <a:srcRect l="70611" t="85169"/>
          <a:stretch/>
        </p:blipFill>
        <p:spPr>
          <a:xfrm>
            <a:off x="6836146" y="5543176"/>
            <a:ext cx="2083735" cy="685974"/>
          </a:xfrm>
          <a:prstGeom prst="rect">
            <a:avLst/>
          </a:prstGeom>
        </p:spPr>
      </p:pic>
    </p:spTree>
    <p:extLst>
      <p:ext uri="{BB962C8B-B14F-4D97-AF65-F5344CB8AC3E}">
        <p14:creationId xmlns:p14="http://schemas.microsoft.com/office/powerpoint/2010/main" val="91673015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0"/>
            <a:ext cx="9144000" cy="6858000"/>
          </a:xfrm>
          <a:prstGeom prst="rect">
            <a:avLst/>
          </a:prstGeom>
          <a:solidFill>
            <a:srgbClr val="04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pic>
        <p:nvPicPr>
          <p:cNvPr id="3" name="Picture 2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16327" y="342900"/>
            <a:ext cx="1818483" cy="376238"/>
          </a:xfrm>
          <a:prstGeom prst="rect">
            <a:avLst/>
          </a:prstGeom>
          <a:noFill/>
        </p:spPr>
      </p:pic>
      <p:sp>
        <p:nvSpPr>
          <p:cNvPr id="16" name="TextBox 15"/>
          <p:cNvSpPr txBox="1"/>
          <p:nvPr/>
        </p:nvSpPr>
        <p:spPr>
          <a:xfrm>
            <a:off x="467544" y="332656"/>
            <a:ext cx="6120680" cy="796115"/>
          </a:xfrm>
          <a:prstGeom prst="rect">
            <a:avLst/>
          </a:prstGeom>
          <a:noFill/>
        </p:spPr>
        <p:txBody>
          <a:bodyPr wrap="square" rtlCol="0">
            <a:spAutoFit/>
          </a:bodyPr>
          <a:lstStyle/>
          <a:p>
            <a:pPr fontAlgn="base">
              <a:lnSpc>
                <a:spcPct val="80000"/>
              </a:lnSpc>
              <a:spcBef>
                <a:spcPct val="0"/>
              </a:spcBef>
              <a:spcAft>
                <a:spcPct val="0"/>
              </a:spcAft>
            </a:pPr>
            <a:r>
              <a:rPr lang="en-US" sz="2800" b="1" dirty="0">
                <a:solidFill>
                  <a:srgbClr val="FFFFFF"/>
                </a:solidFill>
              </a:rPr>
              <a:t>System operability </a:t>
            </a:r>
            <a:br>
              <a:rPr lang="en-US" sz="2800" b="1" dirty="0">
                <a:solidFill>
                  <a:srgbClr val="FFFFFF"/>
                </a:solidFill>
              </a:rPr>
            </a:br>
            <a:r>
              <a:rPr lang="en-US" sz="2800" b="1" dirty="0">
                <a:solidFill>
                  <a:srgbClr val="FFFFFF"/>
                </a:solidFill>
              </a:rPr>
              <a:t>framework development</a:t>
            </a:r>
            <a:endParaRPr lang="en-US" sz="2800" dirty="0">
              <a:solidFill>
                <a:srgbClr val="FFFFFF"/>
              </a:solidFill>
              <a:cs typeface="Arial"/>
            </a:endParaRPr>
          </a:p>
        </p:txBody>
      </p:sp>
      <p:cxnSp>
        <p:nvCxnSpPr>
          <p:cNvPr id="17" name="Straight Connector 16"/>
          <p:cNvCxnSpPr/>
          <p:nvPr/>
        </p:nvCxnSpPr>
        <p:spPr bwMode="auto">
          <a:xfrm flipV="1">
            <a:off x="539552" y="1124745"/>
            <a:ext cx="8136904" cy="40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8" name="Straight Connector 17"/>
          <p:cNvCxnSpPr/>
          <p:nvPr/>
        </p:nvCxnSpPr>
        <p:spPr bwMode="auto">
          <a:xfrm flipV="1">
            <a:off x="539552" y="1124744"/>
            <a:ext cx="4104456" cy="4028"/>
          </a:xfrm>
          <a:prstGeom prst="line">
            <a:avLst/>
          </a:prstGeom>
          <a:solidFill>
            <a:schemeClr val="accent1"/>
          </a:solidFill>
          <a:ln w="38100" cap="flat" cmpd="sng" algn="ctr">
            <a:solidFill>
              <a:schemeClr val="bg1"/>
            </a:solidFill>
            <a:prstDash val="solid"/>
            <a:round/>
            <a:headEnd type="none" w="med" len="med"/>
            <a:tailEnd type="none" w="med" len="med"/>
          </a:ln>
          <a:effectLst/>
        </p:spPr>
      </p:cxnSp>
      <p:pic>
        <p:nvPicPr>
          <p:cNvPr id="7"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539553" y="3773646"/>
            <a:ext cx="1728192" cy="2411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System operability framework development.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919" y="1942156"/>
            <a:ext cx="8033951" cy="4235576"/>
          </a:xfrm>
          <a:prstGeom prst="rect">
            <a:avLst/>
          </a:prstGeom>
        </p:spPr>
      </p:pic>
    </p:spTree>
    <p:extLst>
      <p:ext uri="{BB962C8B-B14F-4D97-AF65-F5344CB8AC3E}">
        <p14:creationId xmlns:p14="http://schemas.microsoft.com/office/powerpoint/2010/main" val="195222223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0" y="0"/>
            <a:ext cx="9144000" cy="6858000"/>
          </a:xfrm>
          <a:prstGeom prst="rect">
            <a:avLst/>
          </a:prstGeom>
          <a:solidFill>
            <a:srgbClr val="0434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b="1">
              <a:solidFill>
                <a:srgbClr val="0079C1"/>
              </a:solidFill>
            </a:endParaRPr>
          </a:p>
        </p:txBody>
      </p:sp>
      <p:pic>
        <p:nvPicPr>
          <p:cNvPr id="12" name="Picture 2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16327" y="342900"/>
            <a:ext cx="1818483" cy="376238"/>
          </a:xfrm>
          <a:prstGeom prst="rect">
            <a:avLst/>
          </a:prstGeom>
          <a:noFill/>
        </p:spPr>
      </p:pic>
      <p:sp>
        <p:nvSpPr>
          <p:cNvPr id="13" name="TextBox 12"/>
          <p:cNvSpPr txBox="1"/>
          <p:nvPr/>
        </p:nvSpPr>
        <p:spPr>
          <a:xfrm>
            <a:off x="467544" y="332656"/>
            <a:ext cx="6120680" cy="796115"/>
          </a:xfrm>
          <a:prstGeom prst="rect">
            <a:avLst/>
          </a:prstGeom>
          <a:noFill/>
        </p:spPr>
        <p:txBody>
          <a:bodyPr wrap="square" rtlCol="0">
            <a:spAutoFit/>
          </a:bodyPr>
          <a:lstStyle/>
          <a:p>
            <a:pPr fontAlgn="base">
              <a:lnSpc>
                <a:spcPct val="80000"/>
              </a:lnSpc>
              <a:spcBef>
                <a:spcPct val="0"/>
              </a:spcBef>
              <a:spcAft>
                <a:spcPct val="0"/>
              </a:spcAft>
            </a:pPr>
            <a:endParaRPr lang="en-US" sz="2800" b="1" dirty="0">
              <a:solidFill>
                <a:srgbClr val="FFFFFF"/>
              </a:solidFill>
            </a:endParaRPr>
          </a:p>
          <a:p>
            <a:pPr fontAlgn="base">
              <a:lnSpc>
                <a:spcPct val="80000"/>
              </a:lnSpc>
              <a:spcBef>
                <a:spcPct val="0"/>
              </a:spcBef>
              <a:spcAft>
                <a:spcPct val="0"/>
              </a:spcAft>
            </a:pPr>
            <a:r>
              <a:rPr lang="en-US" sz="2800" b="1" dirty="0">
                <a:solidFill>
                  <a:srgbClr val="FFFFFF"/>
                </a:solidFill>
              </a:rPr>
              <a:t>How does SOF work?</a:t>
            </a:r>
            <a:endParaRPr lang="en-US" sz="2800" dirty="0">
              <a:solidFill>
                <a:srgbClr val="FFFFFF"/>
              </a:solidFill>
              <a:cs typeface="Arial"/>
            </a:endParaRPr>
          </a:p>
        </p:txBody>
      </p:sp>
      <p:cxnSp>
        <p:nvCxnSpPr>
          <p:cNvPr id="14" name="Straight Connector 13"/>
          <p:cNvCxnSpPr/>
          <p:nvPr/>
        </p:nvCxnSpPr>
        <p:spPr bwMode="auto">
          <a:xfrm flipV="1">
            <a:off x="539552" y="1124745"/>
            <a:ext cx="8136904" cy="40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6" name="Straight Connector 15"/>
          <p:cNvCxnSpPr/>
          <p:nvPr/>
        </p:nvCxnSpPr>
        <p:spPr bwMode="auto">
          <a:xfrm flipV="1">
            <a:off x="539552" y="1124744"/>
            <a:ext cx="3672408" cy="4028"/>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25" name="TextBox 24"/>
          <p:cNvSpPr txBox="1"/>
          <p:nvPr/>
        </p:nvSpPr>
        <p:spPr>
          <a:xfrm>
            <a:off x="9299222" y="4247444"/>
            <a:ext cx="184666" cy="523220"/>
          </a:xfrm>
          <a:prstGeom prst="rect">
            <a:avLst/>
          </a:prstGeom>
          <a:noFill/>
        </p:spPr>
        <p:txBody>
          <a:bodyPr wrap="none" rtlCol="0">
            <a:spAutoFit/>
          </a:bodyPr>
          <a:lstStyle/>
          <a:p>
            <a:pPr fontAlgn="base">
              <a:spcBef>
                <a:spcPct val="0"/>
              </a:spcBef>
              <a:spcAft>
                <a:spcPct val="0"/>
              </a:spcAft>
            </a:pPr>
            <a:r>
              <a:rPr lang="en-US" sz="2800" b="1" dirty="0">
                <a:solidFill>
                  <a:srgbClr val="0079C1"/>
                </a:solidFill>
              </a:rPr>
              <a:t> </a:t>
            </a:r>
          </a:p>
        </p:txBody>
      </p:sp>
      <p:sp>
        <p:nvSpPr>
          <p:cNvPr id="36" name="TextBox 35"/>
          <p:cNvSpPr txBox="1"/>
          <p:nvPr/>
        </p:nvSpPr>
        <p:spPr>
          <a:xfrm>
            <a:off x="522000" y="2520000"/>
            <a:ext cx="5995043" cy="3323987"/>
          </a:xfrm>
          <a:prstGeom prst="rect">
            <a:avLst/>
          </a:prstGeom>
          <a:solidFill>
            <a:srgbClr val="04346C"/>
          </a:solidFill>
          <a:ln w="25400" cap="flat">
            <a:solidFill>
              <a:srgbClr val="04346C"/>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342900" indent="-342900" latinLnBrk="1" hangingPunct="0">
              <a:buFont typeface="Wingdings" charset="2"/>
              <a:buChar char="§"/>
            </a:pPr>
            <a:r>
              <a:rPr lang="en-GB" sz="2400" dirty="0">
                <a:solidFill>
                  <a:srgbClr val="FFFFFF"/>
                </a:solidFill>
                <a:ea typeface="Arial"/>
                <a:cs typeface="Arial"/>
                <a:sym typeface="Arial"/>
              </a:rPr>
              <a:t>System Inertia</a:t>
            </a:r>
          </a:p>
          <a:p>
            <a:pPr marL="342900" indent="-342900" latinLnBrk="1" hangingPunct="0">
              <a:buFont typeface="Wingdings" charset="2"/>
              <a:buChar char="§"/>
            </a:pPr>
            <a:r>
              <a:rPr lang="en-GB" sz="2400" dirty="0">
                <a:solidFill>
                  <a:srgbClr val="FFFFFF"/>
                </a:solidFill>
                <a:ea typeface="Arial"/>
                <a:cs typeface="Arial"/>
                <a:sym typeface="Arial"/>
              </a:rPr>
              <a:t>Short Circuit Level</a:t>
            </a:r>
          </a:p>
          <a:p>
            <a:pPr marL="342900" indent="-342900" latinLnBrk="1" hangingPunct="0">
              <a:buFont typeface="Wingdings" charset="2"/>
              <a:buChar char="§"/>
            </a:pPr>
            <a:r>
              <a:rPr lang="en-GB" sz="2400" dirty="0">
                <a:solidFill>
                  <a:srgbClr val="FFFFFF"/>
                </a:solidFill>
                <a:ea typeface="Arial"/>
                <a:cs typeface="Arial"/>
                <a:sym typeface="Arial"/>
              </a:rPr>
              <a:t>Conventional Generation Closure</a:t>
            </a:r>
          </a:p>
          <a:p>
            <a:pPr marL="342900" indent="-342900" latinLnBrk="1" hangingPunct="0">
              <a:buFont typeface="Wingdings" charset="2"/>
              <a:buChar char="§"/>
            </a:pPr>
            <a:r>
              <a:rPr lang="en-GB" sz="2400" dirty="0">
                <a:solidFill>
                  <a:srgbClr val="FFFFFF"/>
                </a:solidFill>
                <a:ea typeface="Arial"/>
                <a:cs typeface="Arial"/>
                <a:sym typeface="Arial"/>
              </a:rPr>
              <a:t>Distributed Generation</a:t>
            </a:r>
          </a:p>
          <a:p>
            <a:pPr marL="342900" indent="-342900" latinLnBrk="1" hangingPunct="0">
              <a:buFont typeface="Wingdings" charset="2"/>
              <a:buChar char="§"/>
            </a:pPr>
            <a:r>
              <a:rPr lang="en-GB" sz="2400" dirty="0">
                <a:solidFill>
                  <a:srgbClr val="FFFFFF"/>
                </a:solidFill>
                <a:ea typeface="Arial"/>
                <a:cs typeface="Arial"/>
                <a:sym typeface="Arial"/>
              </a:rPr>
              <a:t>Heating &amp; Transportation</a:t>
            </a:r>
          </a:p>
          <a:p>
            <a:pPr marL="342900" indent="-342900" latinLnBrk="1" hangingPunct="0">
              <a:buFont typeface="Wingdings" charset="2"/>
              <a:buChar char="§"/>
            </a:pPr>
            <a:r>
              <a:rPr lang="en-GB" sz="2400" dirty="0">
                <a:solidFill>
                  <a:srgbClr val="FFFFFF"/>
                </a:solidFill>
                <a:ea typeface="Arial"/>
                <a:cs typeface="Arial"/>
                <a:sym typeface="Arial"/>
              </a:rPr>
              <a:t>New Nuclear Plant</a:t>
            </a:r>
          </a:p>
          <a:p>
            <a:pPr marL="342900" indent="-342900" latinLnBrk="1" hangingPunct="0">
              <a:buFont typeface="Wingdings" charset="2"/>
              <a:buChar char="§"/>
            </a:pPr>
            <a:r>
              <a:rPr lang="en-GB" sz="2400" dirty="0">
                <a:solidFill>
                  <a:srgbClr val="FFFFFF"/>
                </a:solidFill>
                <a:ea typeface="Arial"/>
                <a:cs typeface="Arial"/>
                <a:sym typeface="Arial"/>
              </a:rPr>
              <a:t>Reduced Controllability</a:t>
            </a:r>
          </a:p>
          <a:p>
            <a:pPr marL="342900" indent="-342900" latinLnBrk="1" hangingPunct="0">
              <a:buFont typeface="Wingdings" charset="2"/>
              <a:buChar char="§"/>
            </a:pPr>
            <a:r>
              <a:rPr lang="en-GB" sz="2400" dirty="0">
                <a:solidFill>
                  <a:srgbClr val="FFFFFF"/>
                </a:solidFill>
                <a:ea typeface="Arial"/>
                <a:cs typeface="Arial"/>
                <a:sym typeface="Arial"/>
              </a:rPr>
              <a:t>Reliance on External Networks</a:t>
            </a:r>
          </a:p>
          <a:p>
            <a:pPr marL="342900" indent="-342900" latinLnBrk="1" hangingPunct="0">
              <a:buFont typeface="Wingdings" charset="2"/>
              <a:buChar char="§"/>
            </a:pPr>
            <a:r>
              <a:rPr lang="en-GB" sz="2400" dirty="0">
                <a:solidFill>
                  <a:srgbClr val="FFFFFF"/>
                </a:solidFill>
                <a:ea typeface="Arial"/>
                <a:cs typeface="Arial"/>
                <a:sym typeface="Arial"/>
              </a:rPr>
              <a:t>More HVDC Links</a:t>
            </a:r>
          </a:p>
        </p:txBody>
      </p:sp>
      <p:pic>
        <p:nvPicPr>
          <p:cNvPr id="48" name="Picture 47" descr="1. BritNed cable_highres (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5258205"/>
            <a:ext cx="1872208" cy="1248139"/>
          </a:xfrm>
          <a:prstGeom prst="rect">
            <a:avLst/>
          </a:prstGeom>
        </p:spPr>
      </p:pic>
      <p:grpSp>
        <p:nvGrpSpPr>
          <p:cNvPr id="3" name="Group 2"/>
          <p:cNvGrpSpPr/>
          <p:nvPr/>
        </p:nvGrpSpPr>
        <p:grpSpPr>
          <a:xfrm>
            <a:off x="539842" y="1484784"/>
            <a:ext cx="2088232" cy="720080"/>
            <a:chOff x="539842" y="1484784"/>
            <a:chExt cx="2088232" cy="720080"/>
          </a:xfrm>
        </p:grpSpPr>
        <p:sp>
          <p:nvSpPr>
            <p:cNvPr id="35" name="Pentagon 34"/>
            <p:cNvSpPr/>
            <p:nvPr/>
          </p:nvSpPr>
          <p:spPr bwMode="auto">
            <a:xfrm>
              <a:off x="539842" y="1484784"/>
              <a:ext cx="2088232" cy="720080"/>
            </a:xfrm>
            <a:prstGeom prst="homePlate">
              <a:avLst/>
            </a:prstGeom>
            <a:solidFill>
              <a:srgbClr val="F37B1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2800" b="1">
                <a:solidFill>
                  <a:srgbClr val="0079C1"/>
                </a:solidFill>
              </a:endParaRPr>
            </a:p>
          </p:txBody>
        </p:sp>
        <p:sp>
          <p:nvSpPr>
            <p:cNvPr id="37" name="TextBox 36"/>
            <p:cNvSpPr txBox="1"/>
            <p:nvPr/>
          </p:nvSpPr>
          <p:spPr>
            <a:xfrm>
              <a:off x="683858" y="1670417"/>
              <a:ext cx="1543936" cy="348813"/>
            </a:xfrm>
            <a:prstGeom prst="rect">
              <a:avLst/>
            </a:prstGeom>
            <a:noFill/>
            <a:ln>
              <a:noFill/>
            </a:ln>
          </p:spPr>
          <p:txBody>
            <a:bodyPr wrap="square" rtlCol="0">
              <a:spAutoFit/>
            </a:bodyPr>
            <a:lstStyle/>
            <a:p>
              <a:pPr fontAlgn="base">
                <a:lnSpc>
                  <a:spcPct val="80000"/>
                </a:lnSpc>
                <a:spcBef>
                  <a:spcPct val="0"/>
                </a:spcBef>
                <a:spcAft>
                  <a:spcPct val="0"/>
                </a:spcAft>
              </a:pPr>
              <a:r>
                <a:rPr lang="en-US" sz="2000" b="1" dirty="0">
                  <a:solidFill>
                    <a:srgbClr val="FFFFFF"/>
                  </a:solidFill>
                </a:rPr>
                <a:t>Topics</a:t>
              </a:r>
              <a:endParaRPr lang="en-US" sz="2000" dirty="0">
                <a:solidFill>
                  <a:srgbClr val="FFFFFF"/>
                </a:solidFill>
                <a:cs typeface="Arial"/>
              </a:endParaRPr>
            </a:p>
          </p:txBody>
        </p:sp>
      </p:grpSp>
      <p:grpSp>
        <p:nvGrpSpPr>
          <p:cNvPr id="4" name="Group 3"/>
          <p:cNvGrpSpPr/>
          <p:nvPr/>
        </p:nvGrpSpPr>
        <p:grpSpPr>
          <a:xfrm>
            <a:off x="3564033" y="1484784"/>
            <a:ext cx="2088232" cy="720080"/>
            <a:chOff x="3564033" y="1484784"/>
            <a:chExt cx="2088232" cy="720080"/>
          </a:xfrm>
        </p:grpSpPr>
        <p:sp>
          <p:nvSpPr>
            <p:cNvPr id="45" name="Pentagon 44"/>
            <p:cNvSpPr/>
            <p:nvPr/>
          </p:nvSpPr>
          <p:spPr bwMode="auto">
            <a:xfrm>
              <a:off x="3564033" y="1484784"/>
              <a:ext cx="2088232" cy="720080"/>
            </a:xfrm>
            <a:prstGeom prst="homePlate">
              <a:avLst/>
            </a:prstGeom>
            <a:solidFill>
              <a:srgbClr val="F37B1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2800" b="1">
                <a:solidFill>
                  <a:srgbClr val="0079C1"/>
                </a:solidFill>
              </a:endParaRPr>
            </a:p>
          </p:txBody>
        </p:sp>
        <p:sp>
          <p:nvSpPr>
            <p:cNvPr id="50" name="TextBox 49"/>
            <p:cNvSpPr txBox="1"/>
            <p:nvPr/>
          </p:nvSpPr>
          <p:spPr>
            <a:xfrm>
              <a:off x="3708049" y="1670417"/>
              <a:ext cx="1279210" cy="348813"/>
            </a:xfrm>
            <a:prstGeom prst="rect">
              <a:avLst/>
            </a:prstGeom>
            <a:noFill/>
            <a:ln>
              <a:noFill/>
            </a:ln>
          </p:spPr>
          <p:txBody>
            <a:bodyPr wrap="square" rtlCol="0">
              <a:spAutoFit/>
            </a:bodyPr>
            <a:lstStyle/>
            <a:p>
              <a:pPr fontAlgn="base">
                <a:lnSpc>
                  <a:spcPct val="80000"/>
                </a:lnSpc>
                <a:spcBef>
                  <a:spcPct val="0"/>
                </a:spcBef>
                <a:spcAft>
                  <a:spcPct val="0"/>
                </a:spcAft>
              </a:pPr>
              <a:r>
                <a:rPr lang="en-US" sz="2000" b="1" dirty="0">
                  <a:solidFill>
                    <a:srgbClr val="FFFFFF"/>
                  </a:solidFill>
                </a:rPr>
                <a:t>Timeline</a:t>
              </a:r>
              <a:endParaRPr lang="en-US" sz="2000" dirty="0">
                <a:solidFill>
                  <a:srgbClr val="FFFFFF"/>
                </a:solidFill>
                <a:cs typeface="Arial"/>
              </a:endParaRPr>
            </a:p>
          </p:txBody>
        </p:sp>
      </p:grpSp>
      <p:grpSp>
        <p:nvGrpSpPr>
          <p:cNvPr id="5" name="Group 4"/>
          <p:cNvGrpSpPr/>
          <p:nvPr/>
        </p:nvGrpSpPr>
        <p:grpSpPr>
          <a:xfrm>
            <a:off x="6588224" y="1484783"/>
            <a:ext cx="2088232" cy="720080"/>
            <a:chOff x="6588224" y="1484783"/>
            <a:chExt cx="2088232" cy="720080"/>
          </a:xfrm>
        </p:grpSpPr>
        <p:sp>
          <p:nvSpPr>
            <p:cNvPr id="52" name="Pentagon 51"/>
            <p:cNvSpPr/>
            <p:nvPr/>
          </p:nvSpPr>
          <p:spPr bwMode="auto">
            <a:xfrm>
              <a:off x="6588224" y="1484783"/>
              <a:ext cx="2088232" cy="720080"/>
            </a:xfrm>
            <a:prstGeom prst="homePlate">
              <a:avLst/>
            </a:prstGeom>
            <a:solidFill>
              <a:srgbClr val="F37B1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2800" b="1">
                <a:solidFill>
                  <a:srgbClr val="0079C1"/>
                </a:solidFill>
              </a:endParaRPr>
            </a:p>
          </p:txBody>
        </p:sp>
        <p:sp>
          <p:nvSpPr>
            <p:cNvPr id="53" name="TextBox 52"/>
            <p:cNvSpPr txBox="1"/>
            <p:nvPr/>
          </p:nvSpPr>
          <p:spPr>
            <a:xfrm>
              <a:off x="6732240" y="1670416"/>
              <a:ext cx="1512168" cy="338554"/>
            </a:xfrm>
            <a:prstGeom prst="rect">
              <a:avLst/>
            </a:prstGeom>
            <a:noFill/>
            <a:ln>
              <a:noFill/>
            </a:ln>
          </p:spPr>
          <p:txBody>
            <a:bodyPr wrap="square" rtlCol="0">
              <a:spAutoFit/>
            </a:bodyPr>
            <a:lstStyle/>
            <a:p>
              <a:pPr fontAlgn="base">
                <a:lnSpc>
                  <a:spcPct val="80000"/>
                </a:lnSpc>
                <a:spcBef>
                  <a:spcPct val="0"/>
                </a:spcBef>
                <a:spcAft>
                  <a:spcPct val="0"/>
                </a:spcAft>
              </a:pPr>
              <a:r>
                <a:rPr lang="en-US" sz="2000" b="1" dirty="0">
                  <a:solidFill>
                    <a:srgbClr val="FFFFFF"/>
                  </a:solidFill>
                </a:rPr>
                <a:t>Solutions</a:t>
              </a:r>
              <a:endParaRPr lang="en-US" sz="2000" dirty="0">
                <a:solidFill>
                  <a:srgbClr val="FFFFFF"/>
                </a:solidFill>
                <a:cs typeface="Arial"/>
              </a:endParaRPr>
            </a:p>
          </p:txBody>
        </p:sp>
      </p:grpSp>
      <p:pic>
        <p:nvPicPr>
          <p:cNvPr id="18" name="Picture 17" descr="solar icon.ai"/>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3650" y="2615880"/>
            <a:ext cx="1066800" cy="1066800"/>
          </a:xfrm>
          <a:prstGeom prst="rect">
            <a:avLst/>
          </a:prstGeom>
        </p:spPr>
      </p:pic>
      <p:pic>
        <p:nvPicPr>
          <p:cNvPr id="20" name="Picture 19" descr="icon2.ai"/>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3650" y="3861048"/>
            <a:ext cx="1066800" cy="1066800"/>
          </a:xfrm>
          <a:prstGeom prst="rect">
            <a:avLst/>
          </a:prstGeom>
        </p:spPr>
      </p:pic>
      <p:grpSp>
        <p:nvGrpSpPr>
          <p:cNvPr id="21" name="Group 20"/>
          <p:cNvGrpSpPr/>
          <p:nvPr/>
        </p:nvGrpSpPr>
        <p:grpSpPr>
          <a:xfrm>
            <a:off x="3564033" y="1484783"/>
            <a:ext cx="2088232" cy="720080"/>
            <a:chOff x="3564033" y="1484784"/>
            <a:chExt cx="2088232" cy="720080"/>
          </a:xfrm>
        </p:grpSpPr>
        <p:sp>
          <p:nvSpPr>
            <p:cNvPr id="22" name="Pentagon 21"/>
            <p:cNvSpPr/>
            <p:nvPr/>
          </p:nvSpPr>
          <p:spPr bwMode="auto">
            <a:xfrm>
              <a:off x="3564033" y="1484784"/>
              <a:ext cx="2088232" cy="720080"/>
            </a:xfrm>
            <a:prstGeom prst="homePlate">
              <a:avLst/>
            </a:prstGeom>
            <a:solidFill>
              <a:srgbClr val="0C63B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2800" b="1">
                <a:solidFill>
                  <a:srgbClr val="0079C1"/>
                </a:solidFill>
              </a:endParaRPr>
            </a:p>
          </p:txBody>
        </p:sp>
        <p:sp>
          <p:nvSpPr>
            <p:cNvPr id="23" name="TextBox 22"/>
            <p:cNvSpPr txBox="1"/>
            <p:nvPr/>
          </p:nvSpPr>
          <p:spPr>
            <a:xfrm>
              <a:off x="3708049" y="1670417"/>
              <a:ext cx="1279210" cy="348813"/>
            </a:xfrm>
            <a:prstGeom prst="rect">
              <a:avLst/>
            </a:prstGeom>
            <a:noFill/>
            <a:ln>
              <a:noFill/>
            </a:ln>
          </p:spPr>
          <p:txBody>
            <a:bodyPr wrap="square" rtlCol="0">
              <a:spAutoFit/>
            </a:bodyPr>
            <a:lstStyle/>
            <a:p>
              <a:pPr fontAlgn="base">
                <a:lnSpc>
                  <a:spcPct val="80000"/>
                </a:lnSpc>
                <a:spcBef>
                  <a:spcPct val="0"/>
                </a:spcBef>
                <a:spcAft>
                  <a:spcPct val="0"/>
                </a:spcAft>
              </a:pPr>
              <a:r>
                <a:rPr lang="en-US" sz="2000" b="1" dirty="0">
                  <a:solidFill>
                    <a:srgbClr val="FFFFFF"/>
                  </a:solidFill>
                </a:rPr>
                <a:t>Timeline</a:t>
              </a:r>
              <a:endParaRPr lang="en-US" sz="2000" dirty="0">
                <a:solidFill>
                  <a:srgbClr val="FFFFFF"/>
                </a:solidFill>
                <a:cs typeface="Arial"/>
              </a:endParaRPr>
            </a:p>
          </p:txBody>
        </p:sp>
      </p:grpSp>
      <p:grpSp>
        <p:nvGrpSpPr>
          <p:cNvPr id="24" name="Group 23"/>
          <p:cNvGrpSpPr/>
          <p:nvPr/>
        </p:nvGrpSpPr>
        <p:grpSpPr>
          <a:xfrm>
            <a:off x="6588224" y="1484783"/>
            <a:ext cx="2088232" cy="720080"/>
            <a:chOff x="6588224" y="1484783"/>
            <a:chExt cx="2088232" cy="720080"/>
          </a:xfrm>
        </p:grpSpPr>
        <p:sp>
          <p:nvSpPr>
            <p:cNvPr id="26" name="Pentagon 25"/>
            <p:cNvSpPr/>
            <p:nvPr/>
          </p:nvSpPr>
          <p:spPr bwMode="auto">
            <a:xfrm>
              <a:off x="6588224" y="1484783"/>
              <a:ext cx="2088232" cy="720080"/>
            </a:xfrm>
            <a:prstGeom prst="homePlate">
              <a:avLst/>
            </a:prstGeom>
            <a:solidFill>
              <a:srgbClr val="0C63B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sz="2800" b="1">
                <a:solidFill>
                  <a:srgbClr val="0079C1"/>
                </a:solidFill>
              </a:endParaRPr>
            </a:p>
          </p:txBody>
        </p:sp>
        <p:sp>
          <p:nvSpPr>
            <p:cNvPr id="27" name="TextBox 26"/>
            <p:cNvSpPr txBox="1"/>
            <p:nvPr/>
          </p:nvSpPr>
          <p:spPr>
            <a:xfrm>
              <a:off x="6732240" y="1670416"/>
              <a:ext cx="1512168" cy="338554"/>
            </a:xfrm>
            <a:prstGeom prst="rect">
              <a:avLst/>
            </a:prstGeom>
            <a:noFill/>
            <a:ln>
              <a:noFill/>
            </a:ln>
          </p:spPr>
          <p:txBody>
            <a:bodyPr wrap="square" rtlCol="0">
              <a:spAutoFit/>
            </a:bodyPr>
            <a:lstStyle/>
            <a:p>
              <a:pPr fontAlgn="base">
                <a:lnSpc>
                  <a:spcPct val="80000"/>
                </a:lnSpc>
                <a:spcBef>
                  <a:spcPct val="0"/>
                </a:spcBef>
                <a:spcAft>
                  <a:spcPct val="0"/>
                </a:spcAft>
              </a:pPr>
              <a:r>
                <a:rPr lang="en-US" sz="2000" b="1" dirty="0">
                  <a:solidFill>
                    <a:srgbClr val="FFFFFF"/>
                  </a:solidFill>
                </a:rPr>
                <a:t>Solutions</a:t>
              </a:r>
              <a:endParaRPr lang="en-US" sz="2000" dirty="0">
                <a:solidFill>
                  <a:srgbClr val="FFFFFF"/>
                </a:solidFill>
                <a:cs typeface="Arial"/>
              </a:endParaRPr>
            </a:p>
          </p:txBody>
        </p:sp>
      </p:grpSp>
    </p:spTree>
    <p:extLst>
      <p:ext uri="{BB962C8B-B14F-4D97-AF65-F5344CB8AC3E}">
        <p14:creationId xmlns:p14="http://schemas.microsoft.com/office/powerpoint/2010/main" val="21391869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100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par>
                          <p:cTn id="11" fill="hold">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par>
                                <p:cTn id="15" presetID="10"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theme/theme1.xml><?xml version="1.0" encoding="utf-8"?>
<a:theme xmlns:a="http://schemas.openxmlformats.org/drawingml/2006/main" name="NG Blank">
  <a:themeElements>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2832</Words>
  <Application>Microsoft Office PowerPoint</Application>
  <PresentationFormat>On-screen Show (4:3)</PresentationFormat>
  <Paragraphs>239</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NG 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Grid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Kluyver</dc:creator>
  <cp:lastModifiedBy>Caroline Kluyver</cp:lastModifiedBy>
  <cp:revision>5</cp:revision>
  <dcterms:created xsi:type="dcterms:W3CDTF">2015-07-17T09:48:19Z</dcterms:created>
  <dcterms:modified xsi:type="dcterms:W3CDTF">2015-07-22T07:37:40Z</dcterms:modified>
</cp:coreProperties>
</file>