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8897" autoAdjust="0"/>
  </p:normalViewPr>
  <p:slideViewPr>
    <p:cSldViewPr>
      <p:cViewPr varScale="1">
        <p:scale>
          <a:sx n="76" d="100"/>
          <a:sy n="76" d="100"/>
        </p:scale>
        <p:origin x="-255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D44007-B94B-44B8-9D9F-69F9D48C96A0}" type="datetimeFigureOut">
              <a:rPr lang="en-GB" smtClean="0"/>
              <a:t>20/07/2015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EE4576-3392-4003-BA99-D6B7B7717259}" type="slidenum">
              <a:rPr lang="en-GB" smtClean="0"/>
              <a:t>‹#›</a:t>
            </a:fld>
            <a:endParaRPr lang="en-GB"/>
          </a:p>
        </p:txBody>
      </p:sp>
    </p:spTree>
    <p:extLst>
      <p:ext uri="{BB962C8B-B14F-4D97-AF65-F5344CB8AC3E}">
        <p14:creationId xmlns:p14="http://schemas.microsoft.com/office/powerpoint/2010/main" val="4017470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x-none" sz="1200" b="0" i="0" u="none" kern="1200" smtClean="0">
                <a:solidFill>
                  <a:schemeClr val="tx1"/>
                </a:solidFill>
                <a:effectLst/>
                <a:latin typeface="+mn-lt"/>
                <a:ea typeface="+mn-ea"/>
                <a:cs typeface="+mn-cs"/>
              </a:rPr>
              <a:t>Slow Progression</a:t>
            </a:r>
            <a:r>
              <a:rPr lang="en-GB" sz="1200" b="0" i="0" u="none" kern="1200" dirty="0" smtClean="0">
                <a:solidFill>
                  <a:schemeClr val="tx1"/>
                </a:solidFill>
                <a:effectLst/>
                <a:latin typeface="+mn-lt"/>
                <a:ea typeface="+mn-ea"/>
                <a:cs typeface="+mn-cs"/>
              </a:rPr>
              <a:t> is</a:t>
            </a:r>
            <a:r>
              <a:rPr lang="en-GB" sz="1200" b="0" i="0" u="none" kern="1200" baseline="0" dirty="0" smtClean="0">
                <a:solidFill>
                  <a:schemeClr val="tx1"/>
                </a:solidFill>
                <a:effectLst/>
                <a:latin typeface="+mn-lt"/>
                <a:ea typeface="+mn-ea"/>
                <a:cs typeface="+mn-cs"/>
              </a:rPr>
              <a:t> </a:t>
            </a:r>
            <a:r>
              <a:rPr lang="en-GB" sz="1200" b="0" i="0" u="none" kern="1200" dirty="0" smtClean="0">
                <a:solidFill>
                  <a:schemeClr val="tx1"/>
                </a:solidFill>
                <a:effectLst/>
                <a:latin typeface="+mn-lt"/>
                <a:ea typeface="+mn-ea"/>
                <a:cs typeface="+mn-cs"/>
              </a:rPr>
              <a:t>a world where we and the government are all striving towards a </a:t>
            </a:r>
            <a:r>
              <a:rPr lang="x-none" sz="1200" b="0" i="0" u="none" kern="1200" smtClean="0">
                <a:solidFill>
                  <a:schemeClr val="tx1"/>
                </a:solidFill>
                <a:effectLst/>
                <a:latin typeface="+mn-lt"/>
                <a:ea typeface="+mn-ea"/>
                <a:cs typeface="+mn-cs"/>
              </a:rPr>
              <a:t>Gone Green</a:t>
            </a:r>
            <a:r>
              <a:rPr lang="en-GB" sz="1200" b="0" i="0" u="none" kern="1200" dirty="0" smtClean="0">
                <a:solidFill>
                  <a:schemeClr val="tx1"/>
                </a:solidFill>
                <a:effectLst/>
                <a:latin typeface="+mn-lt"/>
                <a:ea typeface="+mn-ea"/>
                <a:cs typeface="+mn-cs"/>
              </a:rPr>
              <a:t> world, but the lower economic growth slows progress. </a:t>
            </a:r>
          </a:p>
          <a:p>
            <a:pPr marL="171450" indent="-171450">
              <a:buFont typeface="Arial" panose="020B0604020202020204" pitchFamily="34" charset="0"/>
              <a:buChar char="•"/>
            </a:pPr>
            <a:endParaRPr lang="en-GB" sz="1200" b="0" i="0" u="none"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b="0" i="0" u="none" kern="1200" dirty="0" smtClean="0">
                <a:solidFill>
                  <a:schemeClr val="tx1"/>
                </a:solidFill>
                <a:effectLst/>
                <a:latin typeface="+mn-lt"/>
                <a:ea typeface="+mn-ea"/>
                <a:cs typeface="+mn-cs"/>
              </a:rPr>
              <a:t>There is still harmonisation at a European level, but with a focus on low cost environmental energy policies.  Renewable and low carbon build rates are hampered by the slow economic growth. </a:t>
            </a:r>
          </a:p>
          <a:p>
            <a:pPr marL="171450" lvl="0" indent="-171450">
              <a:buFont typeface="Arial" panose="020B0604020202020204" pitchFamily="34" charset="0"/>
              <a:buChar char="•"/>
            </a:pPr>
            <a:endParaRPr lang="en-GB" sz="1200" b="0" i="0" u="none"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b="0" i="0" u="none" kern="1200" dirty="0" smtClean="0">
                <a:solidFill>
                  <a:schemeClr val="tx1"/>
                </a:solidFill>
                <a:effectLst/>
                <a:latin typeface="+mn-lt"/>
                <a:ea typeface="+mn-ea"/>
                <a:cs typeface="+mn-cs"/>
              </a:rPr>
              <a:t>Thermal generation still prevails, with gas and nuclear favoured over coal.</a:t>
            </a:r>
            <a:endParaRPr lang="en-GB" b="0" i="0" u="none"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10</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kern="1200" dirty="0" smtClean="0">
                <a:solidFill>
                  <a:schemeClr val="tx1"/>
                </a:solidFill>
                <a:effectLst/>
                <a:latin typeface="+mn-lt"/>
                <a:ea typeface="+mn-ea"/>
                <a:cs typeface="+mn-cs"/>
              </a:rPr>
              <a:t>As a </a:t>
            </a:r>
            <a:r>
              <a:rPr lang="x-none" sz="1200" b="1" kern="1200" smtClean="0">
                <a:solidFill>
                  <a:schemeClr val="tx1"/>
                </a:solidFill>
                <a:effectLst/>
                <a:latin typeface="+mn-lt"/>
                <a:ea typeface="+mn-ea"/>
                <a:cs typeface="+mn-cs"/>
              </a:rPr>
              <a:t>Residential user</a:t>
            </a:r>
            <a:r>
              <a:rPr lang="en-GB" sz="1200" b="1" kern="1200" dirty="0" smtClean="0">
                <a:solidFill>
                  <a:schemeClr val="tx1"/>
                </a:solidFill>
                <a:effectLst/>
                <a:latin typeface="+mn-lt"/>
                <a:ea typeface="+mn-ea"/>
                <a:cs typeface="+mn-cs"/>
              </a:rPr>
              <a:t>…</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b="0" i="0" u="none" kern="1200" dirty="0" smtClean="0">
                <a:solidFill>
                  <a:schemeClr val="tx1"/>
                </a:solidFill>
                <a:effectLst/>
                <a:latin typeface="+mn-lt"/>
                <a:ea typeface="+mn-ea"/>
                <a:cs typeface="+mn-cs"/>
              </a:rPr>
              <a:t>You want to reduce your impact on the environment and reduce your energy bill but have less money in your pocket.</a:t>
            </a:r>
          </a:p>
          <a:p>
            <a:pPr marL="171450" lvl="0" indent="-171450">
              <a:buFont typeface="Arial" panose="020B0604020202020204" pitchFamily="34" charset="0"/>
              <a:buChar char="•"/>
            </a:pPr>
            <a:r>
              <a:rPr lang="en-GB" sz="1200" b="0" i="0" u="none" kern="1200" dirty="0" smtClean="0">
                <a:solidFill>
                  <a:schemeClr val="tx1"/>
                </a:solidFill>
                <a:effectLst/>
                <a:latin typeface="+mn-lt"/>
                <a:ea typeface="+mn-ea"/>
                <a:cs typeface="+mn-cs"/>
              </a:rPr>
              <a:t>You are willing to invest in solar PV when possible and you seek out cost effective ways to manage your energy use and consider time of use tariffs and home energy management systems where you can afford them.</a:t>
            </a:r>
          </a:p>
          <a:p>
            <a:pPr marL="171450" lvl="0" indent="-171450">
              <a:buFont typeface="Arial" panose="020B0604020202020204" pitchFamily="34" charset="0"/>
              <a:buChar char="•"/>
            </a:pPr>
            <a:r>
              <a:rPr lang="en-GB" sz="1200" b="0" i="0" u="none" kern="1200" dirty="0" smtClean="0">
                <a:solidFill>
                  <a:schemeClr val="tx1"/>
                </a:solidFill>
                <a:effectLst/>
                <a:latin typeface="+mn-lt"/>
                <a:ea typeface="+mn-ea"/>
                <a:cs typeface="+mn-cs"/>
              </a:rPr>
              <a:t>Any new appliances you buy are more efficient, as this has become the only option following policy change. You do all you can to ensure your home is energy efficient, insulating your loft and cavity walls.</a:t>
            </a:r>
          </a:p>
          <a:p>
            <a:pPr marL="171450" lvl="0" indent="-171450">
              <a:buFont typeface="Arial" panose="020B0604020202020204" pitchFamily="34" charset="0"/>
              <a:buChar char="•"/>
            </a:pPr>
            <a:r>
              <a:rPr lang="en-GB" sz="1200" b="0" i="0" u="none" kern="1200" dirty="0" smtClean="0">
                <a:solidFill>
                  <a:schemeClr val="tx1"/>
                </a:solidFill>
                <a:effectLst/>
                <a:latin typeface="+mn-lt"/>
                <a:ea typeface="+mn-ea"/>
                <a:cs typeface="+mn-cs"/>
              </a:rPr>
              <a:t>You would like to buy an electric car but can't afford one;</a:t>
            </a:r>
            <a:r>
              <a:rPr lang="en-GB" sz="1200" b="0" i="0" u="none" kern="1200" baseline="0" dirty="0" smtClean="0">
                <a:solidFill>
                  <a:schemeClr val="tx1"/>
                </a:solidFill>
                <a:effectLst/>
                <a:latin typeface="+mn-lt"/>
                <a:ea typeface="+mn-ea"/>
                <a:cs typeface="+mn-cs"/>
              </a:rPr>
              <a:t> </a:t>
            </a:r>
            <a:r>
              <a:rPr lang="en-GB" sz="1200" b="0" i="0" u="none" kern="1200" dirty="0" smtClean="0">
                <a:solidFill>
                  <a:schemeClr val="tx1"/>
                </a:solidFill>
                <a:effectLst/>
                <a:latin typeface="+mn-lt"/>
                <a:ea typeface="+mn-ea"/>
                <a:cs typeface="+mn-cs"/>
              </a:rPr>
              <a:t>hybrid cars offer a cheaper solution. The decarbonisation of public transport is a government priority, and you often choose to take the bus instead of drive.</a:t>
            </a:r>
          </a:p>
          <a:p>
            <a:pPr marL="171450" lvl="0" indent="-171450">
              <a:buFont typeface="Arial" panose="020B0604020202020204" pitchFamily="34" charset="0"/>
              <a:buChar char="•"/>
            </a:pPr>
            <a:r>
              <a:rPr lang="en-GB" sz="1200" b="0" i="0" u="none" kern="1200" dirty="0" smtClean="0">
                <a:solidFill>
                  <a:schemeClr val="tx1"/>
                </a:solidFill>
                <a:effectLst/>
                <a:latin typeface="+mn-lt"/>
                <a:ea typeface="+mn-ea"/>
                <a:cs typeface="+mn-cs"/>
              </a:rPr>
              <a:t>Your heating system is likely to remain the same until 2030;</a:t>
            </a:r>
            <a:r>
              <a:rPr lang="en-GB" sz="1200" b="0" i="0" u="none" kern="1200" baseline="0" dirty="0" smtClean="0">
                <a:solidFill>
                  <a:schemeClr val="tx1"/>
                </a:solidFill>
                <a:effectLst/>
                <a:latin typeface="+mn-lt"/>
                <a:ea typeface="+mn-ea"/>
                <a:cs typeface="+mn-cs"/>
              </a:rPr>
              <a:t> </a:t>
            </a:r>
            <a:r>
              <a:rPr lang="en-GB" sz="1200" b="0" i="0" u="none" kern="1200" dirty="0" smtClean="0">
                <a:solidFill>
                  <a:schemeClr val="tx1"/>
                </a:solidFill>
                <a:effectLst/>
                <a:latin typeface="+mn-lt"/>
                <a:ea typeface="+mn-ea"/>
                <a:cs typeface="+mn-cs"/>
              </a:rPr>
              <a:t>there has been less innovation in low carbon heating which leaves heat pumps and micro-combined heat and power too expensive.</a:t>
            </a:r>
          </a:p>
          <a:p>
            <a:endParaRPr lang="en-GB" dirty="0" smtClean="0"/>
          </a:p>
          <a:p>
            <a:r>
              <a:rPr lang="en-GB" sz="1200" b="1" kern="1200" dirty="0" smtClean="0">
                <a:solidFill>
                  <a:schemeClr val="tx1"/>
                </a:solidFill>
                <a:effectLst/>
                <a:latin typeface="+mn-lt"/>
                <a:ea typeface="+mn-ea"/>
                <a:cs typeface="+mn-cs"/>
              </a:rPr>
              <a:t>For Industrial &amp; Commercial user…</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b="0" kern="1200" dirty="0" smtClean="0">
                <a:solidFill>
                  <a:schemeClr val="tx1"/>
                </a:solidFill>
                <a:effectLst/>
                <a:latin typeface="+mn-lt"/>
                <a:ea typeface="+mn-ea"/>
                <a:cs typeface="+mn-cs"/>
              </a:rPr>
              <a:t>The green focus of consumers, as well as environmental policies drive you towards improving your energy efficiency and investing in green technologies. </a:t>
            </a:r>
          </a:p>
          <a:p>
            <a:pPr marL="171450" lvl="0" indent="-171450">
              <a:buFont typeface="Arial" panose="020B0604020202020204" pitchFamily="34" charset="0"/>
              <a:buChar char="•"/>
            </a:pPr>
            <a:r>
              <a:rPr lang="en-GB" sz="1200" b="0" kern="1200" dirty="0" smtClean="0">
                <a:solidFill>
                  <a:schemeClr val="tx1"/>
                </a:solidFill>
                <a:effectLst/>
                <a:latin typeface="+mn-lt"/>
                <a:ea typeface="+mn-ea"/>
                <a:cs typeface="+mn-cs"/>
              </a:rPr>
              <a:t>But the slower economic growth restricts you from investing when there are long pay back periods so you opt for smaller projects such as insulating buildings and LED lighting.</a:t>
            </a:r>
          </a:p>
          <a:p>
            <a:pPr marL="171450" lvl="0" indent="-171450">
              <a:buFont typeface="Arial" panose="020B0604020202020204" pitchFamily="34" charset="0"/>
              <a:buChar char="•"/>
            </a:pPr>
            <a:r>
              <a:rPr lang="en-GB" sz="1200" b="0" kern="1200" dirty="0" smtClean="0">
                <a:solidFill>
                  <a:schemeClr val="tx1"/>
                </a:solidFill>
                <a:effectLst/>
                <a:latin typeface="+mn-lt"/>
                <a:ea typeface="+mn-ea"/>
                <a:cs typeface="+mn-cs"/>
              </a:rPr>
              <a:t>DSR is attractive and you're trialling a scheme to convince your MD.</a:t>
            </a:r>
          </a:p>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11</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x-none" sz="1200" b="0" i="0" kern="1200" smtClean="0">
                <a:solidFill>
                  <a:schemeClr val="tx1"/>
                </a:solidFill>
                <a:effectLst/>
                <a:latin typeface="+mn-lt"/>
                <a:ea typeface="+mn-ea"/>
                <a:cs typeface="+mn-cs"/>
              </a:rPr>
              <a:t>Slow Progression </a:t>
            </a:r>
            <a:r>
              <a:rPr lang="en-US" sz="1200" b="0" i="0" kern="1200" dirty="0" smtClean="0">
                <a:solidFill>
                  <a:schemeClr val="tx1"/>
                </a:solidFill>
                <a:effectLst/>
                <a:latin typeface="+mn-lt"/>
                <a:ea typeface="+mn-ea"/>
                <a:cs typeface="+mn-cs"/>
              </a:rPr>
              <a:t>meets the targets but late</a:t>
            </a:r>
          </a:p>
          <a:p>
            <a:pPr marL="171450" indent="-171450">
              <a:buFont typeface="Arial" panose="020B0604020202020204" pitchFamily="34" charset="0"/>
              <a:buChar char="•"/>
            </a:pPr>
            <a:endParaRPr lang="en-GB" sz="1200" b="0" i="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x-none" sz="1200" b="0" i="0" kern="1200" smtClean="0">
                <a:solidFill>
                  <a:schemeClr val="tx1"/>
                </a:solidFill>
                <a:effectLst/>
                <a:latin typeface="+mn-lt"/>
                <a:ea typeface="+mn-ea"/>
                <a:cs typeface="+mn-cs"/>
              </a:rPr>
              <a:t>Gone Green </a:t>
            </a:r>
            <a:r>
              <a:rPr lang="en-US" sz="1200" b="0" i="0" kern="1200" dirty="0" smtClean="0">
                <a:solidFill>
                  <a:schemeClr val="tx1"/>
                </a:solidFill>
                <a:effectLst/>
                <a:latin typeface="+mn-lt"/>
                <a:ea typeface="+mn-ea"/>
                <a:cs typeface="+mn-cs"/>
              </a:rPr>
              <a:t>is the only scenario to achieve all renewable and carbon targets on time</a:t>
            </a:r>
          </a:p>
          <a:p>
            <a:pPr marL="171450" indent="-171450">
              <a:buFont typeface="Arial" panose="020B0604020202020204" pitchFamily="34" charset="0"/>
              <a:buChar char="•"/>
            </a:pPr>
            <a:endParaRPr lang="en-US" sz="1200" b="0" i="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In this scenario:</a:t>
            </a:r>
            <a:endParaRPr lang="en-GB" sz="1200" b="0" i="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US" sz="1200" b="0" i="0" kern="1200" dirty="0" smtClean="0">
                <a:solidFill>
                  <a:schemeClr val="tx1"/>
                </a:solidFill>
                <a:effectLst/>
                <a:latin typeface="+mn-lt"/>
                <a:ea typeface="+mn-ea"/>
                <a:cs typeface="+mn-cs"/>
              </a:rPr>
              <a:t>By 2020, renewables supply 34% of electricity. </a:t>
            </a:r>
            <a:endParaRPr lang="en-GB" sz="1200" b="0" i="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US" sz="1200" b="0" i="0" kern="1200" dirty="0" smtClean="0">
                <a:solidFill>
                  <a:schemeClr val="tx1"/>
                </a:solidFill>
                <a:effectLst/>
                <a:latin typeface="+mn-lt"/>
                <a:ea typeface="+mn-ea"/>
                <a:cs typeface="+mn-cs"/>
              </a:rPr>
              <a:t>Wind is the largest contributor at 18% of total output.</a:t>
            </a:r>
            <a:endParaRPr lang="en-GB" sz="1200" b="0" i="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US" sz="1200" b="0" i="0" kern="1200" dirty="0" smtClean="0">
                <a:solidFill>
                  <a:schemeClr val="tx1"/>
                </a:solidFill>
                <a:effectLst/>
                <a:latin typeface="+mn-lt"/>
                <a:ea typeface="+mn-ea"/>
                <a:cs typeface="+mn-cs"/>
              </a:rPr>
              <a:t>Beyond 2020, low carbon electricity from a mix of renewables and nuclear underpins the electrification of heat and transport. Heat pumps provide an increasing contribution towards the targets </a:t>
            </a:r>
            <a:r>
              <a:rPr lang="en-GB" sz="1200" b="0" i="0" kern="1200" dirty="0" smtClean="0">
                <a:solidFill>
                  <a:schemeClr val="tx1"/>
                </a:solidFill>
                <a:effectLst/>
                <a:latin typeface="+mn-lt"/>
                <a:ea typeface="+mn-ea"/>
                <a:cs typeface="+mn-cs"/>
              </a:rPr>
              <a:t>and they are </a:t>
            </a:r>
            <a:r>
              <a:rPr lang="en-US" sz="1200" b="0" i="0" kern="1200" dirty="0" smtClean="0">
                <a:solidFill>
                  <a:schemeClr val="tx1"/>
                </a:solidFill>
                <a:effectLst/>
                <a:latin typeface="+mn-lt"/>
                <a:ea typeface="+mn-ea"/>
                <a:cs typeface="+mn-cs"/>
              </a:rPr>
              <a:t>the largest provider of heat in 2050, but there is still an essential role for gas to provide top-up heat.</a:t>
            </a:r>
            <a:endParaRPr lang="en-GB" sz="1200" b="0" i="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12</a:t>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lvl="0" indent="-171450">
              <a:buFont typeface="Arial" panose="020B0604020202020204" pitchFamily="34" charset="0"/>
              <a:buChar char="•"/>
            </a:pPr>
            <a:r>
              <a:rPr lang="en-US" sz="1200" b="0" i="0" kern="1200" dirty="0" smtClean="0">
                <a:solidFill>
                  <a:schemeClr val="tx1"/>
                </a:solidFill>
                <a:effectLst/>
                <a:latin typeface="+mn-lt"/>
                <a:ea typeface="+mn-ea"/>
                <a:cs typeface="+mn-cs"/>
              </a:rPr>
              <a:t>The “FES in 5 minutes” booklet details some of the markers to understand which pathway we’re on and heading towards.</a:t>
            </a:r>
          </a:p>
          <a:p>
            <a:pPr marL="171450" lvl="0" indent="-171450">
              <a:buFont typeface="Arial" panose="020B0604020202020204" pitchFamily="34" charset="0"/>
              <a:buChar char="•"/>
            </a:pPr>
            <a:endParaRPr lang="en-GB" sz="1200" b="0" i="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b="0" i="0" kern="1200" dirty="0" smtClean="0">
                <a:solidFill>
                  <a:schemeClr val="tx1"/>
                </a:solidFill>
                <a:effectLst/>
                <a:latin typeface="+mn-lt"/>
                <a:ea typeface="+mn-ea"/>
                <a:cs typeface="+mn-cs"/>
              </a:rPr>
              <a:t>For example if there are 400 biomethane connections by 2025, that’s a signpost for being on the </a:t>
            </a:r>
            <a:r>
              <a:rPr lang="x-none" sz="1200" b="0" i="0" kern="1200" smtClean="0">
                <a:solidFill>
                  <a:schemeClr val="tx1"/>
                </a:solidFill>
                <a:effectLst/>
                <a:latin typeface="+mn-lt"/>
                <a:ea typeface="+mn-ea"/>
                <a:cs typeface="+mn-cs"/>
              </a:rPr>
              <a:t>Gone Green</a:t>
            </a:r>
            <a:r>
              <a:rPr lang="en-US" sz="1200" b="0" i="0" kern="1200" dirty="0" smtClean="0">
                <a:solidFill>
                  <a:schemeClr val="tx1"/>
                </a:solidFill>
                <a:effectLst/>
                <a:latin typeface="+mn-lt"/>
                <a:ea typeface="+mn-ea"/>
                <a:cs typeface="+mn-cs"/>
              </a:rPr>
              <a:t> pathway.</a:t>
            </a:r>
          </a:p>
          <a:p>
            <a:pPr marL="171450" lvl="0" indent="-171450">
              <a:buFont typeface="Arial" panose="020B0604020202020204" pitchFamily="34" charset="0"/>
              <a:buChar char="•"/>
            </a:pPr>
            <a:endParaRPr lang="en-GB" sz="1200" b="0" i="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b="0" i="0" kern="1200" dirty="0" smtClean="0">
                <a:solidFill>
                  <a:schemeClr val="tx1"/>
                </a:solidFill>
                <a:effectLst/>
                <a:latin typeface="+mn-lt"/>
                <a:ea typeface="+mn-ea"/>
                <a:cs typeface="+mn-cs"/>
              </a:rPr>
              <a:t>But, if cavity wall installations don’t exceed 130k per annum, that’s a signpost for N</a:t>
            </a:r>
            <a:r>
              <a:rPr lang="x-none" sz="1200" b="0" i="0" kern="1200" smtClean="0">
                <a:solidFill>
                  <a:schemeClr val="tx1"/>
                </a:solidFill>
                <a:effectLst/>
                <a:latin typeface="+mn-lt"/>
                <a:ea typeface="+mn-ea"/>
                <a:cs typeface="+mn-cs"/>
              </a:rPr>
              <a:t>o Progression</a:t>
            </a:r>
            <a:r>
              <a:rPr lang="en-GB" sz="1200" b="0" i="0" kern="1200" dirty="0" smtClean="0">
                <a:solidFill>
                  <a:schemeClr val="tx1"/>
                </a:solidFill>
                <a:effectLst/>
                <a:latin typeface="+mn-lt"/>
                <a:ea typeface="+mn-ea"/>
                <a:cs typeface="+mn-cs"/>
              </a:rPr>
              <a:t>.</a:t>
            </a:r>
          </a:p>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13</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lvl="0" indent="-171450">
              <a:buFont typeface="Arial" panose="020B0604020202020204" pitchFamily="34" charset="0"/>
              <a:buChar char="•"/>
            </a:pPr>
            <a:r>
              <a:rPr lang="en-GB" sz="1200" b="0" kern="1200" dirty="0" smtClean="0">
                <a:solidFill>
                  <a:schemeClr val="tx1"/>
                </a:solidFill>
                <a:effectLst/>
                <a:latin typeface="+mn-lt"/>
                <a:ea typeface="+mn-ea"/>
                <a:cs typeface="+mn-cs"/>
              </a:rPr>
              <a:t>Looking back to last year, </a:t>
            </a:r>
            <a:r>
              <a:rPr lang="x-none" sz="1200" b="0" kern="1200" smtClean="0">
                <a:solidFill>
                  <a:schemeClr val="tx1"/>
                </a:solidFill>
                <a:effectLst/>
                <a:latin typeface="+mn-lt"/>
                <a:ea typeface="+mn-ea"/>
                <a:cs typeface="+mn-cs"/>
              </a:rPr>
              <a:t>Stakeholders were positive about our </a:t>
            </a:r>
            <a:r>
              <a:rPr lang="en-GB" sz="1200" b="0" kern="1200" dirty="0" smtClean="0">
                <a:solidFill>
                  <a:schemeClr val="tx1"/>
                </a:solidFill>
                <a:effectLst/>
                <a:latin typeface="+mn-lt"/>
                <a:ea typeface="+mn-ea"/>
                <a:cs typeface="+mn-cs"/>
              </a:rPr>
              <a:t>2014 </a:t>
            </a:r>
            <a:r>
              <a:rPr lang="x-none" sz="1200" b="0" kern="1200" smtClean="0">
                <a:solidFill>
                  <a:schemeClr val="tx1"/>
                </a:solidFill>
                <a:effectLst/>
                <a:latin typeface="+mn-lt"/>
                <a:ea typeface="+mn-ea"/>
                <a:cs typeface="+mn-cs"/>
              </a:rPr>
              <a:t>scenarios and </a:t>
            </a:r>
            <a:r>
              <a:rPr lang="en-GB" sz="1200" b="0" kern="1200" dirty="0" smtClean="0">
                <a:solidFill>
                  <a:schemeClr val="tx1"/>
                </a:solidFill>
                <a:effectLst/>
                <a:latin typeface="+mn-lt"/>
                <a:ea typeface="+mn-ea"/>
                <a:cs typeface="+mn-cs"/>
              </a:rPr>
              <a:t>the majority </a:t>
            </a:r>
            <a:r>
              <a:rPr lang="x-none" sz="1200" b="0" kern="1200" smtClean="0">
                <a:solidFill>
                  <a:schemeClr val="tx1"/>
                </a:solidFill>
                <a:effectLst/>
                <a:latin typeface="+mn-lt"/>
                <a:ea typeface="+mn-ea"/>
                <a:cs typeface="+mn-cs"/>
              </a:rPr>
              <a:t>suggested </a:t>
            </a:r>
            <a:r>
              <a:rPr lang="en-GB" sz="1200" b="0" kern="1200" dirty="0" smtClean="0">
                <a:solidFill>
                  <a:schemeClr val="tx1"/>
                </a:solidFill>
                <a:effectLst/>
                <a:latin typeface="+mn-lt"/>
                <a:ea typeface="+mn-ea"/>
                <a:cs typeface="+mn-cs"/>
              </a:rPr>
              <a:t>only minor changes.</a:t>
            </a:r>
          </a:p>
          <a:p>
            <a:pPr marL="171450" indent="-171450">
              <a:buFont typeface="Arial" panose="020B0604020202020204" pitchFamily="34" charset="0"/>
              <a:buChar char="•"/>
            </a:pPr>
            <a:endParaRPr lang="en-GB" sz="1200" b="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kern="1200" smtClean="0">
                <a:solidFill>
                  <a:schemeClr val="tx1"/>
                </a:solidFill>
                <a:effectLst/>
                <a:latin typeface="+mn-lt"/>
                <a:ea typeface="+mn-ea"/>
                <a:cs typeface="+mn-cs"/>
              </a:rPr>
              <a:t>The energy trilemma </a:t>
            </a:r>
            <a:r>
              <a:rPr lang="en-GB" sz="1200" b="0" kern="1200" dirty="0" smtClean="0">
                <a:solidFill>
                  <a:schemeClr val="tx1"/>
                </a:solidFill>
                <a:effectLst/>
                <a:latin typeface="+mn-lt"/>
                <a:ea typeface="+mn-ea"/>
                <a:cs typeface="+mn-cs"/>
              </a:rPr>
              <a:t>was</a:t>
            </a:r>
            <a:r>
              <a:rPr lang="x-none" sz="1200" b="0" kern="1200" smtClean="0">
                <a:solidFill>
                  <a:schemeClr val="tx1"/>
                </a:solidFill>
                <a:effectLst/>
                <a:latin typeface="+mn-lt"/>
                <a:ea typeface="+mn-ea"/>
                <a:cs typeface="+mn-cs"/>
              </a:rPr>
              <a:t> used as the foundation for our </a:t>
            </a:r>
            <a:r>
              <a:rPr lang="en-GB" sz="1200" b="0" kern="1200" dirty="0" smtClean="0">
                <a:solidFill>
                  <a:schemeClr val="tx1"/>
                </a:solidFill>
                <a:effectLst/>
                <a:latin typeface="+mn-lt"/>
                <a:ea typeface="+mn-ea"/>
                <a:cs typeface="+mn-cs"/>
              </a:rPr>
              <a:t>work</a:t>
            </a:r>
            <a:r>
              <a:rPr lang="x-none" sz="1200" b="0" kern="1200" smtClean="0">
                <a:solidFill>
                  <a:schemeClr val="tx1"/>
                </a:solidFill>
                <a:effectLst/>
                <a:latin typeface="+mn-lt"/>
                <a:ea typeface="+mn-ea"/>
                <a:cs typeface="+mn-cs"/>
              </a:rPr>
              <a:t>. Many stakeholders found this useful to provide a common narrative across the industry so it continues to be the basis of </a:t>
            </a:r>
            <a:r>
              <a:rPr lang="en-GB" sz="1200" b="0" kern="1200" dirty="0" smtClean="0">
                <a:solidFill>
                  <a:schemeClr val="tx1"/>
                </a:solidFill>
                <a:effectLst/>
                <a:latin typeface="+mn-lt"/>
                <a:ea typeface="+mn-ea"/>
                <a:cs typeface="+mn-cs"/>
              </a:rPr>
              <a:t>our </a:t>
            </a:r>
            <a:r>
              <a:rPr lang="x-none" sz="1200" b="0" kern="1200" smtClean="0">
                <a:solidFill>
                  <a:schemeClr val="tx1"/>
                </a:solidFill>
                <a:effectLst/>
                <a:latin typeface="+mn-lt"/>
                <a:ea typeface="+mn-ea"/>
                <a:cs typeface="+mn-cs"/>
              </a:rPr>
              <a:t>analysis in 2015.</a:t>
            </a:r>
            <a:endParaRPr lang="en-GB"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GB" sz="1200" b="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kern="1200" smtClean="0">
                <a:solidFill>
                  <a:schemeClr val="tx1"/>
                </a:solidFill>
                <a:effectLst/>
                <a:latin typeface="+mn-lt"/>
                <a:ea typeface="+mn-ea"/>
                <a:cs typeface="+mn-cs"/>
              </a:rPr>
              <a:t>We presented our scenarios in a 2x2 matrix, and this approach received strong positive feedback.  In 2014, Sustainability and Affordability were used as the axes descriptions and some stakeholders felt th</a:t>
            </a:r>
            <a:r>
              <a:rPr lang="en-GB" sz="1200" b="0" kern="1200" dirty="0" smtClean="0">
                <a:solidFill>
                  <a:schemeClr val="tx1"/>
                </a:solidFill>
                <a:effectLst/>
                <a:latin typeface="+mn-lt"/>
                <a:ea typeface="+mn-ea"/>
                <a:cs typeface="+mn-cs"/>
              </a:rPr>
              <a:t>is could be </a:t>
            </a:r>
            <a:r>
              <a:rPr lang="x-none" sz="1200" b="0" kern="1200" smtClean="0">
                <a:solidFill>
                  <a:schemeClr val="tx1"/>
                </a:solidFill>
                <a:effectLst/>
                <a:latin typeface="+mn-lt"/>
                <a:ea typeface="+mn-ea"/>
                <a:cs typeface="+mn-cs"/>
              </a:rPr>
              <a:t>clear</a:t>
            </a:r>
            <a:r>
              <a:rPr lang="en-GB" sz="1200" b="0" kern="1200" dirty="0" err="1" smtClean="0">
                <a:solidFill>
                  <a:schemeClr val="tx1"/>
                </a:solidFill>
                <a:effectLst/>
                <a:latin typeface="+mn-lt"/>
                <a:ea typeface="+mn-ea"/>
                <a:cs typeface="+mn-cs"/>
              </a:rPr>
              <a:t>er</a:t>
            </a:r>
            <a:r>
              <a:rPr lang="x-none" sz="1200" b="0" kern="1200" smtClean="0">
                <a:solidFill>
                  <a:schemeClr val="tx1"/>
                </a:solidFill>
                <a:effectLst/>
                <a:latin typeface="+mn-lt"/>
                <a:ea typeface="+mn-ea"/>
                <a:cs typeface="+mn-cs"/>
              </a:rPr>
              <a:t>.</a:t>
            </a:r>
            <a:r>
              <a:rPr lang="en-GB" sz="1200" b="0" kern="1200" dirty="0" smtClean="0">
                <a:solidFill>
                  <a:schemeClr val="tx1"/>
                </a:solidFill>
                <a:effectLst/>
                <a:latin typeface="+mn-lt"/>
                <a:ea typeface="+mn-ea"/>
                <a:cs typeface="+mn-cs"/>
              </a:rPr>
              <a:t>  </a:t>
            </a:r>
            <a:r>
              <a:rPr lang="x-none" sz="1200" b="0" kern="1200" smtClean="0">
                <a:solidFill>
                  <a:schemeClr val="tx1"/>
                </a:solidFill>
                <a:effectLst/>
                <a:latin typeface="+mn-lt"/>
                <a:ea typeface="+mn-ea"/>
                <a:cs typeface="+mn-cs"/>
              </a:rPr>
              <a:t>For 2015, </a:t>
            </a:r>
            <a:r>
              <a:rPr lang="en-GB" sz="1200" b="0" kern="1200" dirty="0" smtClean="0">
                <a:solidFill>
                  <a:schemeClr val="tx1"/>
                </a:solidFill>
                <a:effectLst/>
                <a:latin typeface="+mn-lt"/>
                <a:ea typeface="+mn-ea"/>
                <a:cs typeface="+mn-cs"/>
              </a:rPr>
              <a:t>we </a:t>
            </a:r>
            <a:r>
              <a:rPr lang="x-none" sz="1200" b="0" kern="1200" smtClean="0">
                <a:solidFill>
                  <a:schemeClr val="tx1"/>
                </a:solidFill>
                <a:effectLst/>
                <a:latin typeface="+mn-lt"/>
                <a:ea typeface="+mn-ea"/>
                <a:cs typeface="+mn-cs"/>
              </a:rPr>
              <a:t>have revised </a:t>
            </a:r>
            <a:r>
              <a:rPr lang="en-GB" sz="1200" b="0" kern="1200" dirty="0" smtClean="0">
                <a:solidFill>
                  <a:schemeClr val="tx1"/>
                </a:solidFill>
                <a:effectLst/>
                <a:latin typeface="+mn-lt"/>
                <a:ea typeface="+mn-ea"/>
                <a:cs typeface="+mn-cs"/>
              </a:rPr>
              <a:t>the axes </a:t>
            </a:r>
            <a:r>
              <a:rPr lang="x-none" sz="1200" b="0" kern="1200" smtClean="0">
                <a:solidFill>
                  <a:schemeClr val="tx1"/>
                </a:solidFill>
                <a:effectLst/>
                <a:latin typeface="+mn-lt"/>
                <a:ea typeface="+mn-ea"/>
                <a:cs typeface="+mn-cs"/>
              </a:rPr>
              <a:t>to Green Ambition and Prosperity</a:t>
            </a:r>
            <a:r>
              <a:rPr lang="en-GB" sz="1200" b="0" kern="1200" dirty="0" smtClean="0">
                <a:solidFill>
                  <a:schemeClr val="tx1"/>
                </a:solidFill>
                <a:effectLst/>
                <a:latin typeface="+mn-lt"/>
                <a:ea typeface="+mn-ea"/>
                <a:cs typeface="+mn-cs"/>
              </a:rPr>
              <a:t>.</a:t>
            </a:r>
          </a:p>
          <a:p>
            <a:pPr marL="171450" indent="-171450">
              <a:buFont typeface="Arial" panose="020B0604020202020204" pitchFamily="34" charset="0"/>
              <a:buChar char="•"/>
            </a:pPr>
            <a:endParaRPr lang="en-GB"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x-none" sz="1200" b="0" kern="1200" smtClean="0">
                <a:solidFill>
                  <a:schemeClr val="tx1"/>
                </a:solidFill>
                <a:effectLst/>
                <a:latin typeface="+mn-lt"/>
                <a:ea typeface="+mn-ea"/>
                <a:cs typeface="+mn-cs"/>
              </a:rPr>
              <a:t>The most noticeable change has been to our Low Carbon Life scenario. Stakeholders told us it was difficult to understand as there were underlying inconsistencies in the rationale which made </a:t>
            </a:r>
            <a:r>
              <a:rPr lang="en-GB" sz="1200" b="0" kern="1200" dirty="0" smtClean="0">
                <a:solidFill>
                  <a:schemeClr val="tx1"/>
                </a:solidFill>
                <a:effectLst/>
                <a:latin typeface="+mn-lt"/>
                <a:ea typeface="+mn-ea"/>
                <a:cs typeface="+mn-cs"/>
              </a:rPr>
              <a:t>up </a:t>
            </a:r>
            <a:r>
              <a:rPr lang="x-none" sz="1200" b="0" kern="1200" smtClean="0">
                <a:solidFill>
                  <a:schemeClr val="tx1"/>
                </a:solidFill>
                <a:effectLst/>
                <a:latin typeface="+mn-lt"/>
                <a:ea typeface="+mn-ea"/>
                <a:cs typeface="+mn-cs"/>
              </a:rPr>
              <a:t>the results.  For 2015 we have re-worked this </a:t>
            </a:r>
            <a:r>
              <a:rPr lang="x-none" sz="1200" b="0" i="1" kern="1200" smtClean="0">
                <a:solidFill>
                  <a:schemeClr val="tx1"/>
                </a:solidFill>
                <a:effectLst/>
                <a:latin typeface="+mn-lt"/>
                <a:ea typeface="+mn-ea"/>
                <a:cs typeface="+mn-cs"/>
              </a:rPr>
              <a:t>scenario</a:t>
            </a:r>
            <a:r>
              <a:rPr lang="x-none" sz="1200" b="0" kern="1200" smtClean="0">
                <a:solidFill>
                  <a:schemeClr val="tx1"/>
                </a:solidFill>
                <a:effectLst/>
                <a:latin typeface="+mn-lt"/>
                <a:ea typeface="+mn-ea"/>
                <a:cs typeface="+mn-cs"/>
              </a:rPr>
              <a:t>, renaming it Consumer Power.</a:t>
            </a:r>
            <a:endParaRPr lang="en-GB" b="0"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So in summary these are our 2015 scenarios…</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x-none" sz="1200" b="1" kern="1200" smtClean="0">
                <a:solidFill>
                  <a:schemeClr val="tx1"/>
                </a:solidFill>
                <a:effectLst/>
                <a:latin typeface="+mn-lt"/>
                <a:ea typeface="+mn-ea"/>
                <a:cs typeface="+mn-cs"/>
              </a:rPr>
              <a:t>Consumer Power </a:t>
            </a:r>
            <a:r>
              <a:rPr lang="en-GB" sz="1200" kern="1200" dirty="0" smtClean="0">
                <a:solidFill>
                  <a:schemeClr val="tx1"/>
                </a:solidFill>
                <a:effectLst/>
                <a:latin typeface="+mn-lt"/>
                <a:ea typeface="+mn-ea"/>
                <a:cs typeface="+mn-cs"/>
              </a:rPr>
              <a:t>- </a:t>
            </a:r>
            <a:r>
              <a:rPr lang="x-none" sz="1200" kern="1200" smtClean="0">
                <a:solidFill>
                  <a:schemeClr val="tx1"/>
                </a:solidFill>
                <a:effectLst/>
                <a:latin typeface="+mn-lt"/>
                <a:ea typeface="+mn-ea"/>
                <a:cs typeface="+mn-cs"/>
              </a:rPr>
              <a:t>a world of relative wealth, fast paced research </a:t>
            </a:r>
            <a:r>
              <a:rPr lang="en-GB" sz="1200" kern="1200" dirty="0" smtClean="0">
                <a:solidFill>
                  <a:schemeClr val="tx1"/>
                </a:solidFill>
                <a:effectLst/>
                <a:latin typeface="+mn-lt"/>
                <a:ea typeface="+mn-ea"/>
                <a:cs typeface="+mn-cs"/>
              </a:rPr>
              <a:t>&amp; </a:t>
            </a:r>
            <a:r>
              <a:rPr lang="x-none" sz="1200" kern="1200" smtClean="0">
                <a:solidFill>
                  <a:schemeClr val="tx1"/>
                </a:solidFill>
                <a:effectLst/>
                <a:latin typeface="+mn-lt"/>
                <a:ea typeface="+mn-ea"/>
                <a:cs typeface="+mn-cs"/>
              </a:rPr>
              <a:t>development, </a:t>
            </a:r>
            <a:r>
              <a:rPr lang="x-none" sz="1200" b="1" kern="1200" smtClean="0">
                <a:solidFill>
                  <a:schemeClr val="tx1"/>
                </a:solidFill>
                <a:effectLst/>
                <a:latin typeface="+mn-lt"/>
                <a:ea typeface="+mn-ea"/>
                <a:cs typeface="+mn-cs"/>
              </a:rPr>
              <a:t>and</a:t>
            </a:r>
            <a:r>
              <a:rPr lang="x-none" sz="1200" kern="1200" smtClean="0">
                <a:solidFill>
                  <a:schemeClr val="tx1"/>
                </a:solidFill>
                <a:effectLst/>
                <a:latin typeface="+mn-lt"/>
                <a:ea typeface="+mn-ea"/>
                <a:cs typeface="+mn-cs"/>
              </a:rPr>
              <a:t> spending.  </a:t>
            </a:r>
            <a:r>
              <a:rPr lang="x-none" sz="1200" b="1" kern="1200" smtClean="0">
                <a:solidFill>
                  <a:schemeClr val="tx1"/>
                </a:solidFill>
                <a:effectLst/>
                <a:latin typeface="+mn-lt"/>
                <a:ea typeface="+mn-ea"/>
                <a:cs typeface="+mn-cs"/>
              </a:rPr>
              <a:t>Innovation</a:t>
            </a:r>
            <a:r>
              <a:rPr lang="x-none" sz="1200" kern="1200" smtClean="0">
                <a:solidFill>
                  <a:schemeClr val="tx1"/>
                </a:solidFill>
                <a:effectLst/>
                <a:latin typeface="+mn-lt"/>
                <a:ea typeface="+mn-ea"/>
                <a:cs typeface="+mn-cs"/>
              </a:rPr>
              <a:t> is focused on meeting the desire of</a:t>
            </a:r>
            <a:r>
              <a:rPr lang="en-GB" sz="1200" kern="1200" dirty="0" smtClean="0">
                <a:solidFill>
                  <a:schemeClr val="tx1"/>
                </a:solidFill>
                <a:effectLst/>
                <a:latin typeface="+mn-lt"/>
                <a:ea typeface="+mn-ea"/>
                <a:cs typeface="+mn-cs"/>
              </a:rPr>
              <a:t> the </a:t>
            </a:r>
            <a:r>
              <a:rPr lang="x-none" sz="1200" b="1" kern="1200" smtClean="0">
                <a:solidFill>
                  <a:schemeClr val="tx1"/>
                </a:solidFill>
                <a:effectLst/>
                <a:latin typeface="+mn-lt"/>
                <a:ea typeface="+mn-ea"/>
                <a:cs typeface="+mn-cs"/>
              </a:rPr>
              <a:t>consumer</a:t>
            </a:r>
            <a:r>
              <a:rPr lang="x-none" sz="1200" kern="1200" smtClean="0">
                <a:solidFill>
                  <a:schemeClr val="tx1"/>
                </a:solidFill>
                <a:effectLst/>
                <a:latin typeface="+mn-lt"/>
                <a:ea typeface="+mn-ea"/>
                <a:cs typeface="+mn-cs"/>
              </a:rPr>
              <a:t>, who concentrate</a:t>
            </a:r>
            <a:r>
              <a:rPr lang="en-GB" sz="1200" kern="1200" dirty="0" smtClean="0">
                <a:solidFill>
                  <a:schemeClr val="tx1"/>
                </a:solidFill>
                <a:effectLst/>
                <a:latin typeface="+mn-lt"/>
                <a:ea typeface="+mn-ea"/>
                <a:cs typeface="+mn-cs"/>
              </a:rPr>
              <a:t>s</a:t>
            </a:r>
            <a:r>
              <a:rPr lang="x-none" sz="1200" kern="1200" smtClean="0">
                <a:solidFill>
                  <a:schemeClr val="tx1"/>
                </a:solidFill>
                <a:effectLst/>
                <a:latin typeface="+mn-lt"/>
                <a:ea typeface="+mn-ea"/>
                <a:cs typeface="+mn-cs"/>
              </a:rPr>
              <a:t> on improving their quality of life.</a:t>
            </a: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x-none" sz="1200" b="1" kern="1200" smtClean="0">
                <a:solidFill>
                  <a:schemeClr val="tx1"/>
                </a:solidFill>
                <a:effectLst/>
                <a:latin typeface="+mn-lt"/>
                <a:ea typeface="+mn-ea"/>
                <a:cs typeface="+mn-cs"/>
              </a:rPr>
              <a:t>Gone Green </a:t>
            </a:r>
            <a:r>
              <a:rPr lang="en-GB" sz="1200" kern="1200" dirty="0" smtClean="0">
                <a:solidFill>
                  <a:schemeClr val="tx1"/>
                </a:solidFill>
                <a:effectLst/>
                <a:latin typeface="+mn-lt"/>
                <a:ea typeface="+mn-ea"/>
                <a:cs typeface="+mn-cs"/>
              </a:rPr>
              <a:t> - </a:t>
            </a:r>
            <a:r>
              <a:rPr lang="x-none" sz="1200" kern="1200" smtClean="0">
                <a:solidFill>
                  <a:schemeClr val="tx1"/>
                </a:solidFill>
                <a:effectLst/>
                <a:latin typeface="+mn-lt"/>
                <a:ea typeface="+mn-ea"/>
                <a:cs typeface="+mn-cs"/>
              </a:rPr>
              <a:t>a world where green ambition is </a:t>
            </a:r>
            <a:r>
              <a:rPr lang="x-none" sz="1200" b="1" kern="1200" smtClean="0">
                <a:solidFill>
                  <a:schemeClr val="tx1"/>
                </a:solidFill>
                <a:effectLst/>
                <a:latin typeface="+mn-lt"/>
                <a:ea typeface="+mn-ea"/>
                <a:cs typeface="+mn-cs"/>
              </a:rPr>
              <a:t>not</a:t>
            </a:r>
            <a:r>
              <a:rPr lang="x-none" sz="1200" kern="1200" smtClean="0">
                <a:solidFill>
                  <a:schemeClr val="tx1"/>
                </a:solidFill>
                <a:effectLst/>
                <a:latin typeface="+mn-lt"/>
                <a:ea typeface="+mn-ea"/>
                <a:cs typeface="+mn-cs"/>
              </a:rPr>
              <a:t> restrained by financial limitations</a:t>
            </a:r>
            <a:r>
              <a:rPr lang="en-GB" sz="1200" kern="1200" dirty="0" smtClean="0">
                <a:solidFill>
                  <a:schemeClr val="tx1"/>
                </a:solidFill>
                <a:effectLst/>
                <a:latin typeface="+mn-lt"/>
                <a:ea typeface="+mn-ea"/>
                <a:cs typeface="+mn-cs"/>
              </a:rPr>
              <a:t>, </a:t>
            </a:r>
            <a:r>
              <a:rPr lang="x-none" sz="1200" kern="1200" smtClean="0">
                <a:solidFill>
                  <a:schemeClr val="tx1"/>
                </a:solidFill>
                <a:effectLst/>
                <a:latin typeface="+mn-lt"/>
                <a:ea typeface="+mn-ea"/>
                <a:cs typeface="+mn-cs"/>
              </a:rPr>
              <a:t>there is </a:t>
            </a:r>
            <a:r>
              <a:rPr lang="x-none" sz="1200" b="1" kern="1200" smtClean="0">
                <a:solidFill>
                  <a:schemeClr val="tx1"/>
                </a:solidFill>
                <a:effectLst/>
                <a:latin typeface="+mn-lt"/>
                <a:ea typeface="+mn-ea"/>
                <a:cs typeface="+mn-cs"/>
              </a:rPr>
              <a:t>strong</a:t>
            </a:r>
            <a:r>
              <a:rPr lang="x-none" sz="1200" kern="1200" smtClean="0">
                <a:solidFill>
                  <a:schemeClr val="tx1"/>
                </a:solidFill>
                <a:effectLst/>
                <a:latin typeface="+mn-lt"/>
                <a:ea typeface="+mn-ea"/>
                <a:cs typeface="+mn-cs"/>
              </a:rPr>
              <a:t> policy and regulation enabling </a:t>
            </a:r>
            <a:r>
              <a:rPr lang="x-none" sz="1200" b="1" kern="1200" smtClean="0">
                <a:solidFill>
                  <a:schemeClr val="tx1"/>
                </a:solidFill>
                <a:effectLst/>
                <a:latin typeface="+mn-lt"/>
                <a:ea typeface="+mn-ea"/>
                <a:cs typeface="+mn-cs"/>
              </a:rPr>
              <a:t>all</a:t>
            </a:r>
            <a:r>
              <a:rPr lang="x-none" sz="1200" kern="1200" smtClean="0">
                <a:solidFill>
                  <a:schemeClr val="tx1"/>
                </a:solidFill>
                <a:effectLst/>
                <a:latin typeface="+mn-lt"/>
                <a:ea typeface="+mn-ea"/>
                <a:cs typeface="+mn-cs"/>
              </a:rPr>
              <a:t> carbon targets to be met</a:t>
            </a:r>
            <a:r>
              <a:rPr lang="en-GB" sz="1200" kern="1200" dirty="0" smtClean="0">
                <a:solidFill>
                  <a:schemeClr val="tx1"/>
                </a:solidFill>
                <a:effectLst/>
                <a:latin typeface="+mn-lt"/>
                <a:ea typeface="+mn-ea"/>
                <a:cs typeface="+mn-cs"/>
              </a:rPr>
              <a:t>.</a:t>
            </a:r>
          </a:p>
          <a:p>
            <a:pPr marL="628650" lvl="1"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x-none" sz="1200" b="1" kern="1200" smtClean="0">
                <a:solidFill>
                  <a:schemeClr val="tx1"/>
                </a:solidFill>
                <a:effectLst/>
                <a:latin typeface="+mn-lt"/>
                <a:ea typeface="+mn-ea"/>
                <a:cs typeface="+mn-cs"/>
              </a:rPr>
              <a:t>Slow Progression </a:t>
            </a:r>
            <a:r>
              <a:rPr lang="en-GB" sz="1200" b="1" kern="1200" dirty="0" smtClean="0">
                <a:solidFill>
                  <a:schemeClr val="tx1"/>
                </a:solidFill>
                <a:effectLst/>
                <a:latin typeface="+mn-lt"/>
                <a:ea typeface="+mn-ea"/>
                <a:cs typeface="+mn-cs"/>
              </a:rPr>
              <a:t>– </a:t>
            </a:r>
            <a:r>
              <a:rPr lang="x-none" sz="1200" kern="1200" smtClean="0">
                <a:solidFill>
                  <a:schemeClr val="tx1"/>
                </a:solidFill>
                <a:effectLst/>
                <a:latin typeface="+mn-lt"/>
                <a:ea typeface="+mn-ea"/>
                <a:cs typeface="+mn-cs"/>
              </a:rPr>
              <a:t>a world where </a:t>
            </a:r>
            <a:r>
              <a:rPr lang="x-none" sz="1200" b="1" kern="1200" smtClean="0">
                <a:solidFill>
                  <a:schemeClr val="tx1"/>
                </a:solidFill>
                <a:effectLst/>
                <a:latin typeface="+mn-lt"/>
                <a:ea typeface="+mn-ea"/>
                <a:cs typeface="+mn-cs"/>
              </a:rPr>
              <a:t>slower</a:t>
            </a:r>
            <a:r>
              <a:rPr lang="x-none" sz="1200" kern="1200" smtClean="0">
                <a:solidFill>
                  <a:schemeClr val="tx1"/>
                </a:solidFill>
                <a:effectLst/>
                <a:latin typeface="+mn-lt"/>
                <a:ea typeface="+mn-ea"/>
                <a:cs typeface="+mn-cs"/>
              </a:rPr>
              <a:t> economic growth </a:t>
            </a:r>
            <a:r>
              <a:rPr lang="x-none" sz="1200" b="1" kern="1200" smtClean="0">
                <a:solidFill>
                  <a:schemeClr val="tx1"/>
                </a:solidFill>
                <a:effectLst/>
                <a:latin typeface="+mn-lt"/>
                <a:ea typeface="+mn-ea"/>
                <a:cs typeface="+mn-cs"/>
              </a:rPr>
              <a:t>restricts</a:t>
            </a:r>
            <a:r>
              <a:rPr lang="x-none" sz="1200" kern="1200" smtClean="0">
                <a:solidFill>
                  <a:schemeClr val="tx1"/>
                </a:solidFill>
                <a:effectLst/>
                <a:latin typeface="+mn-lt"/>
                <a:ea typeface="+mn-ea"/>
                <a:cs typeface="+mn-cs"/>
              </a:rPr>
              <a:t> market conditions.  Money that is available is spent focusing on </a:t>
            </a:r>
            <a:r>
              <a:rPr lang="x-none" sz="1200" u="sng" kern="1200" smtClean="0">
                <a:solidFill>
                  <a:schemeClr val="tx1"/>
                </a:solidFill>
                <a:effectLst/>
                <a:latin typeface="+mn-lt"/>
                <a:ea typeface="+mn-ea"/>
                <a:cs typeface="+mn-cs"/>
              </a:rPr>
              <a:t>low cost</a:t>
            </a:r>
            <a:r>
              <a:rPr lang="x-none" sz="1200" kern="1200" smtClean="0">
                <a:solidFill>
                  <a:schemeClr val="tx1"/>
                </a:solidFill>
                <a:effectLst/>
                <a:latin typeface="+mn-lt"/>
                <a:ea typeface="+mn-ea"/>
                <a:cs typeface="+mn-cs"/>
              </a:rPr>
              <a:t> </a:t>
            </a:r>
            <a:r>
              <a:rPr lang="x-none" sz="1200" i="1" kern="1200" smtClean="0">
                <a:solidFill>
                  <a:schemeClr val="tx1"/>
                </a:solidFill>
                <a:effectLst/>
                <a:latin typeface="+mn-lt"/>
                <a:ea typeface="+mn-ea"/>
                <a:cs typeface="+mn-cs"/>
              </a:rPr>
              <a:t>long term</a:t>
            </a:r>
            <a:r>
              <a:rPr lang="x-none" sz="1200" kern="1200" smtClean="0">
                <a:solidFill>
                  <a:schemeClr val="tx1"/>
                </a:solidFill>
                <a:effectLst/>
                <a:latin typeface="+mn-lt"/>
                <a:ea typeface="+mn-ea"/>
                <a:cs typeface="+mn-cs"/>
              </a:rPr>
              <a:t> solutions to achieve decarbonisation…</a:t>
            </a:r>
            <a:r>
              <a:rPr lang="en-GB" sz="1200" kern="1200" dirty="0" smtClean="0">
                <a:solidFill>
                  <a:schemeClr val="tx1"/>
                </a:solidFill>
                <a:effectLst/>
                <a:latin typeface="+mn-lt"/>
                <a:ea typeface="+mn-ea"/>
                <a:cs typeface="+mn-cs"/>
              </a:rPr>
              <a:t>.and</a:t>
            </a:r>
          </a:p>
          <a:p>
            <a:pPr marL="628650" lvl="1"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x-none" sz="1200" b="1" kern="1200" smtClean="0">
                <a:solidFill>
                  <a:schemeClr val="tx1"/>
                </a:solidFill>
                <a:effectLst/>
                <a:latin typeface="+mn-lt"/>
                <a:ea typeface="+mn-ea"/>
                <a:cs typeface="+mn-cs"/>
              </a:rPr>
              <a:t>No Progression </a:t>
            </a:r>
            <a:r>
              <a:rPr lang="en-GB" sz="1200" kern="1200" dirty="0" smtClean="0">
                <a:solidFill>
                  <a:schemeClr val="tx1"/>
                </a:solidFill>
                <a:effectLst/>
                <a:latin typeface="+mn-lt"/>
                <a:ea typeface="+mn-ea"/>
                <a:cs typeface="+mn-cs"/>
              </a:rPr>
              <a:t>- </a:t>
            </a:r>
            <a:r>
              <a:rPr lang="x-none" sz="1200" kern="1200" smtClean="0">
                <a:solidFill>
                  <a:schemeClr val="tx1"/>
                </a:solidFill>
                <a:effectLst/>
                <a:latin typeface="+mn-lt"/>
                <a:ea typeface="+mn-ea"/>
                <a:cs typeface="+mn-cs"/>
              </a:rPr>
              <a:t>a world focused on achieving security of supply at the lowest possible cost</a:t>
            </a:r>
            <a:endParaRPr lang="en-GB" sz="1200" kern="1200" dirty="0" smtClean="0">
              <a:solidFill>
                <a:schemeClr val="tx1"/>
              </a:solidFill>
              <a:effectLst/>
              <a:latin typeface="+mn-lt"/>
              <a:ea typeface="+mn-ea"/>
              <a:cs typeface="+mn-cs"/>
            </a:endParaRPr>
          </a:p>
          <a:p>
            <a:r>
              <a:rPr lang="x-none" sz="1200" kern="120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682F625-E6E2-4FC6-ACA5-E120633D2756}"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x-none" sz="1200" b="0" kern="1200" smtClean="0">
                <a:solidFill>
                  <a:schemeClr val="tx1"/>
                </a:solidFill>
                <a:effectLst/>
                <a:latin typeface="+mn-lt"/>
                <a:ea typeface="+mn-ea"/>
                <a:cs typeface="+mn-cs"/>
              </a:rPr>
              <a:t>This is a world of low economic growth and inconsistent political signals with a lack of focus on environmental policies. </a:t>
            </a:r>
            <a:endParaRPr lang="en-GB"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GB" sz="1200" b="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kern="1200" smtClean="0">
                <a:solidFill>
                  <a:schemeClr val="tx1"/>
                </a:solidFill>
                <a:effectLst/>
                <a:latin typeface="+mn-lt"/>
                <a:ea typeface="+mn-ea"/>
                <a:cs typeface="+mn-cs"/>
              </a:rPr>
              <a:t>Society is cost conscious and focused on the here and now</a:t>
            </a:r>
            <a:endParaRPr lang="en-GB" sz="1200" b="0" kern="1200" dirty="0" smtClean="0">
              <a:solidFill>
                <a:schemeClr val="tx1"/>
              </a:solidFill>
              <a:effectLst/>
              <a:latin typeface="+mn-lt"/>
              <a:ea typeface="+mn-ea"/>
              <a:cs typeface="+mn-cs"/>
            </a:endParaRPr>
          </a:p>
          <a:p>
            <a:pPr marL="171450" lvl="0" indent="-171450">
              <a:buFont typeface="Arial" panose="020B0604020202020204" pitchFamily="34" charset="0"/>
              <a:buChar char="•"/>
            </a:pPr>
            <a:endParaRPr lang="en-GB" sz="1200" b="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b="0" kern="1200" dirty="0" smtClean="0">
                <a:solidFill>
                  <a:schemeClr val="tx1"/>
                </a:solidFill>
                <a:effectLst/>
                <a:latin typeface="+mn-lt"/>
                <a:ea typeface="+mn-ea"/>
                <a:cs typeface="+mn-cs"/>
              </a:rPr>
              <a:t>What </a:t>
            </a:r>
            <a:r>
              <a:rPr lang="x-none" sz="1200" b="0" i="0" kern="1200" smtClean="0">
                <a:solidFill>
                  <a:schemeClr val="tx1"/>
                </a:solidFill>
                <a:effectLst/>
                <a:latin typeface="+mn-lt"/>
                <a:ea typeface="+mn-ea"/>
                <a:cs typeface="+mn-cs"/>
              </a:rPr>
              <a:t>limited innovation </a:t>
            </a:r>
            <a:r>
              <a:rPr lang="en-GB" sz="1200" b="0" kern="1200" dirty="0" smtClean="0">
                <a:solidFill>
                  <a:schemeClr val="tx1"/>
                </a:solidFill>
                <a:effectLst/>
                <a:latin typeface="+mn-lt"/>
                <a:ea typeface="+mn-ea"/>
                <a:cs typeface="+mn-cs"/>
              </a:rPr>
              <a:t>there </a:t>
            </a:r>
            <a:r>
              <a:rPr lang="x-none" sz="1200" b="0" kern="1200" smtClean="0">
                <a:solidFill>
                  <a:schemeClr val="tx1"/>
                </a:solidFill>
                <a:effectLst/>
                <a:latin typeface="+mn-lt"/>
                <a:ea typeface="+mn-ea"/>
                <a:cs typeface="+mn-cs"/>
              </a:rPr>
              <a:t>is </a:t>
            </a:r>
            <a:r>
              <a:rPr lang="en-GB" sz="1200" b="0" kern="1200" dirty="0" smtClean="0">
                <a:solidFill>
                  <a:schemeClr val="tx1"/>
                </a:solidFill>
                <a:effectLst/>
                <a:latin typeface="+mn-lt"/>
                <a:ea typeface="+mn-ea"/>
                <a:cs typeface="+mn-cs"/>
              </a:rPr>
              <a:t>is </a:t>
            </a:r>
            <a:r>
              <a:rPr lang="x-none" sz="1200" b="0" kern="1200" smtClean="0">
                <a:solidFill>
                  <a:schemeClr val="tx1"/>
                </a:solidFill>
                <a:effectLst/>
                <a:latin typeface="+mn-lt"/>
                <a:ea typeface="+mn-ea"/>
                <a:cs typeface="+mn-cs"/>
              </a:rPr>
              <a:t>focused on technology with high </a:t>
            </a:r>
            <a:r>
              <a:rPr lang="en-GB" sz="1200" b="0" kern="1200" dirty="0" smtClean="0">
                <a:solidFill>
                  <a:schemeClr val="tx1"/>
                </a:solidFill>
                <a:effectLst/>
                <a:latin typeface="+mn-lt"/>
                <a:ea typeface="+mn-ea"/>
                <a:cs typeface="+mn-cs"/>
              </a:rPr>
              <a:t>returns</a:t>
            </a:r>
            <a:r>
              <a:rPr lang="x-none" sz="1200" b="0" kern="1200" smtClean="0">
                <a:solidFill>
                  <a:schemeClr val="tx1"/>
                </a:solidFill>
                <a:effectLst/>
                <a:latin typeface="+mn-lt"/>
                <a:ea typeface="+mn-ea"/>
                <a:cs typeface="+mn-cs"/>
              </a:rPr>
              <a:t>, hindering biomethane production and </a:t>
            </a:r>
            <a:r>
              <a:rPr lang="en-GB" sz="1200" b="0" kern="1200" dirty="0" smtClean="0">
                <a:solidFill>
                  <a:schemeClr val="tx1"/>
                </a:solidFill>
                <a:effectLst/>
                <a:latin typeface="+mn-lt"/>
                <a:ea typeface="+mn-ea"/>
                <a:cs typeface="+mn-cs"/>
              </a:rPr>
              <a:t>limiting </a:t>
            </a:r>
            <a:r>
              <a:rPr lang="x-none" sz="1200" b="0" kern="1200" smtClean="0">
                <a:solidFill>
                  <a:schemeClr val="tx1"/>
                </a:solidFill>
                <a:effectLst/>
                <a:latin typeface="+mn-lt"/>
                <a:ea typeface="+mn-ea"/>
                <a:cs typeface="+mn-cs"/>
              </a:rPr>
              <a:t>shale gas developments</a:t>
            </a:r>
            <a:r>
              <a:rPr lang="en-GB" sz="1200" b="0" kern="1200" dirty="0" smtClean="0">
                <a:solidFill>
                  <a:schemeClr val="tx1"/>
                </a:solidFill>
                <a:effectLst/>
                <a:latin typeface="+mn-lt"/>
                <a:ea typeface="+mn-ea"/>
                <a:cs typeface="+mn-cs"/>
              </a:rPr>
              <a:t>.  </a:t>
            </a:r>
          </a:p>
          <a:p>
            <a:pPr marL="171450" lvl="0" indent="-171450">
              <a:buFont typeface="Arial" panose="020B0604020202020204" pitchFamily="34" charset="0"/>
              <a:buChar char="•"/>
            </a:pPr>
            <a:endParaRPr lang="en-GB" sz="1200" b="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b="0" kern="1200" dirty="0" smtClean="0">
                <a:solidFill>
                  <a:schemeClr val="tx1"/>
                </a:solidFill>
                <a:effectLst/>
                <a:latin typeface="+mn-lt"/>
                <a:ea typeface="+mn-ea"/>
                <a:cs typeface="+mn-cs"/>
              </a:rPr>
              <a:t>T</a:t>
            </a:r>
            <a:r>
              <a:rPr lang="x-none" sz="1200" b="0" kern="1200" smtClean="0">
                <a:solidFill>
                  <a:schemeClr val="tx1"/>
                </a:solidFill>
                <a:effectLst/>
                <a:latin typeface="+mn-lt"/>
                <a:ea typeface="+mn-ea"/>
                <a:cs typeface="+mn-cs"/>
              </a:rPr>
              <a:t>raditional </a:t>
            </a:r>
            <a:r>
              <a:rPr lang="en-GB" sz="1200" b="0" kern="1200" dirty="0" smtClean="0">
                <a:solidFill>
                  <a:schemeClr val="tx1"/>
                </a:solidFill>
                <a:effectLst/>
                <a:latin typeface="+mn-lt"/>
                <a:ea typeface="+mn-ea"/>
                <a:cs typeface="+mn-cs"/>
              </a:rPr>
              <a:t>forms of </a:t>
            </a:r>
            <a:r>
              <a:rPr lang="x-none" sz="1200" b="0" kern="1200" smtClean="0">
                <a:solidFill>
                  <a:schemeClr val="tx1"/>
                </a:solidFill>
                <a:effectLst/>
                <a:latin typeface="+mn-lt"/>
                <a:ea typeface="+mn-ea"/>
                <a:cs typeface="+mn-cs"/>
              </a:rPr>
              <a:t>generation prevail.</a:t>
            </a:r>
            <a:endParaRPr lang="en-GB" sz="1200" b="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kern="1200" dirty="0" smtClean="0">
                <a:solidFill>
                  <a:schemeClr val="tx1"/>
                </a:solidFill>
                <a:effectLst/>
                <a:latin typeface="+mn-lt"/>
                <a:ea typeface="+mn-ea"/>
                <a:cs typeface="+mn-cs"/>
              </a:rPr>
              <a:t>As a </a:t>
            </a:r>
            <a:r>
              <a:rPr lang="x-none" sz="1200" b="1" kern="1200" smtClean="0">
                <a:solidFill>
                  <a:schemeClr val="tx1"/>
                </a:solidFill>
                <a:effectLst/>
                <a:latin typeface="+mn-lt"/>
                <a:ea typeface="+mn-ea"/>
                <a:cs typeface="+mn-cs"/>
              </a:rPr>
              <a:t>Residential user</a:t>
            </a:r>
            <a:r>
              <a:rPr lang="en-GB" sz="1200" b="1" kern="1200" dirty="0" smtClean="0">
                <a:solidFill>
                  <a:schemeClr val="tx1"/>
                </a:solidFill>
                <a:effectLst/>
                <a:latin typeface="+mn-lt"/>
                <a:ea typeface="+mn-ea"/>
                <a:cs typeface="+mn-cs"/>
              </a:rPr>
              <a:t>…</a:t>
            </a:r>
            <a:endParaRPr lang="en-GB"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b="0" i="0" kern="1200" dirty="0" smtClean="0">
                <a:solidFill>
                  <a:schemeClr val="tx1"/>
                </a:solidFill>
                <a:effectLst/>
                <a:latin typeface="+mn-lt"/>
                <a:ea typeface="+mn-ea"/>
                <a:cs typeface="+mn-cs"/>
              </a:rPr>
              <a:t>Y</a:t>
            </a:r>
            <a:r>
              <a:rPr lang="x-none" sz="1200" b="0" i="0" kern="1200" smtClean="0">
                <a:solidFill>
                  <a:schemeClr val="tx1"/>
                </a:solidFill>
                <a:effectLst/>
                <a:latin typeface="+mn-lt"/>
                <a:ea typeface="+mn-ea"/>
                <a:cs typeface="+mn-cs"/>
              </a:rPr>
              <a:t>our primary driver is cost. You don’t spend time and money on green technologies. </a:t>
            </a:r>
            <a:endParaRPr lang="en-GB" sz="1200" b="0" i="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b="0" i="0" kern="1200" dirty="0" smtClean="0">
                <a:solidFill>
                  <a:schemeClr val="tx1"/>
                </a:solidFill>
                <a:effectLst/>
                <a:latin typeface="+mn-lt"/>
                <a:ea typeface="+mn-ea"/>
                <a:cs typeface="+mn-cs"/>
              </a:rPr>
              <a:t>Because of </a:t>
            </a:r>
            <a:r>
              <a:rPr lang="x-none" sz="1200" b="0" i="0" kern="1200" smtClean="0">
                <a:solidFill>
                  <a:schemeClr val="tx1"/>
                </a:solidFill>
                <a:effectLst/>
                <a:latin typeface="+mn-lt"/>
                <a:ea typeface="+mn-ea"/>
                <a:cs typeface="+mn-cs"/>
              </a:rPr>
              <a:t>a lack of policy support, you</a:t>
            </a:r>
            <a:r>
              <a:rPr lang="x-none" sz="1200" b="0" i="0" u="none" kern="1200" smtClean="0">
                <a:solidFill>
                  <a:schemeClr val="tx1"/>
                </a:solidFill>
                <a:effectLst/>
                <a:latin typeface="+mn-lt"/>
                <a:ea typeface="+mn-ea"/>
                <a:cs typeface="+mn-cs"/>
              </a:rPr>
              <a:t> don’t </a:t>
            </a:r>
            <a:r>
              <a:rPr lang="x-none" sz="1200" b="0" i="0" kern="1200" smtClean="0">
                <a:solidFill>
                  <a:schemeClr val="tx1"/>
                </a:solidFill>
                <a:effectLst/>
                <a:latin typeface="+mn-lt"/>
                <a:ea typeface="+mn-ea"/>
                <a:cs typeface="+mn-cs"/>
              </a:rPr>
              <a:t>see many energy efficient products on sale and </a:t>
            </a:r>
            <a:r>
              <a:rPr lang="en-GB" sz="1200" b="0" i="0" kern="1200" dirty="0" smtClean="0">
                <a:solidFill>
                  <a:schemeClr val="tx1"/>
                </a:solidFill>
                <a:effectLst/>
                <a:latin typeface="+mn-lt"/>
                <a:ea typeface="+mn-ea"/>
                <a:cs typeface="+mn-cs"/>
              </a:rPr>
              <a:t>you </a:t>
            </a:r>
            <a:r>
              <a:rPr lang="x-none" sz="1200" b="0" i="0" kern="1200" smtClean="0">
                <a:solidFill>
                  <a:schemeClr val="tx1"/>
                </a:solidFill>
                <a:effectLst/>
                <a:latin typeface="+mn-lt"/>
                <a:ea typeface="+mn-ea"/>
                <a:cs typeface="+mn-cs"/>
              </a:rPr>
              <a:t>choose to continue with the </a:t>
            </a:r>
            <a:r>
              <a:rPr lang="en-GB" sz="1200" b="0" i="0" kern="1200" dirty="0" smtClean="0">
                <a:solidFill>
                  <a:schemeClr val="tx1"/>
                </a:solidFill>
                <a:effectLst/>
                <a:latin typeface="+mn-lt"/>
                <a:ea typeface="+mn-ea"/>
                <a:cs typeface="+mn-cs"/>
              </a:rPr>
              <a:t>goods </a:t>
            </a:r>
            <a:r>
              <a:rPr lang="x-none" sz="1200" b="0" i="0" kern="1200" smtClean="0">
                <a:solidFill>
                  <a:schemeClr val="tx1"/>
                </a:solidFill>
                <a:effectLst/>
                <a:latin typeface="+mn-lt"/>
                <a:ea typeface="+mn-ea"/>
                <a:cs typeface="+mn-cs"/>
              </a:rPr>
              <a:t>you know and trust.</a:t>
            </a:r>
            <a:r>
              <a:rPr lang="en-GB" sz="1200" b="0" i="0" kern="120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x-none" sz="1200" b="0" i="0" kern="1200" smtClean="0">
                <a:solidFill>
                  <a:schemeClr val="tx1"/>
                </a:solidFill>
                <a:effectLst/>
                <a:latin typeface="+mn-lt"/>
                <a:ea typeface="+mn-ea"/>
                <a:cs typeface="+mn-cs"/>
              </a:rPr>
              <a:t>You don’t replace your car or appliances unless they break and you are not engaged with smart meters or TOUTs.  </a:t>
            </a:r>
            <a:endParaRPr lang="en-GB" sz="1200" b="0" i="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b="0" i="0" kern="1200" dirty="0" smtClean="0">
                <a:solidFill>
                  <a:schemeClr val="tx1"/>
                </a:solidFill>
                <a:effectLst/>
                <a:latin typeface="+mn-lt"/>
                <a:ea typeface="+mn-ea"/>
                <a:cs typeface="+mn-cs"/>
              </a:rPr>
              <a:t>You’ve still got your trusty gas boiler and if it breaks you’ll buy another one.</a:t>
            </a:r>
          </a:p>
          <a:p>
            <a:pPr marL="171450" lvl="0" indent="-171450">
              <a:buFont typeface="Arial" panose="020B0604020202020204" pitchFamily="34" charset="0"/>
              <a:buChar char="•"/>
            </a:pPr>
            <a:r>
              <a:rPr lang="x-none" sz="1200" b="0" i="0" kern="1200" smtClean="0">
                <a:solidFill>
                  <a:schemeClr val="tx1"/>
                </a:solidFill>
                <a:effectLst/>
                <a:latin typeface="+mn-lt"/>
                <a:ea typeface="+mn-ea"/>
                <a:cs typeface="+mn-cs"/>
              </a:rPr>
              <a:t>If you are looking for a new home you don’t seek out improved energy efficiency ratings </a:t>
            </a:r>
            <a:r>
              <a:rPr lang="en-GB" sz="1200" b="0" i="0" kern="1200" dirty="0" smtClean="0">
                <a:solidFill>
                  <a:schemeClr val="tx1"/>
                </a:solidFill>
                <a:effectLst/>
                <a:latin typeface="+mn-lt"/>
                <a:ea typeface="+mn-ea"/>
                <a:cs typeface="+mn-cs"/>
              </a:rPr>
              <a:t>and you have no idea what a Heat Pump is. </a:t>
            </a:r>
          </a:p>
          <a:p>
            <a:endParaRPr lang="en-GB" dirty="0" smtClean="0"/>
          </a:p>
          <a:p>
            <a:r>
              <a:rPr lang="en-GB" sz="1200" b="1" kern="1200" dirty="0" smtClean="0">
                <a:solidFill>
                  <a:schemeClr val="tx1"/>
                </a:solidFill>
                <a:effectLst/>
                <a:latin typeface="+mn-lt"/>
                <a:ea typeface="+mn-ea"/>
                <a:cs typeface="+mn-cs"/>
              </a:rPr>
              <a:t>For the Industrial</a:t>
            </a:r>
            <a:r>
              <a:rPr lang="en-GB" sz="1200" b="1" kern="1200" baseline="0" dirty="0" smtClean="0">
                <a:solidFill>
                  <a:schemeClr val="tx1"/>
                </a:solidFill>
                <a:effectLst/>
                <a:latin typeface="+mn-lt"/>
                <a:ea typeface="+mn-ea"/>
                <a:cs typeface="+mn-cs"/>
              </a:rPr>
              <a:t> and Commercial</a:t>
            </a:r>
            <a:r>
              <a:rPr lang="en-GB" sz="1200" b="1" kern="1200" dirty="0" smtClean="0">
                <a:solidFill>
                  <a:schemeClr val="tx1"/>
                </a:solidFill>
                <a:effectLst/>
                <a:latin typeface="+mn-lt"/>
                <a:ea typeface="+mn-ea"/>
                <a:cs typeface="+mn-cs"/>
              </a:rPr>
              <a:t> user…</a:t>
            </a:r>
            <a:endParaRPr lang="en-GB"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b="0" i="0" kern="1200" dirty="0" smtClean="0">
                <a:solidFill>
                  <a:schemeClr val="tx1"/>
                </a:solidFill>
                <a:effectLst/>
                <a:latin typeface="+mn-lt"/>
                <a:ea typeface="+mn-ea"/>
                <a:cs typeface="+mn-cs"/>
              </a:rPr>
              <a:t>There’s no </a:t>
            </a:r>
            <a:r>
              <a:rPr lang="x-none" sz="1200" b="0" i="0" kern="1200" smtClean="0">
                <a:solidFill>
                  <a:schemeClr val="tx1"/>
                </a:solidFill>
                <a:effectLst/>
                <a:latin typeface="+mn-lt"/>
                <a:ea typeface="+mn-ea"/>
                <a:cs typeface="+mn-cs"/>
              </a:rPr>
              <a:t>significant change</a:t>
            </a:r>
            <a:r>
              <a:rPr lang="en-GB" sz="1200" b="0" i="0" kern="1200" dirty="0" smtClean="0">
                <a:solidFill>
                  <a:schemeClr val="tx1"/>
                </a:solidFill>
                <a:effectLst/>
                <a:latin typeface="+mn-lt"/>
                <a:ea typeface="+mn-ea"/>
                <a:cs typeface="+mn-cs"/>
              </a:rPr>
              <a:t> for you because of the </a:t>
            </a:r>
            <a:r>
              <a:rPr lang="x-none" sz="1200" b="0" i="0" kern="1200" smtClean="0">
                <a:solidFill>
                  <a:schemeClr val="tx1"/>
                </a:solidFill>
                <a:effectLst/>
                <a:latin typeface="+mn-lt"/>
                <a:ea typeface="+mn-ea"/>
                <a:cs typeface="+mn-cs"/>
              </a:rPr>
              <a:t>slow economic growth and inconsistent government polic</a:t>
            </a:r>
            <a:r>
              <a:rPr lang="en-GB" sz="1200" b="0" i="0" kern="1200" dirty="0" err="1" smtClean="0">
                <a:solidFill>
                  <a:schemeClr val="tx1"/>
                </a:solidFill>
                <a:effectLst/>
                <a:latin typeface="+mn-lt"/>
                <a:ea typeface="+mn-ea"/>
                <a:cs typeface="+mn-cs"/>
              </a:rPr>
              <a:t>ies</a:t>
            </a:r>
            <a:endParaRPr lang="en-GB" sz="1200" b="0" i="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i="0" kern="1200" smtClean="0">
                <a:solidFill>
                  <a:schemeClr val="tx1"/>
                </a:solidFill>
                <a:effectLst/>
                <a:latin typeface="+mn-lt"/>
                <a:ea typeface="+mn-ea"/>
                <a:cs typeface="+mn-cs"/>
              </a:rPr>
              <a:t>You have </a:t>
            </a:r>
            <a:r>
              <a:rPr lang="en-GB" sz="1200" b="0" i="0" kern="1200" dirty="0" smtClean="0">
                <a:solidFill>
                  <a:schemeClr val="tx1"/>
                </a:solidFill>
                <a:effectLst/>
                <a:latin typeface="+mn-lt"/>
                <a:ea typeface="+mn-ea"/>
                <a:cs typeface="+mn-cs"/>
              </a:rPr>
              <a:t>little </a:t>
            </a:r>
            <a:r>
              <a:rPr lang="x-none" sz="1200" b="0" i="0" kern="1200" smtClean="0">
                <a:solidFill>
                  <a:schemeClr val="tx1"/>
                </a:solidFill>
                <a:effectLst/>
                <a:latin typeface="+mn-lt"/>
                <a:ea typeface="+mn-ea"/>
                <a:cs typeface="+mn-cs"/>
              </a:rPr>
              <a:t>inclination to switch to low carbon or renewable sources of energy, and the lack of innovation in these sectors </a:t>
            </a:r>
            <a:r>
              <a:rPr lang="en-GB" sz="1200" b="0" i="0" kern="1200" dirty="0" smtClean="0">
                <a:solidFill>
                  <a:schemeClr val="tx1"/>
                </a:solidFill>
                <a:effectLst/>
                <a:latin typeface="+mn-lt"/>
                <a:ea typeface="+mn-ea"/>
                <a:cs typeface="+mn-cs"/>
              </a:rPr>
              <a:t>means </a:t>
            </a:r>
            <a:r>
              <a:rPr lang="x-none" sz="1200" b="0" i="0" kern="1200" smtClean="0">
                <a:solidFill>
                  <a:schemeClr val="tx1"/>
                </a:solidFill>
                <a:effectLst/>
                <a:latin typeface="+mn-lt"/>
                <a:ea typeface="+mn-ea"/>
                <a:cs typeface="+mn-cs"/>
              </a:rPr>
              <a:t>prices </a:t>
            </a:r>
            <a:r>
              <a:rPr lang="en-GB" sz="1200" b="0" i="0" kern="1200" dirty="0" smtClean="0">
                <a:solidFill>
                  <a:schemeClr val="tx1"/>
                </a:solidFill>
                <a:effectLst/>
                <a:latin typeface="+mn-lt"/>
                <a:ea typeface="+mn-ea"/>
                <a:cs typeface="+mn-cs"/>
              </a:rPr>
              <a:t>for this technology </a:t>
            </a:r>
            <a:r>
              <a:rPr lang="x-none" sz="1200" b="0" i="0" kern="1200" smtClean="0">
                <a:solidFill>
                  <a:schemeClr val="tx1"/>
                </a:solidFill>
                <a:effectLst/>
                <a:latin typeface="+mn-lt"/>
                <a:ea typeface="+mn-ea"/>
                <a:cs typeface="+mn-cs"/>
              </a:rPr>
              <a:t>remain high</a:t>
            </a:r>
            <a:endParaRPr lang="en-GB" sz="1200" b="0" i="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b="0" i="0" kern="1200" dirty="0" smtClean="0">
                <a:solidFill>
                  <a:schemeClr val="tx1"/>
                </a:solidFill>
                <a:effectLst/>
                <a:latin typeface="+mn-lt"/>
                <a:ea typeface="+mn-ea"/>
                <a:cs typeface="+mn-cs"/>
              </a:rPr>
              <a:t>Because</a:t>
            </a:r>
            <a:r>
              <a:rPr lang="en-GB" sz="1200" b="0" i="0" kern="1200" baseline="0" dirty="0" smtClean="0">
                <a:solidFill>
                  <a:schemeClr val="tx1"/>
                </a:solidFill>
                <a:effectLst/>
                <a:latin typeface="+mn-lt"/>
                <a:ea typeface="+mn-ea"/>
                <a:cs typeface="+mn-cs"/>
              </a:rPr>
              <a:t> </a:t>
            </a:r>
            <a:r>
              <a:rPr lang="x-none" sz="1200" b="0" i="0" kern="1200" smtClean="0">
                <a:solidFill>
                  <a:schemeClr val="tx1"/>
                </a:solidFill>
                <a:effectLst/>
                <a:latin typeface="+mn-lt"/>
                <a:ea typeface="+mn-ea"/>
                <a:cs typeface="+mn-cs"/>
              </a:rPr>
              <a:t>electricity prices are lo</a:t>
            </a:r>
            <a:r>
              <a:rPr lang="en-GB" sz="1200" b="0" i="0" kern="1200" dirty="0" smtClean="0">
                <a:solidFill>
                  <a:schemeClr val="tx1"/>
                </a:solidFill>
                <a:effectLst/>
                <a:latin typeface="+mn-lt"/>
                <a:ea typeface="+mn-ea"/>
                <a:cs typeface="+mn-cs"/>
              </a:rPr>
              <a:t>w,</a:t>
            </a:r>
            <a:r>
              <a:rPr lang="en-GB" sz="1200" b="0" i="0" kern="1200" baseline="0" dirty="0" smtClean="0">
                <a:solidFill>
                  <a:schemeClr val="tx1"/>
                </a:solidFill>
                <a:effectLst/>
                <a:latin typeface="+mn-lt"/>
                <a:ea typeface="+mn-ea"/>
                <a:cs typeface="+mn-cs"/>
              </a:rPr>
              <a:t> t</a:t>
            </a:r>
            <a:r>
              <a:rPr lang="x-none" sz="1200" b="0" i="0" kern="1200" smtClean="0">
                <a:solidFill>
                  <a:schemeClr val="tx1"/>
                </a:solidFill>
                <a:effectLst/>
                <a:latin typeface="+mn-lt"/>
                <a:ea typeface="+mn-ea"/>
                <a:cs typeface="+mn-cs"/>
              </a:rPr>
              <a:t>here are few incentives to </a:t>
            </a:r>
            <a:r>
              <a:rPr lang="x-none" sz="1200" b="0" i="0" u="none" kern="1200" smtClean="0">
                <a:solidFill>
                  <a:schemeClr val="tx1"/>
                </a:solidFill>
                <a:effectLst/>
                <a:latin typeface="+mn-lt"/>
                <a:ea typeface="+mn-ea"/>
                <a:cs typeface="+mn-cs"/>
              </a:rPr>
              <a:t>reduce</a:t>
            </a:r>
            <a:r>
              <a:rPr lang="x-none" sz="1200" b="0" i="0" kern="1200" smtClean="0">
                <a:solidFill>
                  <a:schemeClr val="tx1"/>
                </a:solidFill>
                <a:effectLst/>
                <a:latin typeface="+mn-lt"/>
                <a:ea typeface="+mn-ea"/>
                <a:cs typeface="+mn-cs"/>
              </a:rPr>
              <a:t> your energy use</a:t>
            </a:r>
            <a:endParaRPr lang="en-GB" sz="1200" b="0" i="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x-none" sz="1200" b="0" i="0" kern="1200" smtClean="0">
                <a:solidFill>
                  <a:schemeClr val="tx1"/>
                </a:solidFill>
                <a:effectLst/>
                <a:latin typeface="+mn-lt"/>
                <a:ea typeface="+mn-ea"/>
                <a:cs typeface="+mn-cs"/>
              </a:rPr>
              <a:t>As such you see no reason to </a:t>
            </a:r>
            <a:r>
              <a:rPr lang="en-GB" sz="1200" b="0" i="0" kern="1200" dirty="0" smtClean="0">
                <a:solidFill>
                  <a:schemeClr val="tx1"/>
                </a:solidFill>
                <a:effectLst/>
                <a:latin typeface="+mn-lt"/>
                <a:ea typeface="+mn-ea"/>
                <a:cs typeface="+mn-cs"/>
              </a:rPr>
              <a:t>upgrade your </a:t>
            </a:r>
            <a:r>
              <a:rPr lang="x-none" sz="1200" b="0" i="0" kern="1200" smtClean="0">
                <a:solidFill>
                  <a:schemeClr val="tx1"/>
                </a:solidFill>
                <a:effectLst/>
                <a:latin typeface="+mn-lt"/>
                <a:ea typeface="+mn-ea"/>
                <a:cs typeface="+mn-cs"/>
              </a:rPr>
              <a:t>light</a:t>
            </a:r>
            <a:r>
              <a:rPr lang="en-GB" sz="1200" b="0" i="0" kern="1200" dirty="0" smtClean="0">
                <a:solidFill>
                  <a:schemeClr val="tx1"/>
                </a:solidFill>
                <a:effectLst/>
                <a:latin typeface="+mn-lt"/>
                <a:ea typeface="+mn-ea"/>
                <a:cs typeface="+mn-cs"/>
              </a:rPr>
              <a:t>ing,  n</a:t>
            </a:r>
            <a:r>
              <a:rPr lang="x-none" sz="1200" b="0" i="0" kern="1200" smtClean="0">
                <a:solidFill>
                  <a:schemeClr val="tx1"/>
                </a:solidFill>
                <a:effectLst/>
                <a:latin typeface="+mn-lt"/>
                <a:ea typeface="+mn-ea"/>
                <a:cs typeface="+mn-cs"/>
              </a:rPr>
              <a:t>or would you feel inclined to </a:t>
            </a:r>
            <a:r>
              <a:rPr lang="en-GB" sz="1200" b="0" i="0" kern="1200" dirty="0" smtClean="0">
                <a:solidFill>
                  <a:schemeClr val="tx1"/>
                </a:solidFill>
                <a:effectLst/>
                <a:latin typeface="+mn-lt"/>
                <a:ea typeface="+mn-ea"/>
                <a:cs typeface="+mn-cs"/>
              </a:rPr>
              <a:t>play in the </a:t>
            </a:r>
            <a:r>
              <a:rPr lang="x-none" sz="1200" b="0" i="0" kern="1200" smtClean="0">
                <a:solidFill>
                  <a:schemeClr val="tx1"/>
                </a:solidFill>
                <a:effectLst/>
                <a:latin typeface="+mn-lt"/>
                <a:ea typeface="+mn-ea"/>
                <a:cs typeface="+mn-cs"/>
              </a:rPr>
              <a:t>demand side response </a:t>
            </a:r>
            <a:r>
              <a:rPr lang="en-GB" sz="1200" b="0" i="0" kern="1200" dirty="0" smtClean="0">
                <a:solidFill>
                  <a:schemeClr val="tx1"/>
                </a:solidFill>
                <a:effectLst/>
                <a:latin typeface="+mn-lt"/>
                <a:ea typeface="+mn-ea"/>
                <a:cs typeface="+mn-cs"/>
              </a:rPr>
              <a:t>market</a:t>
            </a:r>
            <a:r>
              <a:rPr lang="x-none" sz="1200" b="0" i="0" kern="1200" smtClean="0">
                <a:solidFill>
                  <a:schemeClr val="tx1"/>
                </a:solidFill>
                <a:effectLst/>
                <a:latin typeface="+mn-lt"/>
                <a:ea typeface="+mn-ea"/>
                <a:cs typeface="+mn-cs"/>
              </a:rPr>
              <a:t>, even if it is available. </a:t>
            </a:r>
            <a:endParaRPr lang="en-GB" b="0" i="0"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x-none" sz="1200" b="0" i="0" u="none" kern="1200" smtClean="0">
                <a:solidFill>
                  <a:schemeClr val="tx1"/>
                </a:solidFill>
                <a:effectLst/>
                <a:latin typeface="+mn-lt"/>
                <a:ea typeface="+mn-ea"/>
                <a:cs typeface="+mn-cs"/>
              </a:rPr>
              <a:t>Consumer Power</a:t>
            </a:r>
            <a:r>
              <a:rPr lang="en-GB" sz="1200" b="0" i="0" u="none" kern="1200" dirty="0" smtClean="0">
                <a:solidFill>
                  <a:schemeClr val="tx1"/>
                </a:solidFill>
                <a:effectLst/>
                <a:latin typeface="+mn-lt"/>
                <a:ea typeface="+mn-ea"/>
                <a:cs typeface="+mn-cs"/>
              </a:rPr>
              <a:t> is that world and is a world of </a:t>
            </a:r>
            <a:r>
              <a:rPr lang="x-none" sz="1200" b="0" i="0" u="none" kern="1200" smtClean="0">
                <a:solidFill>
                  <a:schemeClr val="tx1"/>
                </a:solidFill>
                <a:effectLst/>
                <a:latin typeface="+mn-lt"/>
                <a:ea typeface="+mn-ea"/>
                <a:cs typeface="+mn-cs"/>
              </a:rPr>
              <a:t>Consumerism </a:t>
            </a:r>
            <a:r>
              <a:rPr lang="en-GB" sz="1200" b="0" i="0" u="none" kern="1200" dirty="0" smtClean="0">
                <a:solidFill>
                  <a:schemeClr val="tx1"/>
                </a:solidFill>
                <a:effectLst/>
                <a:latin typeface="+mn-lt"/>
                <a:ea typeface="+mn-ea"/>
                <a:cs typeface="+mn-cs"/>
              </a:rPr>
              <a:t>where </a:t>
            </a:r>
            <a:r>
              <a:rPr lang="x-none" sz="1200" b="0" i="0" u="none" kern="1200" smtClean="0">
                <a:solidFill>
                  <a:schemeClr val="tx1"/>
                </a:solidFill>
                <a:effectLst/>
                <a:latin typeface="+mn-lt"/>
                <a:ea typeface="+mn-ea"/>
                <a:cs typeface="+mn-cs"/>
              </a:rPr>
              <a:t>quality of life drive</a:t>
            </a:r>
            <a:r>
              <a:rPr lang="en-GB" sz="1200" b="0" i="0" u="none" kern="1200" dirty="0" smtClean="0">
                <a:solidFill>
                  <a:schemeClr val="tx1"/>
                </a:solidFill>
                <a:effectLst/>
                <a:latin typeface="+mn-lt"/>
                <a:ea typeface="+mn-ea"/>
                <a:cs typeface="+mn-cs"/>
              </a:rPr>
              <a:t>s</a:t>
            </a:r>
            <a:r>
              <a:rPr lang="x-none" sz="1200" b="0" i="0" u="none" kern="1200" smtClean="0">
                <a:solidFill>
                  <a:schemeClr val="tx1"/>
                </a:solidFill>
                <a:effectLst/>
                <a:latin typeface="+mn-lt"/>
                <a:ea typeface="+mn-ea"/>
                <a:cs typeface="+mn-cs"/>
              </a:rPr>
              <a:t> decisions</a:t>
            </a:r>
            <a:r>
              <a:rPr lang="en-GB" sz="1200" b="0" i="0" u="none" kern="1200" dirty="0" smtClean="0">
                <a:solidFill>
                  <a:schemeClr val="tx1"/>
                </a:solidFill>
                <a:effectLst/>
                <a:latin typeface="+mn-lt"/>
                <a:ea typeface="+mn-ea"/>
                <a:cs typeface="+mn-cs"/>
              </a:rPr>
              <a:t>.</a:t>
            </a:r>
          </a:p>
          <a:p>
            <a:pPr marL="171450" indent="-171450">
              <a:buFont typeface="Arial" panose="020B0604020202020204" pitchFamily="34" charset="0"/>
              <a:buChar char="•"/>
            </a:pPr>
            <a:endParaRPr lang="en-GB" sz="1200" b="0" i="0" u="none"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b="0" i="0" u="none" kern="1200" dirty="0" smtClean="0">
                <a:solidFill>
                  <a:schemeClr val="tx1"/>
                </a:solidFill>
                <a:effectLst/>
                <a:latin typeface="+mn-lt"/>
                <a:ea typeface="+mn-ea"/>
                <a:cs typeface="+mn-cs"/>
              </a:rPr>
              <a:t>G</a:t>
            </a:r>
            <a:r>
              <a:rPr lang="x-none" sz="1200" b="0" i="0" u="none" kern="1200" smtClean="0">
                <a:solidFill>
                  <a:schemeClr val="tx1"/>
                </a:solidFill>
                <a:effectLst/>
                <a:latin typeface="+mn-lt"/>
                <a:ea typeface="+mn-ea"/>
                <a:cs typeface="+mn-cs"/>
              </a:rPr>
              <a:t>overnment policy </a:t>
            </a:r>
            <a:r>
              <a:rPr lang="en-GB" sz="1200" b="0" i="0" u="none" kern="1200" dirty="0" smtClean="0">
                <a:solidFill>
                  <a:schemeClr val="tx1"/>
                </a:solidFill>
                <a:effectLst/>
                <a:latin typeface="+mn-lt"/>
                <a:ea typeface="+mn-ea"/>
                <a:cs typeface="+mn-cs"/>
              </a:rPr>
              <a:t>is </a:t>
            </a:r>
            <a:r>
              <a:rPr lang="x-none" sz="1200" b="0" i="0" u="none" kern="1200" smtClean="0">
                <a:solidFill>
                  <a:schemeClr val="tx1"/>
                </a:solidFill>
                <a:effectLst/>
                <a:latin typeface="+mn-lt"/>
                <a:ea typeface="+mn-ea"/>
                <a:cs typeface="+mn-cs"/>
              </a:rPr>
              <a:t>focus</a:t>
            </a:r>
            <a:r>
              <a:rPr lang="en-GB" sz="1200" b="0" i="0" u="none" kern="1200" dirty="0" err="1" smtClean="0">
                <a:solidFill>
                  <a:schemeClr val="tx1"/>
                </a:solidFill>
                <a:effectLst/>
                <a:latin typeface="+mn-lt"/>
                <a:ea typeface="+mn-ea"/>
                <a:cs typeface="+mn-cs"/>
              </a:rPr>
              <a:t>ed</a:t>
            </a:r>
            <a:r>
              <a:rPr lang="x-none" sz="1200" b="0" i="0" u="none" kern="1200" smtClean="0">
                <a:solidFill>
                  <a:schemeClr val="tx1"/>
                </a:solidFill>
                <a:effectLst/>
                <a:latin typeface="+mn-lt"/>
                <a:ea typeface="+mn-ea"/>
                <a:cs typeface="+mn-cs"/>
              </a:rPr>
              <a:t> on indigenous security of supply and low carbon technologies. </a:t>
            </a:r>
            <a:endParaRPr lang="en-GB" sz="1200" b="0" i="0" u="none" kern="1200" dirty="0" smtClean="0">
              <a:solidFill>
                <a:schemeClr val="tx1"/>
              </a:solidFill>
              <a:effectLst/>
              <a:latin typeface="+mn-lt"/>
              <a:ea typeface="+mn-ea"/>
              <a:cs typeface="+mn-cs"/>
            </a:endParaRPr>
          </a:p>
          <a:p>
            <a:pPr marL="171450" lvl="0" indent="-171450">
              <a:buFont typeface="Arial" panose="020B0604020202020204" pitchFamily="34" charset="0"/>
              <a:buChar char="•"/>
            </a:pPr>
            <a:endParaRPr lang="en-GB" sz="1200" b="0" i="0" u="none"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b="0" i="0" u="none" kern="1200" dirty="0" smtClean="0">
                <a:solidFill>
                  <a:schemeClr val="tx1"/>
                </a:solidFill>
                <a:effectLst/>
                <a:latin typeface="+mn-lt"/>
                <a:ea typeface="+mn-ea"/>
                <a:cs typeface="+mn-cs"/>
              </a:rPr>
              <a:t>Economic </a:t>
            </a:r>
            <a:r>
              <a:rPr lang="x-none" sz="1200" b="0" i="0" u="none" kern="1200" smtClean="0">
                <a:solidFill>
                  <a:schemeClr val="tx1"/>
                </a:solidFill>
                <a:effectLst/>
                <a:latin typeface="+mn-lt"/>
                <a:ea typeface="+mn-ea"/>
                <a:cs typeface="+mn-cs"/>
              </a:rPr>
              <a:t>growth ensures there is money for the government</a:t>
            </a:r>
            <a:r>
              <a:rPr lang="en-GB" sz="1200" b="0" i="0" u="none" kern="1200" dirty="0" smtClean="0">
                <a:solidFill>
                  <a:schemeClr val="tx1"/>
                </a:solidFill>
                <a:effectLst/>
                <a:latin typeface="+mn-lt"/>
                <a:ea typeface="+mn-ea"/>
                <a:cs typeface="+mn-cs"/>
              </a:rPr>
              <a:t> and </a:t>
            </a:r>
            <a:r>
              <a:rPr lang="x-none" sz="1200" b="0" i="0" u="none" kern="1200" smtClean="0">
                <a:solidFill>
                  <a:schemeClr val="tx1"/>
                </a:solidFill>
                <a:effectLst/>
                <a:latin typeface="+mn-lt"/>
                <a:ea typeface="+mn-ea"/>
                <a:cs typeface="+mn-cs"/>
              </a:rPr>
              <a:t>consumers to spend and invest.  And </a:t>
            </a:r>
            <a:r>
              <a:rPr lang="en-GB" sz="1200" b="0" i="0" u="none" kern="1200" dirty="0" smtClean="0">
                <a:solidFill>
                  <a:schemeClr val="tx1"/>
                </a:solidFill>
                <a:effectLst/>
                <a:latin typeface="+mn-lt"/>
                <a:ea typeface="+mn-ea"/>
                <a:cs typeface="+mn-cs"/>
              </a:rPr>
              <a:t>a</a:t>
            </a:r>
            <a:r>
              <a:rPr lang="x-none" sz="1200" b="0" i="0" u="none" kern="1200" smtClean="0">
                <a:solidFill>
                  <a:schemeClr val="tx1"/>
                </a:solidFill>
                <a:effectLst/>
                <a:latin typeface="+mn-lt"/>
                <a:ea typeface="+mn-ea"/>
                <a:cs typeface="+mn-cs"/>
              </a:rPr>
              <a:t>s a result innovation is high and continues at a fast pace</a:t>
            </a:r>
            <a:endParaRPr lang="en-GB" sz="1200" b="0" i="0" u="none" kern="1200" dirty="0" smtClean="0">
              <a:solidFill>
                <a:schemeClr val="tx1"/>
              </a:solidFill>
              <a:effectLst/>
              <a:latin typeface="+mn-lt"/>
              <a:ea typeface="+mn-ea"/>
              <a:cs typeface="+mn-cs"/>
            </a:endParaRPr>
          </a:p>
          <a:p>
            <a:pPr marL="171450" lvl="0" indent="-171450">
              <a:buFont typeface="Arial" panose="020B0604020202020204" pitchFamily="34" charset="0"/>
              <a:buChar char="•"/>
            </a:pPr>
            <a:endParaRPr lang="en-GB" sz="1200" b="0" i="0" u="none"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i="0" u="none" kern="1200" smtClean="0">
                <a:solidFill>
                  <a:schemeClr val="tx1"/>
                </a:solidFill>
                <a:effectLst/>
                <a:latin typeface="+mn-lt"/>
                <a:ea typeface="+mn-ea"/>
                <a:cs typeface="+mn-cs"/>
              </a:rPr>
              <a:t>The primary fuel is gas, </a:t>
            </a:r>
            <a:r>
              <a:rPr lang="en-GB" sz="1200" b="0" i="0" u="none" kern="1200" dirty="0" smtClean="0">
                <a:solidFill>
                  <a:schemeClr val="tx1"/>
                </a:solidFill>
                <a:effectLst/>
                <a:latin typeface="+mn-lt"/>
                <a:ea typeface="+mn-ea"/>
                <a:cs typeface="+mn-cs"/>
              </a:rPr>
              <a:t>because it’s relatively cheap and t</a:t>
            </a:r>
            <a:r>
              <a:rPr lang="x-none" sz="1200" b="0" i="0" u="none" kern="1200" smtClean="0">
                <a:solidFill>
                  <a:schemeClr val="tx1"/>
                </a:solidFill>
                <a:effectLst/>
                <a:latin typeface="+mn-lt"/>
                <a:ea typeface="+mn-ea"/>
                <a:cs typeface="+mn-cs"/>
              </a:rPr>
              <a:t>his results in localised generation becoming prominent, including micro-</a:t>
            </a:r>
            <a:r>
              <a:rPr lang="en-GB" sz="1200" b="0" i="0" u="none" kern="1200" dirty="0" smtClean="0">
                <a:solidFill>
                  <a:schemeClr val="tx1"/>
                </a:solidFill>
                <a:effectLst/>
                <a:latin typeface="+mn-lt"/>
                <a:ea typeface="+mn-ea"/>
                <a:cs typeface="+mn-cs"/>
              </a:rPr>
              <a:t>combined</a:t>
            </a:r>
            <a:r>
              <a:rPr lang="en-GB" sz="1200" b="0" i="0" u="none" kern="1200" baseline="0" dirty="0" smtClean="0">
                <a:solidFill>
                  <a:schemeClr val="tx1"/>
                </a:solidFill>
                <a:effectLst/>
                <a:latin typeface="+mn-lt"/>
                <a:ea typeface="+mn-ea"/>
                <a:cs typeface="+mn-cs"/>
              </a:rPr>
              <a:t> heat and power</a:t>
            </a:r>
            <a:r>
              <a:rPr lang="x-none" sz="1200" b="0" i="0" u="none" kern="1200" smtClean="0">
                <a:solidFill>
                  <a:schemeClr val="tx1"/>
                </a:solidFill>
                <a:effectLst/>
                <a:latin typeface="+mn-lt"/>
                <a:ea typeface="+mn-ea"/>
                <a:cs typeface="+mn-cs"/>
              </a:rPr>
              <a:t> units.</a:t>
            </a:r>
            <a:endParaRPr lang="en-GB" sz="1200" b="0" i="0" u="none" kern="1200" dirty="0" smtClean="0">
              <a:solidFill>
                <a:schemeClr val="tx1"/>
              </a:solidFill>
              <a:effectLst/>
              <a:latin typeface="+mn-lt"/>
              <a:ea typeface="+mn-ea"/>
              <a:cs typeface="+mn-cs"/>
            </a:endParaRPr>
          </a:p>
          <a:p>
            <a:pPr marL="171450" lvl="0" indent="-171450">
              <a:buFont typeface="Arial" panose="020B0604020202020204" pitchFamily="34" charset="0"/>
              <a:buChar char="•"/>
            </a:pPr>
            <a:endParaRPr lang="en-GB" sz="1200" b="0" i="0" u="none"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b="0" i="0" u="none" kern="1200" dirty="0" smtClean="0">
                <a:solidFill>
                  <a:schemeClr val="tx1"/>
                </a:solidFill>
                <a:effectLst/>
                <a:latin typeface="+mn-lt"/>
                <a:ea typeface="+mn-ea"/>
                <a:cs typeface="+mn-cs"/>
              </a:rPr>
              <a:t>Although</a:t>
            </a:r>
            <a:r>
              <a:rPr lang="x-none" sz="1200" b="0" i="0" u="none" kern="1200" smtClean="0">
                <a:solidFill>
                  <a:schemeClr val="tx1"/>
                </a:solidFill>
                <a:effectLst/>
                <a:latin typeface="+mn-lt"/>
                <a:ea typeface="+mn-ea"/>
                <a:cs typeface="+mn-cs"/>
              </a:rPr>
              <a:t> gas prices</a:t>
            </a:r>
            <a:r>
              <a:rPr lang="en-GB" sz="1200" b="0" i="0" u="none" kern="1200" dirty="0" smtClean="0">
                <a:solidFill>
                  <a:schemeClr val="tx1"/>
                </a:solidFill>
                <a:effectLst/>
                <a:latin typeface="+mn-lt"/>
                <a:ea typeface="+mn-ea"/>
                <a:cs typeface="+mn-cs"/>
              </a:rPr>
              <a:t> are low</a:t>
            </a:r>
            <a:r>
              <a:rPr lang="x-none" sz="1200" b="0" i="0" u="none" kern="1200" smtClean="0">
                <a:solidFill>
                  <a:schemeClr val="tx1"/>
                </a:solidFill>
                <a:effectLst/>
                <a:latin typeface="+mn-lt"/>
                <a:ea typeface="+mn-ea"/>
                <a:cs typeface="+mn-cs"/>
              </a:rPr>
              <a:t>, </a:t>
            </a:r>
            <a:r>
              <a:rPr lang="en-GB" sz="1200" b="0" i="0" u="none" kern="1200" dirty="0" smtClean="0">
                <a:solidFill>
                  <a:schemeClr val="tx1"/>
                </a:solidFill>
                <a:effectLst/>
                <a:latin typeface="+mn-lt"/>
                <a:ea typeface="+mn-ea"/>
                <a:cs typeface="+mn-cs"/>
              </a:rPr>
              <a:t>government</a:t>
            </a:r>
            <a:r>
              <a:rPr lang="x-none" sz="1200" b="0" i="0" u="none" kern="1200" smtClean="0">
                <a:solidFill>
                  <a:schemeClr val="tx1"/>
                </a:solidFill>
                <a:effectLst/>
                <a:latin typeface="+mn-lt"/>
                <a:ea typeface="+mn-ea"/>
                <a:cs typeface="+mn-cs"/>
              </a:rPr>
              <a:t> support makes investment in shale </a:t>
            </a:r>
            <a:r>
              <a:rPr lang="en-GB" sz="1200" b="0" i="0" u="none" kern="1200" dirty="0" smtClean="0">
                <a:solidFill>
                  <a:schemeClr val="tx1"/>
                </a:solidFill>
                <a:effectLst/>
                <a:latin typeface="+mn-lt"/>
                <a:ea typeface="+mn-ea"/>
                <a:cs typeface="+mn-cs"/>
              </a:rPr>
              <a:t>gas </a:t>
            </a:r>
            <a:r>
              <a:rPr lang="x-none" sz="1200" b="0" i="0" u="none" kern="1200" smtClean="0">
                <a:solidFill>
                  <a:schemeClr val="tx1"/>
                </a:solidFill>
                <a:effectLst/>
                <a:latin typeface="+mn-lt"/>
                <a:ea typeface="+mn-ea"/>
                <a:cs typeface="+mn-cs"/>
              </a:rPr>
              <a:t>production high. </a:t>
            </a:r>
            <a:endParaRPr lang="en-GB" sz="1200" b="0" i="0" u="none" kern="1200" dirty="0" smtClean="0">
              <a:solidFill>
                <a:schemeClr val="tx1"/>
              </a:solidFill>
              <a:effectLst/>
              <a:latin typeface="+mn-lt"/>
              <a:ea typeface="+mn-ea"/>
              <a:cs typeface="+mn-cs"/>
            </a:endParaRPr>
          </a:p>
          <a:p>
            <a:pPr marL="171450" lvl="0" indent="-171450">
              <a:buFont typeface="Arial" panose="020B0604020202020204" pitchFamily="34" charset="0"/>
              <a:buChar char="•"/>
            </a:pPr>
            <a:endParaRPr lang="en-GB" sz="1200" b="0" i="0" u="none"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i="0" u="none" kern="1200" smtClean="0">
                <a:solidFill>
                  <a:schemeClr val="tx1"/>
                </a:solidFill>
                <a:effectLst/>
                <a:latin typeface="+mn-lt"/>
                <a:ea typeface="+mn-ea"/>
                <a:cs typeface="+mn-cs"/>
              </a:rPr>
              <a:t>Energy demand is driven by consumer preferences, and the market responds by focusing on innovating to attract customers to new products. </a:t>
            </a:r>
            <a:endParaRPr lang="en-GB" sz="1200" b="0" i="0" u="none"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kern="1200" dirty="0" smtClean="0">
                <a:solidFill>
                  <a:schemeClr val="tx1"/>
                </a:solidFill>
                <a:effectLst/>
                <a:latin typeface="+mn-lt"/>
                <a:ea typeface="+mn-ea"/>
                <a:cs typeface="+mn-cs"/>
              </a:rPr>
              <a:t>As a </a:t>
            </a:r>
            <a:r>
              <a:rPr lang="x-none" sz="1200" b="1" kern="1200" smtClean="0">
                <a:solidFill>
                  <a:schemeClr val="tx1"/>
                </a:solidFill>
                <a:effectLst/>
                <a:latin typeface="+mn-lt"/>
                <a:ea typeface="+mn-ea"/>
                <a:cs typeface="+mn-cs"/>
              </a:rPr>
              <a:t>Residential user</a:t>
            </a:r>
            <a:r>
              <a:rPr lang="en-GB" sz="1200" b="1" kern="1200" dirty="0" smtClean="0">
                <a:solidFill>
                  <a:schemeClr val="tx1"/>
                </a:solidFill>
                <a:effectLst/>
                <a:latin typeface="+mn-lt"/>
                <a:ea typeface="+mn-ea"/>
                <a:cs typeface="+mn-cs"/>
              </a:rPr>
              <a:t>…</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i="0" u="none" kern="1200" smtClean="0">
                <a:solidFill>
                  <a:schemeClr val="tx1"/>
                </a:solidFill>
                <a:effectLst/>
                <a:latin typeface="+mn-lt"/>
                <a:ea typeface="+mn-ea"/>
                <a:cs typeface="+mn-cs"/>
              </a:rPr>
              <a:t>As a consumer in this world you spend your money on your family and yourself, enjoying the relatively prosperous economic growth. </a:t>
            </a:r>
            <a:endParaRPr lang="en-GB" sz="1200" b="0" i="0" u="none"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i="0" u="none" kern="1200" smtClean="0">
                <a:solidFill>
                  <a:schemeClr val="tx1"/>
                </a:solidFill>
                <a:effectLst/>
                <a:latin typeface="+mn-lt"/>
                <a:ea typeface="+mn-ea"/>
                <a:cs typeface="+mn-cs"/>
              </a:rPr>
              <a:t>You choose to invest in some smart appliances </a:t>
            </a:r>
            <a:r>
              <a:rPr lang="en-GB" sz="1200" b="0" i="0" u="none" kern="1200" dirty="0" smtClean="0">
                <a:solidFill>
                  <a:schemeClr val="tx1"/>
                </a:solidFill>
                <a:effectLst/>
                <a:latin typeface="+mn-lt"/>
                <a:ea typeface="+mn-ea"/>
                <a:cs typeface="+mn-cs"/>
              </a:rPr>
              <a:t>like a Home Energy Management System.  But you also invest in a/c </a:t>
            </a:r>
            <a:r>
              <a:rPr lang="x-none" sz="1200" b="0" i="0" u="none" kern="1200" smtClean="0">
                <a:solidFill>
                  <a:schemeClr val="tx1"/>
                </a:solidFill>
                <a:effectLst/>
                <a:latin typeface="+mn-lt"/>
                <a:ea typeface="+mn-ea"/>
                <a:cs typeface="+mn-cs"/>
              </a:rPr>
              <a:t>and a new </a:t>
            </a:r>
            <a:r>
              <a:rPr lang="en-GB" sz="1200" b="0" i="0" u="none" kern="1200" dirty="0" smtClean="0">
                <a:solidFill>
                  <a:schemeClr val="tx1"/>
                </a:solidFill>
                <a:effectLst/>
                <a:latin typeface="+mn-lt"/>
                <a:ea typeface="+mn-ea"/>
                <a:cs typeface="+mn-cs"/>
              </a:rPr>
              <a:t>EV</a:t>
            </a:r>
            <a:r>
              <a:rPr lang="x-none" sz="1200" b="0" i="0" u="none" kern="1200" smtClean="0">
                <a:solidFill>
                  <a:schemeClr val="tx1"/>
                </a:solidFill>
                <a:effectLst/>
                <a:latin typeface="+mn-lt"/>
                <a:ea typeface="+mn-ea"/>
                <a:cs typeface="+mn-cs"/>
              </a:rPr>
              <a:t>, because they are new and luxurious and make everyday life easier for you. </a:t>
            </a:r>
            <a:endParaRPr lang="en-GB" sz="1200" b="0" i="0" u="none"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i="0" u="none" kern="1200" smtClean="0">
                <a:solidFill>
                  <a:schemeClr val="tx1"/>
                </a:solidFill>
                <a:effectLst/>
                <a:latin typeface="+mn-lt"/>
                <a:ea typeface="+mn-ea"/>
                <a:cs typeface="+mn-cs"/>
              </a:rPr>
              <a:t>If you have money available to invest, low gas prices make installing a micro-CHP unit in your home an economical decision, replacing your gas boiler. </a:t>
            </a:r>
            <a:endParaRPr lang="en-GB" sz="1200" b="0" i="0" u="none"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i="0" u="none" kern="1200" smtClean="0">
                <a:solidFill>
                  <a:schemeClr val="tx1"/>
                </a:solidFill>
                <a:effectLst/>
                <a:latin typeface="+mn-lt"/>
                <a:ea typeface="+mn-ea"/>
                <a:cs typeface="+mn-cs"/>
              </a:rPr>
              <a:t>You’ve  </a:t>
            </a:r>
            <a:r>
              <a:rPr lang="en-GB" sz="1200" b="0" i="0" u="none" kern="1200" dirty="0" smtClean="0">
                <a:solidFill>
                  <a:schemeClr val="tx1"/>
                </a:solidFill>
                <a:effectLst/>
                <a:latin typeface="+mn-lt"/>
                <a:ea typeface="+mn-ea"/>
                <a:cs typeface="+mn-cs"/>
              </a:rPr>
              <a:t>installed </a:t>
            </a:r>
            <a:r>
              <a:rPr lang="x-none" sz="1200" b="0" i="0" u="none" kern="1200" smtClean="0">
                <a:solidFill>
                  <a:schemeClr val="tx1"/>
                </a:solidFill>
                <a:effectLst/>
                <a:latin typeface="+mn-lt"/>
                <a:ea typeface="+mn-ea"/>
                <a:cs typeface="+mn-cs"/>
              </a:rPr>
              <a:t>solar PV</a:t>
            </a:r>
            <a:r>
              <a:rPr lang="en-GB" sz="1200" b="0" i="0" u="none" kern="1200" dirty="0" smtClean="0">
                <a:solidFill>
                  <a:schemeClr val="tx1"/>
                </a:solidFill>
                <a:effectLst/>
                <a:latin typeface="+mn-lt"/>
                <a:ea typeface="+mn-ea"/>
                <a:cs typeface="+mn-cs"/>
              </a:rPr>
              <a:t>, because its cheap and it’s </a:t>
            </a:r>
            <a:r>
              <a:rPr lang="x-none" sz="1200" b="0" i="0" u="none" kern="1200" smtClean="0">
                <a:solidFill>
                  <a:schemeClr val="tx1"/>
                </a:solidFill>
                <a:effectLst/>
                <a:latin typeface="+mn-lt"/>
                <a:ea typeface="+mn-ea"/>
                <a:cs typeface="+mn-cs"/>
              </a:rPr>
              <a:t>a source of income</a:t>
            </a:r>
            <a:r>
              <a:rPr lang="en-GB" sz="1200" b="0" i="0" u="none" kern="1200" dirty="0" smtClean="0">
                <a:solidFill>
                  <a:schemeClr val="tx1"/>
                </a:solidFill>
                <a:effectLst/>
                <a:latin typeface="+mn-lt"/>
                <a:ea typeface="+mn-ea"/>
                <a:cs typeface="+mn-cs"/>
              </a:rPr>
              <a:t>.</a:t>
            </a:r>
          </a:p>
          <a:p>
            <a:endParaRPr lang="en-GB" dirty="0" smtClean="0"/>
          </a:p>
          <a:p>
            <a:r>
              <a:rPr lang="en-GB" sz="1200" b="1" kern="1200" dirty="0" smtClean="0">
                <a:solidFill>
                  <a:schemeClr val="tx1"/>
                </a:solidFill>
                <a:effectLst/>
                <a:latin typeface="+mn-lt"/>
                <a:ea typeface="+mn-ea"/>
                <a:cs typeface="+mn-cs"/>
              </a:rPr>
              <a:t>For Industrial</a:t>
            </a:r>
            <a:r>
              <a:rPr lang="en-GB" sz="1200" b="1" kern="1200" baseline="0" dirty="0" smtClean="0">
                <a:solidFill>
                  <a:schemeClr val="tx1"/>
                </a:solidFill>
                <a:effectLst/>
                <a:latin typeface="+mn-lt"/>
                <a:ea typeface="+mn-ea"/>
                <a:cs typeface="+mn-cs"/>
              </a:rPr>
              <a:t> and Commercial</a:t>
            </a:r>
            <a:r>
              <a:rPr lang="en-GB" sz="1200" b="1" kern="1200" dirty="0" smtClean="0">
                <a:solidFill>
                  <a:schemeClr val="tx1"/>
                </a:solidFill>
                <a:effectLst/>
                <a:latin typeface="+mn-lt"/>
                <a:ea typeface="+mn-ea"/>
                <a:cs typeface="+mn-cs"/>
              </a:rPr>
              <a:t> users…</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kern="1200" smtClean="0">
                <a:solidFill>
                  <a:schemeClr val="tx1"/>
                </a:solidFill>
                <a:effectLst/>
                <a:latin typeface="+mn-lt"/>
                <a:ea typeface="+mn-ea"/>
                <a:cs typeface="+mn-cs"/>
              </a:rPr>
              <a:t>Your </a:t>
            </a:r>
            <a:r>
              <a:rPr lang="en-GB" sz="1200" b="0" kern="1200" dirty="0" smtClean="0">
                <a:solidFill>
                  <a:schemeClr val="tx1"/>
                </a:solidFill>
                <a:effectLst/>
                <a:latin typeface="+mn-lt"/>
                <a:ea typeface="+mn-ea"/>
                <a:cs typeface="+mn-cs"/>
              </a:rPr>
              <a:t>Heavy Goods </a:t>
            </a:r>
            <a:r>
              <a:rPr lang="x-none" sz="1200" b="0" kern="1200" smtClean="0">
                <a:solidFill>
                  <a:schemeClr val="tx1"/>
                </a:solidFill>
                <a:effectLst/>
                <a:latin typeface="+mn-lt"/>
                <a:ea typeface="+mn-ea"/>
                <a:cs typeface="+mn-cs"/>
              </a:rPr>
              <a:t>fleet is comprised of natural gas vehicles as they are by far the most economical. </a:t>
            </a:r>
            <a:endParaRPr lang="en-GB" sz="1200" b="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kern="1200" smtClean="0">
                <a:solidFill>
                  <a:schemeClr val="tx1"/>
                </a:solidFill>
                <a:effectLst/>
                <a:latin typeface="+mn-lt"/>
                <a:ea typeface="+mn-ea"/>
                <a:cs typeface="+mn-cs"/>
              </a:rPr>
              <a:t>You install a </a:t>
            </a:r>
            <a:r>
              <a:rPr lang="en-GB" sz="1200" b="0" kern="1200" dirty="0" smtClean="0">
                <a:solidFill>
                  <a:schemeClr val="tx1"/>
                </a:solidFill>
                <a:effectLst/>
                <a:latin typeface="+mn-lt"/>
                <a:ea typeface="+mn-ea"/>
                <a:cs typeface="+mn-cs"/>
              </a:rPr>
              <a:t>combined</a:t>
            </a:r>
            <a:r>
              <a:rPr lang="en-GB" sz="1200" b="0" kern="1200" baseline="0" dirty="0" smtClean="0">
                <a:solidFill>
                  <a:schemeClr val="tx1"/>
                </a:solidFill>
                <a:effectLst/>
                <a:latin typeface="+mn-lt"/>
                <a:ea typeface="+mn-ea"/>
                <a:cs typeface="+mn-cs"/>
              </a:rPr>
              <a:t> heat and power</a:t>
            </a:r>
            <a:r>
              <a:rPr lang="x-none" sz="1200" b="0" kern="1200" smtClean="0">
                <a:solidFill>
                  <a:schemeClr val="tx1"/>
                </a:solidFill>
                <a:effectLst/>
                <a:latin typeface="+mn-lt"/>
                <a:ea typeface="+mn-ea"/>
                <a:cs typeface="+mn-cs"/>
              </a:rPr>
              <a:t> unit to take advantage of the </a:t>
            </a:r>
            <a:r>
              <a:rPr lang="en-GB" sz="1200" b="0" kern="1200" dirty="0" smtClean="0">
                <a:solidFill>
                  <a:schemeClr val="tx1"/>
                </a:solidFill>
                <a:effectLst/>
                <a:latin typeface="+mn-lt"/>
                <a:ea typeface="+mn-ea"/>
                <a:cs typeface="+mn-cs"/>
              </a:rPr>
              <a:t>difference </a:t>
            </a:r>
            <a:r>
              <a:rPr lang="x-none" sz="1200" b="0" kern="1200" smtClean="0">
                <a:solidFill>
                  <a:schemeClr val="tx1"/>
                </a:solidFill>
                <a:effectLst/>
                <a:latin typeface="+mn-lt"/>
                <a:ea typeface="+mn-ea"/>
                <a:cs typeface="+mn-cs"/>
              </a:rPr>
              <a:t>between gas and electricity prices and </a:t>
            </a:r>
            <a:r>
              <a:rPr lang="en-GB" sz="1200" b="0" kern="1200" dirty="0" smtClean="0">
                <a:solidFill>
                  <a:schemeClr val="tx1"/>
                </a:solidFill>
                <a:effectLst/>
                <a:latin typeface="+mn-lt"/>
                <a:ea typeface="+mn-ea"/>
                <a:cs typeface="+mn-cs"/>
              </a:rPr>
              <a:t>you </a:t>
            </a:r>
            <a:r>
              <a:rPr lang="x-none" sz="1200" b="0" kern="1200" smtClean="0">
                <a:solidFill>
                  <a:schemeClr val="tx1"/>
                </a:solidFill>
                <a:effectLst/>
                <a:latin typeface="+mn-lt"/>
                <a:ea typeface="+mn-ea"/>
                <a:cs typeface="+mn-cs"/>
              </a:rPr>
              <a:t>reduce your electricity demand </a:t>
            </a:r>
            <a:r>
              <a:rPr lang="en-GB" sz="1200" b="0" kern="1200" dirty="0" smtClean="0">
                <a:solidFill>
                  <a:schemeClr val="tx1"/>
                </a:solidFill>
                <a:effectLst/>
                <a:latin typeface="+mn-lt"/>
                <a:ea typeface="+mn-ea"/>
                <a:cs typeface="+mn-cs"/>
              </a:rPr>
              <a:t>by </a:t>
            </a:r>
            <a:r>
              <a:rPr lang="x-none" sz="1200" b="0" kern="1200" smtClean="0">
                <a:solidFill>
                  <a:schemeClr val="tx1"/>
                </a:solidFill>
                <a:effectLst/>
                <a:latin typeface="+mn-lt"/>
                <a:ea typeface="+mn-ea"/>
                <a:cs typeface="+mn-cs"/>
              </a:rPr>
              <a:t>switch</a:t>
            </a:r>
            <a:r>
              <a:rPr lang="en-GB" sz="1200" b="0" kern="1200" dirty="0" err="1" smtClean="0">
                <a:solidFill>
                  <a:schemeClr val="tx1"/>
                </a:solidFill>
                <a:effectLst/>
                <a:latin typeface="+mn-lt"/>
                <a:ea typeface="+mn-ea"/>
                <a:cs typeface="+mn-cs"/>
              </a:rPr>
              <a:t>ing</a:t>
            </a:r>
            <a:r>
              <a:rPr lang="x-none" sz="1200" b="0" kern="1200" smtClean="0">
                <a:solidFill>
                  <a:schemeClr val="tx1"/>
                </a:solidFill>
                <a:effectLst/>
                <a:latin typeface="+mn-lt"/>
                <a:ea typeface="+mn-ea"/>
                <a:cs typeface="+mn-cs"/>
              </a:rPr>
              <a:t> to gas for heating and hot water needs. </a:t>
            </a:r>
            <a:endParaRPr lang="en-GB" sz="1200" b="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x-none" sz="1200" b="0" i="0" kern="1200" smtClean="0">
                <a:solidFill>
                  <a:schemeClr val="tx1"/>
                </a:solidFill>
                <a:effectLst/>
                <a:latin typeface="+mn-lt"/>
                <a:ea typeface="+mn-ea"/>
                <a:cs typeface="+mn-cs"/>
              </a:rPr>
              <a:t>Gone Green is </a:t>
            </a:r>
            <a:r>
              <a:rPr lang="en-GB" sz="1200" b="0" i="0" kern="1200" dirty="0" smtClean="0">
                <a:solidFill>
                  <a:schemeClr val="tx1"/>
                </a:solidFill>
                <a:effectLst/>
                <a:latin typeface="+mn-lt"/>
                <a:ea typeface="+mn-ea"/>
                <a:cs typeface="+mn-cs"/>
              </a:rPr>
              <a:t>that </a:t>
            </a:r>
            <a:r>
              <a:rPr lang="x-none" sz="1200" b="0" i="0" kern="1200" smtClean="0">
                <a:solidFill>
                  <a:schemeClr val="tx1"/>
                </a:solidFill>
                <a:effectLst/>
                <a:latin typeface="+mn-lt"/>
                <a:ea typeface="+mn-ea"/>
                <a:cs typeface="+mn-cs"/>
              </a:rPr>
              <a:t>world</a:t>
            </a:r>
            <a:r>
              <a:rPr lang="en-GB" sz="1200" b="0" i="0" kern="1200" dirty="0" smtClean="0">
                <a:solidFill>
                  <a:schemeClr val="tx1"/>
                </a:solidFill>
                <a:effectLst/>
                <a:latin typeface="+mn-lt"/>
                <a:ea typeface="+mn-ea"/>
                <a:cs typeface="+mn-cs"/>
              </a:rPr>
              <a:t>, a world with </a:t>
            </a:r>
            <a:r>
              <a:rPr lang="x-none" sz="1200" b="0" i="0" kern="1200" smtClean="0">
                <a:solidFill>
                  <a:schemeClr val="tx1"/>
                </a:solidFill>
                <a:effectLst/>
                <a:latin typeface="+mn-lt"/>
                <a:ea typeface="+mn-ea"/>
                <a:cs typeface="+mn-cs"/>
              </a:rPr>
              <a:t>high levels of prosperity</a:t>
            </a:r>
            <a:r>
              <a:rPr lang="en-GB" sz="1200" b="0" i="0" kern="1200" dirty="0" smtClean="0">
                <a:solidFill>
                  <a:schemeClr val="tx1"/>
                </a:solidFill>
                <a:effectLst/>
                <a:latin typeface="+mn-lt"/>
                <a:ea typeface="+mn-ea"/>
                <a:cs typeface="+mn-cs"/>
              </a:rPr>
              <a:t>, and </a:t>
            </a:r>
            <a:r>
              <a:rPr lang="x-none" sz="1200" b="0" i="0" kern="1200" smtClean="0">
                <a:solidFill>
                  <a:schemeClr val="tx1"/>
                </a:solidFill>
                <a:effectLst/>
                <a:latin typeface="+mn-lt"/>
                <a:ea typeface="+mn-ea"/>
                <a:cs typeface="+mn-cs"/>
              </a:rPr>
              <a:t>high level</a:t>
            </a:r>
            <a:r>
              <a:rPr lang="en-GB" sz="1200" b="0" i="0" kern="1200" dirty="0" smtClean="0">
                <a:solidFill>
                  <a:schemeClr val="tx1"/>
                </a:solidFill>
                <a:effectLst/>
                <a:latin typeface="+mn-lt"/>
                <a:ea typeface="+mn-ea"/>
                <a:cs typeface="+mn-cs"/>
              </a:rPr>
              <a:t>s</a:t>
            </a:r>
            <a:r>
              <a:rPr lang="x-none" sz="1200" b="0" i="0" kern="1200" smtClean="0">
                <a:solidFill>
                  <a:schemeClr val="tx1"/>
                </a:solidFill>
                <a:effectLst/>
                <a:latin typeface="+mn-lt"/>
                <a:ea typeface="+mn-ea"/>
                <a:cs typeface="+mn-cs"/>
              </a:rPr>
              <a:t> of green ambition across all sectors of the economy </a:t>
            </a:r>
            <a:r>
              <a:rPr lang="en-GB" sz="1200" b="0" i="0" kern="1200" dirty="0" smtClean="0">
                <a:solidFill>
                  <a:schemeClr val="tx1"/>
                </a:solidFill>
                <a:effectLst/>
                <a:latin typeface="+mn-lt"/>
                <a:ea typeface="+mn-ea"/>
                <a:cs typeface="+mn-cs"/>
              </a:rPr>
              <a:t>with </a:t>
            </a:r>
            <a:r>
              <a:rPr lang="x-none" sz="1200" b="0" i="0" kern="1200" smtClean="0">
                <a:solidFill>
                  <a:schemeClr val="tx1"/>
                </a:solidFill>
                <a:effectLst/>
                <a:latin typeface="+mn-lt"/>
                <a:ea typeface="+mn-ea"/>
                <a:cs typeface="+mn-cs"/>
              </a:rPr>
              <a:t>long-term environmental energy policy including new policies to reduce emissions.</a:t>
            </a:r>
            <a:endParaRPr lang="en-GB" sz="1200" b="0" i="0" kern="1200" dirty="0" smtClean="0">
              <a:solidFill>
                <a:schemeClr val="tx1"/>
              </a:solidFill>
              <a:effectLst/>
              <a:latin typeface="+mn-lt"/>
              <a:ea typeface="+mn-ea"/>
              <a:cs typeface="+mn-cs"/>
            </a:endParaRPr>
          </a:p>
          <a:p>
            <a:pPr marL="0" indent="0">
              <a:buFont typeface="Arial" panose="020B0604020202020204" pitchFamily="34" charset="0"/>
              <a:buNone/>
            </a:pPr>
            <a:r>
              <a:rPr lang="x-none" sz="1200" b="0" i="0" kern="1200" smtClean="0">
                <a:solidFill>
                  <a:schemeClr val="tx1"/>
                </a:solidFill>
                <a:effectLst/>
                <a:latin typeface="+mn-lt"/>
                <a:ea typeface="+mn-ea"/>
                <a:cs typeface="+mn-cs"/>
              </a:rPr>
              <a:t>  </a:t>
            </a:r>
            <a:endParaRPr lang="en-GB" sz="1200" b="0" i="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i="0" kern="1200" smtClean="0">
                <a:solidFill>
                  <a:schemeClr val="tx1"/>
                </a:solidFill>
                <a:effectLst/>
                <a:latin typeface="+mn-lt"/>
                <a:ea typeface="+mn-ea"/>
                <a:cs typeface="+mn-cs"/>
              </a:rPr>
              <a:t>Power generation is focused on decarbonisation</a:t>
            </a:r>
            <a:r>
              <a:rPr lang="en-GB" sz="1200" b="0" i="0" kern="1200" dirty="0" smtClean="0">
                <a:solidFill>
                  <a:schemeClr val="tx1"/>
                </a:solidFill>
                <a:effectLst/>
                <a:latin typeface="+mn-lt"/>
                <a:ea typeface="+mn-ea"/>
                <a:cs typeface="+mn-cs"/>
              </a:rPr>
              <a:t>…</a:t>
            </a:r>
            <a:r>
              <a:rPr lang="x-none" sz="1200" b="0" i="0" kern="1200" smtClean="0">
                <a:solidFill>
                  <a:schemeClr val="tx1"/>
                </a:solidFill>
                <a:effectLst/>
                <a:latin typeface="+mn-lt"/>
                <a:ea typeface="+mn-ea"/>
                <a:cs typeface="+mn-cs"/>
              </a:rPr>
              <a:t> and there are high levels of renewable generation and new technologies such as marine and CCS </a:t>
            </a:r>
            <a:r>
              <a:rPr lang="en-GB" sz="1200" b="0" i="0" kern="1200" dirty="0" smtClean="0">
                <a:solidFill>
                  <a:schemeClr val="tx1"/>
                </a:solidFill>
                <a:effectLst/>
                <a:latin typeface="+mn-lt"/>
                <a:ea typeface="+mn-ea"/>
                <a:cs typeface="+mn-cs"/>
              </a:rPr>
              <a:t>(Carbon Capture &amp; Storage)</a:t>
            </a:r>
          </a:p>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kern="1200" dirty="0" smtClean="0">
                <a:solidFill>
                  <a:schemeClr val="tx1"/>
                </a:solidFill>
                <a:effectLst/>
                <a:latin typeface="+mn-lt"/>
                <a:ea typeface="+mn-ea"/>
                <a:cs typeface="+mn-cs"/>
              </a:rPr>
              <a:t>As a </a:t>
            </a:r>
            <a:r>
              <a:rPr lang="x-none" sz="1200" b="1" kern="1200" smtClean="0">
                <a:solidFill>
                  <a:schemeClr val="tx1"/>
                </a:solidFill>
                <a:effectLst/>
                <a:latin typeface="+mn-lt"/>
                <a:ea typeface="+mn-ea"/>
                <a:cs typeface="+mn-cs"/>
              </a:rPr>
              <a:t>Residential user</a:t>
            </a:r>
            <a:r>
              <a:rPr lang="en-GB" sz="1200" b="1" kern="1200" dirty="0" smtClean="0">
                <a:solidFill>
                  <a:schemeClr val="tx1"/>
                </a:solidFill>
                <a:effectLst/>
                <a:latin typeface="+mn-lt"/>
                <a:ea typeface="+mn-ea"/>
                <a:cs typeface="+mn-cs"/>
              </a:rPr>
              <a:t>…</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i="0" kern="1200" smtClean="0">
                <a:solidFill>
                  <a:schemeClr val="tx1"/>
                </a:solidFill>
                <a:effectLst/>
                <a:latin typeface="+mn-lt"/>
                <a:ea typeface="+mn-ea"/>
                <a:cs typeface="+mn-cs"/>
              </a:rPr>
              <a:t>With one in six cars being an electric vehicle by 2035, you or someone in your close family will be driving an </a:t>
            </a:r>
            <a:r>
              <a:rPr lang="en-GB" sz="1200" b="0" i="0" kern="1200" dirty="0" smtClean="0">
                <a:solidFill>
                  <a:schemeClr val="tx1"/>
                </a:solidFill>
                <a:effectLst/>
                <a:latin typeface="+mn-lt"/>
                <a:ea typeface="+mn-ea"/>
                <a:cs typeface="+mn-cs"/>
              </a:rPr>
              <a:t>electric</a:t>
            </a:r>
            <a:r>
              <a:rPr lang="en-GB" sz="1200" b="0" i="0" kern="1200" baseline="0" dirty="0" smtClean="0">
                <a:solidFill>
                  <a:schemeClr val="tx1"/>
                </a:solidFill>
                <a:effectLst/>
                <a:latin typeface="+mn-lt"/>
                <a:ea typeface="+mn-ea"/>
                <a:cs typeface="+mn-cs"/>
              </a:rPr>
              <a:t> vehicle</a:t>
            </a:r>
            <a:r>
              <a:rPr lang="x-none" sz="1200" b="0" i="0" kern="120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 At the weekends you </a:t>
            </a:r>
            <a:r>
              <a:rPr lang="x-none" sz="1200" b="0" i="0" kern="1200" smtClean="0">
                <a:solidFill>
                  <a:schemeClr val="tx1"/>
                </a:solidFill>
                <a:effectLst/>
                <a:latin typeface="+mn-lt"/>
                <a:ea typeface="+mn-ea"/>
                <a:cs typeface="+mn-cs"/>
              </a:rPr>
              <a:t>substitute </a:t>
            </a:r>
            <a:r>
              <a:rPr lang="en-GB" sz="1200" b="0" i="0" kern="1200" dirty="0" smtClean="0">
                <a:solidFill>
                  <a:schemeClr val="tx1"/>
                </a:solidFill>
                <a:effectLst/>
                <a:latin typeface="+mn-lt"/>
                <a:ea typeface="+mn-ea"/>
                <a:cs typeface="+mn-cs"/>
              </a:rPr>
              <a:t>your </a:t>
            </a:r>
            <a:r>
              <a:rPr lang="x-none" sz="1200" b="0" i="0" kern="1200" smtClean="0">
                <a:solidFill>
                  <a:schemeClr val="tx1"/>
                </a:solidFill>
                <a:effectLst/>
                <a:latin typeface="+mn-lt"/>
                <a:ea typeface="+mn-ea"/>
                <a:cs typeface="+mn-cs"/>
              </a:rPr>
              <a:t>car trips by taking a natural gas powered bus.</a:t>
            </a:r>
            <a:endParaRPr lang="en-GB" sz="1200" b="0" i="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i="0" kern="1200" smtClean="0">
                <a:solidFill>
                  <a:schemeClr val="tx1"/>
                </a:solidFill>
                <a:effectLst/>
                <a:latin typeface="+mn-lt"/>
                <a:ea typeface="+mn-ea"/>
                <a:cs typeface="+mn-cs"/>
              </a:rPr>
              <a:t>When buying a new home you see more energy efficient homes on the market</a:t>
            </a:r>
            <a:r>
              <a:rPr lang="en-GB" sz="1200" b="0" i="0" kern="1200" dirty="0" smtClean="0">
                <a:solidFill>
                  <a:schemeClr val="tx1"/>
                </a:solidFill>
                <a:effectLst/>
                <a:latin typeface="+mn-lt"/>
                <a:ea typeface="+mn-ea"/>
                <a:cs typeface="+mn-cs"/>
              </a:rPr>
              <a:t>, </a:t>
            </a:r>
            <a:r>
              <a:rPr lang="x-none" sz="1200" b="0" i="0" kern="1200" smtClean="0">
                <a:solidFill>
                  <a:schemeClr val="tx1"/>
                </a:solidFill>
                <a:effectLst/>
                <a:latin typeface="+mn-lt"/>
                <a:ea typeface="+mn-ea"/>
                <a:cs typeface="+mn-cs"/>
              </a:rPr>
              <a:t>and after 2020 you </a:t>
            </a:r>
            <a:r>
              <a:rPr lang="en-GB" sz="1200" b="0" i="0" kern="1200" dirty="0" smtClean="0">
                <a:solidFill>
                  <a:schemeClr val="tx1"/>
                </a:solidFill>
                <a:effectLst/>
                <a:latin typeface="+mn-lt"/>
                <a:ea typeface="+mn-ea"/>
                <a:cs typeface="+mn-cs"/>
              </a:rPr>
              <a:t>can only </a:t>
            </a:r>
            <a:r>
              <a:rPr lang="x-none" sz="1200" b="0" i="0" kern="1200" smtClean="0">
                <a:solidFill>
                  <a:schemeClr val="tx1"/>
                </a:solidFill>
                <a:effectLst/>
                <a:latin typeface="+mn-lt"/>
                <a:ea typeface="+mn-ea"/>
                <a:cs typeface="+mn-cs"/>
              </a:rPr>
              <a:t>purchase a Zero Carbon </a:t>
            </a:r>
            <a:r>
              <a:rPr lang="en-GB" sz="1200" b="0" i="0" kern="1200" dirty="0" smtClean="0">
                <a:solidFill>
                  <a:schemeClr val="tx1"/>
                </a:solidFill>
                <a:effectLst/>
                <a:latin typeface="+mn-lt"/>
                <a:ea typeface="+mn-ea"/>
                <a:cs typeface="+mn-cs"/>
              </a:rPr>
              <a:t>new h</a:t>
            </a:r>
            <a:r>
              <a:rPr lang="x-none" sz="1200" b="0" i="0" kern="1200" smtClean="0">
                <a:solidFill>
                  <a:schemeClr val="tx1"/>
                </a:solidFill>
                <a:effectLst/>
                <a:latin typeface="+mn-lt"/>
                <a:ea typeface="+mn-ea"/>
                <a:cs typeface="+mn-cs"/>
              </a:rPr>
              <a:t>ome. </a:t>
            </a:r>
            <a:endParaRPr lang="en-GB" sz="1200" b="0" i="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i="0" kern="1200" smtClean="0">
                <a:solidFill>
                  <a:schemeClr val="tx1"/>
                </a:solidFill>
                <a:effectLst/>
                <a:latin typeface="+mn-lt"/>
                <a:ea typeface="+mn-ea"/>
                <a:cs typeface="+mn-cs"/>
              </a:rPr>
              <a:t>If you're not moving home you invest in as much insulation as your house needs to improve its energy efficiency rating. </a:t>
            </a:r>
            <a:endParaRPr lang="en-GB" sz="1200" b="0" i="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i="0" kern="1200" smtClean="0">
                <a:solidFill>
                  <a:schemeClr val="tx1"/>
                </a:solidFill>
                <a:effectLst/>
                <a:latin typeface="+mn-lt"/>
                <a:ea typeface="+mn-ea"/>
                <a:cs typeface="+mn-cs"/>
              </a:rPr>
              <a:t>You have greater control over your energy use, and a greater desire to reduce your demand, facilitated by smart meters and home energy management systems. </a:t>
            </a:r>
            <a:endParaRPr lang="en-GB" sz="1200" b="0" i="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b="0" i="0" kern="1200" smtClean="0">
                <a:solidFill>
                  <a:schemeClr val="tx1"/>
                </a:solidFill>
                <a:effectLst/>
                <a:latin typeface="+mn-lt"/>
                <a:ea typeface="+mn-ea"/>
                <a:cs typeface="+mn-cs"/>
              </a:rPr>
              <a:t>Your TOUTs will enable you to save money and energy by shifting your energy use away from peak time</a:t>
            </a:r>
            <a:r>
              <a:rPr lang="en-GB" sz="1200" b="0" i="0" kern="1200" dirty="0" smtClean="0">
                <a:solidFill>
                  <a:schemeClr val="tx1"/>
                </a:solidFill>
                <a:effectLst/>
                <a:latin typeface="+mn-lt"/>
                <a:ea typeface="+mn-ea"/>
                <a:cs typeface="+mn-cs"/>
              </a:rPr>
              <a:t>s</a:t>
            </a:r>
            <a:r>
              <a:rPr lang="x-none" sz="1200" b="0" i="0" kern="1200" smtClean="0">
                <a:solidFill>
                  <a:schemeClr val="tx1"/>
                </a:solidFill>
                <a:effectLst/>
                <a:latin typeface="+mn-lt"/>
                <a:ea typeface="+mn-ea"/>
                <a:cs typeface="+mn-cs"/>
              </a:rPr>
              <a:t>. You will have abandoned the use of halogen lighting in favour of </a:t>
            </a:r>
            <a:r>
              <a:rPr lang="en-GB" sz="1200" b="0" i="0" kern="1200" dirty="0" smtClean="0">
                <a:solidFill>
                  <a:schemeClr val="tx1"/>
                </a:solidFill>
                <a:effectLst/>
                <a:latin typeface="+mn-lt"/>
                <a:ea typeface="+mn-ea"/>
                <a:cs typeface="+mn-cs"/>
              </a:rPr>
              <a:t>LED</a:t>
            </a:r>
            <a:r>
              <a:rPr lang="x-none" sz="1200" b="0" i="0" kern="1200" smtClean="0">
                <a:solidFill>
                  <a:schemeClr val="tx1"/>
                </a:solidFill>
                <a:effectLst/>
                <a:latin typeface="+mn-lt"/>
                <a:ea typeface="+mn-ea"/>
                <a:cs typeface="+mn-cs"/>
              </a:rPr>
              <a:t>s.  </a:t>
            </a:r>
            <a:endParaRPr lang="en-GB" sz="1200" b="0" i="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b="0" i="0" kern="1200" dirty="0" smtClean="0">
                <a:solidFill>
                  <a:schemeClr val="tx1"/>
                </a:solidFill>
                <a:effectLst/>
                <a:latin typeface="+mn-lt"/>
                <a:ea typeface="+mn-ea"/>
                <a:cs typeface="+mn-cs"/>
              </a:rPr>
              <a:t>Y</a:t>
            </a:r>
            <a:r>
              <a:rPr lang="x-none" sz="1200" b="0" i="0" kern="1200" smtClean="0">
                <a:solidFill>
                  <a:schemeClr val="tx1"/>
                </a:solidFill>
                <a:effectLst/>
                <a:latin typeface="+mn-lt"/>
                <a:ea typeface="+mn-ea"/>
                <a:cs typeface="+mn-cs"/>
              </a:rPr>
              <a:t>ou invest in a heat pump </a:t>
            </a:r>
            <a:r>
              <a:rPr lang="en-GB" sz="1200" b="0" i="0" kern="1200" dirty="0" smtClean="0">
                <a:solidFill>
                  <a:schemeClr val="tx1"/>
                </a:solidFill>
                <a:effectLst/>
                <a:latin typeface="+mn-lt"/>
                <a:ea typeface="+mn-ea"/>
                <a:cs typeface="+mn-cs"/>
              </a:rPr>
              <a:t>and t</a:t>
            </a:r>
            <a:r>
              <a:rPr lang="x-none" sz="1200" b="0" i="0" kern="1200" smtClean="0">
                <a:solidFill>
                  <a:schemeClr val="tx1"/>
                </a:solidFill>
                <a:effectLst/>
                <a:latin typeface="+mn-lt"/>
                <a:ea typeface="+mn-ea"/>
                <a:cs typeface="+mn-cs"/>
              </a:rPr>
              <a:t>he new estate nearby is heated by a district heat network where the heat is generated by a biomass </a:t>
            </a:r>
            <a:r>
              <a:rPr lang="en-GB" sz="1200" b="0" i="0" kern="1200" dirty="0" smtClean="0">
                <a:solidFill>
                  <a:schemeClr val="tx1"/>
                </a:solidFill>
                <a:effectLst/>
                <a:latin typeface="+mn-lt"/>
                <a:ea typeface="+mn-ea"/>
                <a:cs typeface="+mn-cs"/>
              </a:rPr>
              <a:t>CHP </a:t>
            </a:r>
            <a:r>
              <a:rPr lang="x-none" sz="1200" b="0" i="0" kern="1200" smtClean="0">
                <a:solidFill>
                  <a:schemeClr val="tx1"/>
                </a:solidFill>
                <a:effectLst/>
                <a:latin typeface="+mn-lt"/>
                <a:ea typeface="+mn-ea"/>
                <a:cs typeface="+mn-cs"/>
              </a:rPr>
              <a:t>unit.</a:t>
            </a:r>
            <a:endParaRPr lang="en-GB" sz="1200" b="0" i="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x-none" sz="1200" b="0" i="0" kern="1200" smtClean="0">
                <a:solidFill>
                  <a:schemeClr val="tx1"/>
                </a:solidFill>
                <a:effectLst/>
                <a:latin typeface="+mn-lt"/>
                <a:ea typeface="+mn-ea"/>
                <a:cs typeface="+mn-cs"/>
              </a:rPr>
              <a:t>It’s likely you or a neighbour choose to invest in micro-generation, investing some of your higher disposable income in solar PV.</a:t>
            </a:r>
            <a:endParaRPr lang="en-GB" sz="1200" b="0" i="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GB" sz="1200" b="0" i="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For Industrial &amp; Commercial users…</a:t>
            </a:r>
            <a:endParaRPr lang="en-GB"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b="0" kern="1200" dirty="0" smtClean="0">
                <a:solidFill>
                  <a:schemeClr val="tx1"/>
                </a:solidFill>
                <a:effectLst/>
                <a:latin typeface="+mn-lt"/>
                <a:ea typeface="+mn-ea"/>
                <a:cs typeface="+mn-cs"/>
              </a:rPr>
              <a:t>H</a:t>
            </a:r>
            <a:r>
              <a:rPr lang="x-none" sz="1200" kern="1200" smtClean="0">
                <a:solidFill>
                  <a:schemeClr val="tx1"/>
                </a:solidFill>
                <a:effectLst/>
                <a:latin typeface="+mn-lt"/>
                <a:ea typeface="+mn-ea"/>
                <a:cs typeface="+mn-cs"/>
              </a:rPr>
              <a:t>ave investment capital available</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Y</a:t>
            </a:r>
            <a:r>
              <a:rPr lang="x-none" sz="1200" kern="1200" smtClean="0">
                <a:solidFill>
                  <a:schemeClr val="tx1"/>
                </a:solidFill>
                <a:effectLst/>
                <a:latin typeface="+mn-lt"/>
                <a:ea typeface="+mn-ea"/>
                <a:cs typeface="+mn-cs"/>
              </a:rPr>
              <a:t>our </a:t>
            </a:r>
            <a:r>
              <a:rPr lang="en-GB" sz="1200" b="1" kern="1200" dirty="0" smtClean="0">
                <a:solidFill>
                  <a:schemeClr val="tx1"/>
                </a:solidFill>
                <a:effectLst/>
                <a:latin typeface="+mn-lt"/>
                <a:ea typeface="+mn-ea"/>
                <a:cs typeface="+mn-cs"/>
              </a:rPr>
              <a:t>Heavy Goods</a:t>
            </a:r>
            <a:r>
              <a:rPr lang="x-none" sz="1200" kern="1200" smtClean="0">
                <a:solidFill>
                  <a:schemeClr val="tx1"/>
                </a:solidFill>
                <a:effectLst/>
                <a:latin typeface="+mn-lt"/>
                <a:ea typeface="+mn-ea"/>
                <a:cs typeface="+mn-cs"/>
              </a:rPr>
              <a:t> fleet progresses towards natural gas</a:t>
            </a:r>
            <a:r>
              <a:rPr lang="en-GB" sz="1200" kern="1200" dirty="0" smtClean="0">
                <a:solidFill>
                  <a:schemeClr val="tx1"/>
                </a:solidFill>
                <a:effectLst/>
                <a:latin typeface="+mn-lt"/>
                <a:ea typeface="+mn-ea"/>
                <a:cs typeface="+mn-cs"/>
              </a:rPr>
              <a:t>, </a:t>
            </a:r>
            <a:r>
              <a:rPr lang="x-none" sz="1200" kern="1200" smtClean="0">
                <a:solidFill>
                  <a:schemeClr val="tx1"/>
                </a:solidFill>
                <a:effectLst/>
                <a:latin typeface="+mn-lt"/>
                <a:ea typeface="+mn-ea"/>
                <a:cs typeface="+mn-cs"/>
              </a:rPr>
              <a:t>as this is the most economic and environmentally friendly option for your business. </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x-none" sz="1200" kern="1200" smtClean="0">
                <a:solidFill>
                  <a:schemeClr val="tx1"/>
                </a:solidFill>
                <a:effectLst/>
                <a:latin typeface="+mn-lt"/>
                <a:ea typeface="+mn-ea"/>
                <a:cs typeface="+mn-cs"/>
              </a:rPr>
              <a:t>You’ve</a:t>
            </a:r>
            <a:r>
              <a:rPr lang="en-GB" sz="1200" kern="1200" dirty="0" smtClean="0">
                <a:solidFill>
                  <a:schemeClr val="tx1"/>
                </a:solidFill>
                <a:effectLst/>
                <a:latin typeface="+mn-lt"/>
                <a:ea typeface="+mn-ea"/>
                <a:cs typeface="+mn-cs"/>
              </a:rPr>
              <a:t> installed </a:t>
            </a:r>
            <a:r>
              <a:rPr lang="x-none" sz="1200" kern="1200" smtClean="0">
                <a:solidFill>
                  <a:schemeClr val="tx1"/>
                </a:solidFill>
                <a:effectLst/>
                <a:latin typeface="+mn-lt"/>
                <a:ea typeface="+mn-ea"/>
                <a:cs typeface="+mn-cs"/>
              </a:rPr>
              <a:t>LED </a:t>
            </a:r>
            <a:r>
              <a:rPr lang="en-GB" sz="1200" b="1" kern="1200" dirty="0" smtClean="0">
                <a:solidFill>
                  <a:schemeClr val="tx1"/>
                </a:solidFill>
                <a:effectLst/>
                <a:latin typeface="+mn-lt"/>
                <a:ea typeface="+mn-ea"/>
                <a:cs typeface="+mn-cs"/>
              </a:rPr>
              <a:t>lighting</a:t>
            </a:r>
            <a:r>
              <a:rPr lang="en-GB" sz="1200" kern="1200" dirty="0" smtClean="0">
                <a:solidFill>
                  <a:schemeClr val="tx1"/>
                </a:solidFill>
                <a:effectLst/>
                <a:latin typeface="+mn-lt"/>
                <a:ea typeface="+mn-ea"/>
                <a:cs typeface="+mn-cs"/>
              </a:rPr>
              <a:t> and y</a:t>
            </a:r>
            <a:r>
              <a:rPr lang="x-none" sz="1200" kern="1200" smtClean="0">
                <a:solidFill>
                  <a:schemeClr val="tx1"/>
                </a:solidFill>
                <a:effectLst/>
                <a:latin typeface="+mn-lt"/>
                <a:ea typeface="+mn-ea"/>
                <a:cs typeface="+mn-cs"/>
              </a:rPr>
              <a:t>ou consider a </a:t>
            </a:r>
            <a:r>
              <a:rPr lang="x-none" sz="1200" b="1" kern="1200" smtClean="0">
                <a:solidFill>
                  <a:schemeClr val="tx1"/>
                </a:solidFill>
                <a:effectLst/>
                <a:latin typeface="+mn-lt"/>
                <a:ea typeface="+mn-ea"/>
                <a:cs typeface="+mn-cs"/>
              </a:rPr>
              <a:t>biomass</a:t>
            </a:r>
            <a:r>
              <a:rPr lang="x-none" sz="1200" kern="1200" smtClean="0">
                <a:solidFill>
                  <a:schemeClr val="tx1"/>
                </a:solidFill>
                <a:effectLst/>
                <a:latin typeface="+mn-lt"/>
                <a:ea typeface="+mn-ea"/>
                <a:cs typeface="+mn-cs"/>
              </a:rPr>
              <a:t> fuelled CHP unit to generate your own clean electricity.</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DSR is a way of life for your business, you provide services to increase your profitability and </a:t>
            </a:r>
            <a:r>
              <a:rPr lang="en-GB" sz="1200" b="1" kern="1200" dirty="0" smtClean="0">
                <a:solidFill>
                  <a:schemeClr val="tx1"/>
                </a:solidFill>
                <a:effectLst/>
                <a:latin typeface="+mn-lt"/>
                <a:ea typeface="+mn-ea"/>
                <a:cs typeface="+mn-cs"/>
              </a:rPr>
              <a:t>often</a:t>
            </a:r>
            <a:r>
              <a:rPr lang="en-GB" sz="1200" kern="1200" dirty="0" smtClean="0">
                <a:solidFill>
                  <a:schemeClr val="tx1"/>
                </a:solidFill>
                <a:effectLst/>
                <a:latin typeface="+mn-lt"/>
                <a:ea typeface="+mn-ea"/>
                <a:cs typeface="+mn-cs"/>
              </a:rPr>
              <a:t> move your energy when it makes business sense - you </a:t>
            </a:r>
            <a:r>
              <a:rPr lang="en-GB" sz="1200" u="sng" kern="1200" dirty="0" smtClean="0">
                <a:solidFill>
                  <a:schemeClr val="tx1"/>
                </a:solidFill>
                <a:effectLst/>
                <a:latin typeface="+mn-lt"/>
                <a:ea typeface="+mn-ea"/>
                <a:cs typeface="+mn-cs"/>
              </a:rPr>
              <a:t>are</a:t>
            </a:r>
            <a:r>
              <a:rPr lang="en-GB" sz="1200" kern="1200" dirty="0" smtClean="0">
                <a:solidFill>
                  <a:schemeClr val="tx1"/>
                </a:solidFill>
                <a:effectLst/>
                <a:latin typeface="+mn-lt"/>
                <a:ea typeface="+mn-ea"/>
                <a:cs typeface="+mn-cs"/>
              </a:rPr>
              <a:t> a </a:t>
            </a:r>
            <a:r>
              <a:rPr lang="en-GB" sz="1200" b="1" kern="1200" dirty="0" smtClean="0">
                <a:solidFill>
                  <a:schemeClr val="tx1"/>
                </a:solidFill>
                <a:effectLst/>
                <a:latin typeface="+mn-lt"/>
                <a:ea typeface="+mn-ea"/>
                <a:cs typeface="+mn-cs"/>
              </a:rPr>
              <a:t>Power Responsive </a:t>
            </a:r>
            <a:r>
              <a:rPr lang="en-GB" sz="1200" kern="1200" dirty="0" smtClean="0">
                <a:solidFill>
                  <a:schemeClr val="tx1"/>
                </a:solidFill>
                <a:effectLst/>
                <a:latin typeface="+mn-lt"/>
                <a:ea typeface="+mn-ea"/>
                <a:cs typeface="+mn-cs"/>
              </a:rPr>
              <a:t>business</a:t>
            </a:r>
          </a:p>
          <a:p>
            <a:pPr marL="171450" indent="-171450">
              <a:buFont typeface="Arial" panose="020B0604020202020204" pitchFamily="34" charset="0"/>
              <a:buChar char="•"/>
            </a:pPr>
            <a:endParaRPr lang="en-GB" b="0" i="0"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079C1"/>
        </a:solidFill>
        <a:effectLst/>
      </p:bgPr>
    </p:bg>
    <p:spTree>
      <p:nvGrpSpPr>
        <p:cNvPr id="1" name=""/>
        <p:cNvGrpSpPr/>
        <p:nvPr/>
      </p:nvGrpSpPr>
      <p:grpSpPr>
        <a:xfrm>
          <a:off x="0" y="0"/>
          <a:ext cx="0" cy="0"/>
          <a:chOff x="0" y="0"/>
          <a:chExt cx="0" cy="0"/>
        </a:xfrm>
      </p:grpSpPr>
      <p:sp>
        <p:nvSpPr>
          <p:cNvPr id="101378" name="Freeform 2"/>
          <p:cNvSpPr>
            <a:spLocks/>
          </p:cNvSpPr>
          <p:nvPr userDrawn="1"/>
        </p:nvSpPr>
        <p:spPr bwMode="auto">
          <a:xfrm>
            <a:off x="0" y="0"/>
            <a:ext cx="9159875" cy="2400300"/>
          </a:xfrm>
          <a:custGeom>
            <a:avLst/>
            <a:gdLst/>
            <a:ahLst/>
            <a:cxnLst>
              <a:cxn ang="0">
                <a:pos x="0" y="0"/>
              </a:cxn>
              <a:cxn ang="0">
                <a:pos x="0" y="1368"/>
              </a:cxn>
              <a:cxn ang="0">
                <a:pos x="1008" y="1368"/>
              </a:cxn>
              <a:cxn ang="0">
                <a:pos x="1152" y="1512"/>
              </a:cxn>
              <a:cxn ang="0">
                <a:pos x="1296" y="1368"/>
              </a:cxn>
              <a:cxn ang="0">
                <a:pos x="5760" y="1368"/>
              </a:cxn>
              <a:cxn ang="0">
                <a:pos x="5760" y="0"/>
              </a:cxn>
              <a:cxn ang="0">
                <a:pos x="0" y="0"/>
              </a:cxn>
            </a:cxnLst>
            <a:rect l="0" t="0" r="r" b="b"/>
            <a:pathLst>
              <a:path w="5760" h="1512">
                <a:moveTo>
                  <a:pt x="0" y="0"/>
                </a:moveTo>
                <a:lnTo>
                  <a:pt x="0" y="1368"/>
                </a:lnTo>
                <a:lnTo>
                  <a:pt x="1008" y="1368"/>
                </a:lnTo>
                <a:lnTo>
                  <a:pt x="1152" y="1512"/>
                </a:lnTo>
                <a:lnTo>
                  <a:pt x="1296" y="1368"/>
                </a:lnTo>
                <a:lnTo>
                  <a:pt x="5760" y="1368"/>
                </a:lnTo>
                <a:lnTo>
                  <a:pt x="5760" y="0"/>
                </a:lnTo>
                <a:lnTo>
                  <a:pt x="0" y="0"/>
                </a:lnTo>
                <a:close/>
              </a:path>
            </a:pathLst>
          </a:custGeom>
          <a:solidFill>
            <a:schemeClr val="bg1"/>
          </a:solidFill>
          <a:ln w="9525">
            <a:noFill/>
            <a:round/>
            <a:headEnd/>
            <a:tailEnd/>
          </a:ln>
          <a:effectLst/>
        </p:spPr>
        <p:txBody>
          <a:bodyPr/>
          <a:lstStyle/>
          <a:p>
            <a:pPr fontAlgn="base">
              <a:spcBef>
                <a:spcPct val="0"/>
              </a:spcBef>
              <a:spcAft>
                <a:spcPct val="0"/>
              </a:spcAft>
            </a:pPr>
            <a:endParaRPr lang="en-GB" sz="2800" b="1" dirty="0">
              <a:solidFill>
                <a:srgbClr val="0079C1"/>
              </a:solidFill>
            </a:endParaRPr>
          </a:p>
        </p:txBody>
      </p:sp>
      <p:sp>
        <p:nvSpPr>
          <p:cNvPr id="101379" name="Rectangle 3"/>
          <p:cNvSpPr>
            <a:spLocks noGrp="1" noChangeArrowheads="1"/>
          </p:cNvSpPr>
          <p:nvPr>
            <p:ph type="ctrTitle" sz="quarter"/>
          </p:nvPr>
        </p:nvSpPr>
        <p:spPr>
          <a:xfrm>
            <a:off x="593725" y="1279525"/>
            <a:ext cx="8043863" cy="639763"/>
          </a:xfrm>
          <a:prstGeom prst="rect">
            <a:avLst/>
          </a:prstGeom>
        </p:spPr>
        <p:txBody>
          <a:bodyPr anchor="ctr"/>
          <a:lstStyle>
            <a:lvl1pPr>
              <a:defRPr/>
            </a:lvl1pPr>
          </a:lstStyle>
          <a:p>
            <a:r>
              <a:rPr lang="en-US"/>
              <a:t>Click to edit Master title style</a:t>
            </a:r>
          </a:p>
        </p:txBody>
      </p:sp>
      <p:sp>
        <p:nvSpPr>
          <p:cNvPr id="101380" name="Rectangle 4"/>
          <p:cNvSpPr>
            <a:spLocks noGrp="1" noChangeArrowheads="1"/>
          </p:cNvSpPr>
          <p:nvPr>
            <p:ph type="subTitle" sz="quarter" idx="1"/>
          </p:nvPr>
        </p:nvSpPr>
        <p:spPr>
          <a:xfrm>
            <a:off x="571500" y="2882900"/>
            <a:ext cx="8043863" cy="503238"/>
          </a:xfrm>
          <a:prstGeom prst="rect">
            <a:avLst/>
          </a:prstGeom>
        </p:spPr>
        <p:txBody>
          <a:bodyPr/>
          <a:lstStyle>
            <a:lvl1pPr marL="0" indent="0">
              <a:spcBef>
                <a:spcPct val="20000"/>
              </a:spcBef>
              <a:spcAft>
                <a:spcPct val="0"/>
              </a:spcAft>
              <a:buFont typeface="Wingdings" pitchFamily="2" charset="2"/>
              <a:buNone/>
              <a:defRPr sz="2000">
                <a:solidFill>
                  <a:schemeClr val="bg1"/>
                </a:solidFill>
              </a:defRPr>
            </a:lvl1pPr>
          </a:lstStyle>
          <a:p>
            <a:r>
              <a:rPr lang="en-US"/>
              <a:t>Click to edit Master subtitle style</a:t>
            </a:r>
          </a:p>
        </p:txBody>
      </p:sp>
      <p:pic>
        <p:nvPicPr>
          <p:cNvPr id="101383" name="Picture 7" descr="National_Grid_logo_blue"/>
          <p:cNvPicPr>
            <a:picLocks noChangeAspect="1" noChangeArrowheads="1"/>
          </p:cNvPicPr>
          <p:nvPr/>
        </p:nvPicPr>
        <p:blipFill>
          <a:blip r:embed="rId2"/>
          <a:srcRect/>
          <a:stretch>
            <a:fillRect/>
          </a:stretch>
        </p:blipFill>
        <p:spPr bwMode="auto">
          <a:xfrm>
            <a:off x="6810375" y="342900"/>
            <a:ext cx="1830388" cy="376238"/>
          </a:xfrm>
          <a:prstGeom prst="rect">
            <a:avLst/>
          </a:prstGeom>
          <a:noFill/>
        </p:spPr>
      </p:pic>
    </p:spTree>
    <p:extLst>
      <p:ext uri="{BB962C8B-B14F-4D97-AF65-F5344CB8AC3E}">
        <p14:creationId xmlns:p14="http://schemas.microsoft.com/office/powerpoint/2010/main" val="3218763362"/>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593725" y="1485900"/>
            <a:ext cx="8089900" cy="4648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D5A7E6AF-31D8-4E68-A120-781C18B6A23D}" type="datetime1">
              <a:rPr lang="en-US" sz="2800" b="1">
                <a:solidFill>
                  <a:srgbClr val="0079C1"/>
                </a:solidFill>
              </a:rPr>
              <a:pPr fontAlgn="base">
                <a:spcBef>
                  <a:spcPct val="0"/>
                </a:spcBef>
                <a:spcAft>
                  <a:spcPct val="0"/>
                </a:spcAft>
              </a:pPr>
              <a:t>7/20/2015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641D45C4-C729-432D-967F-8B906583F5B3}"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81852135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4325" y="762000"/>
            <a:ext cx="2022475" cy="5372100"/>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93725" y="762000"/>
            <a:ext cx="5918200" cy="53721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6D73F18E-7DFC-421B-8213-29114A18B970}" type="datetime1">
              <a:rPr lang="en-US" sz="2800" b="1">
                <a:solidFill>
                  <a:srgbClr val="0079C1"/>
                </a:solidFill>
              </a:rPr>
              <a:pPr fontAlgn="base">
                <a:spcBef>
                  <a:spcPct val="0"/>
                </a:spcBef>
                <a:spcAft>
                  <a:spcPct val="0"/>
                </a:spcAft>
              </a:pPr>
              <a:t>7/20/2015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AECAEB8F-6ABC-4117-A44D-BABBFB7F7159}"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323720229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593725" y="1485900"/>
            <a:ext cx="8089900" cy="4648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3AB37F19-DA17-4791-B6C4-A7A1BB9618A2}" type="datetime1">
              <a:rPr lang="en-US" sz="2800" b="1">
                <a:solidFill>
                  <a:srgbClr val="0079C1"/>
                </a:solidFill>
              </a:rPr>
              <a:pPr fontAlgn="base">
                <a:spcBef>
                  <a:spcPct val="0"/>
                </a:spcBef>
                <a:spcAft>
                  <a:spcPct val="0"/>
                </a:spcAft>
              </a:pPr>
              <a:t>7/20/2015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71162FE0-8B14-4597-9B4D-9845A4420CF2}"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65473569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BAB047D0-1ED8-482D-8BB6-D89B7ABEC88C}" type="datetime1">
              <a:rPr lang="en-US" sz="2800" b="1">
                <a:solidFill>
                  <a:srgbClr val="0079C1"/>
                </a:solidFill>
              </a:rPr>
              <a:pPr fontAlgn="base">
                <a:spcBef>
                  <a:spcPct val="0"/>
                </a:spcBef>
                <a:spcAft>
                  <a:spcPct val="0"/>
                </a:spcAft>
              </a:pPr>
              <a:t>7/20/2015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C89DA4E8-F0C0-4F9F-85C1-136BFF31A6B4}"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25286037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593725" y="1485900"/>
            <a:ext cx="3968750" cy="4648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14875" y="1485900"/>
            <a:ext cx="3968750" cy="4648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64C317FC-4021-45C2-9D30-F784B2DA1D5A}" type="datetime1">
              <a:rPr lang="en-US" sz="2800" b="1">
                <a:solidFill>
                  <a:srgbClr val="0079C1"/>
                </a:solidFill>
              </a:rPr>
              <a:pPr fontAlgn="base">
                <a:spcBef>
                  <a:spcPct val="0"/>
                </a:spcBef>
                <a:spcAft>
                  <a:spcPct val="0"/>
                </a:spcAft>
              </a:pPr>
              <a:t>7/20/2015</a:t>
            </a:fld>
            <a:endParaRPr lang="en-US" sz="2800" b="1" dirty="0">
              <a:solidFill>
                <a:srgbClr val="0079C1"/>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53C0733C-6823-408B-9D5B-CBCE805CE5B5}"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419848476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D98C03E9-D5A7-4517-A2FB-926A103D7F60}" type="datetime1">
              <a:rPr lang="en-US" sz="2800" b="1">
                <a:solidFill>
                  <a:srgbClr val="0079C1"/>
                </a:solidFill>
              </a:rPr>
              <a:pPr fontAlgn="base">
                <a:spcBef>
                  <a:spcPct val="0"/>
                </a:spcBef>
                <a:spcAft>
                  <a:spcPct val="0"/>
                </a:spcAft>
              </a:pPr>
              <a:t>7/20/2015</a:t>
            </a:fld>
            <a:endParaRPr lang="en-US" sz="2800" b="1" dirty="0">
              <a:solidFill>
                <a:srgbClr val="0079C1"/>
              </a:solidFill>
            </a:endParaRPr>
          </a:p>
        </p:txBody>
      </p:sp>
      <p:sp>
        <p:nvSpPr>
          <p:cNvPr id="8" name="Footer Placeholder 7"/>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9" name="Slide Number Placeholder 8"/>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58072929-A856-44B6-AF28-A2056E2773EB}"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992663569"/>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FD979E05-1DCB-4B61-8DF0-17E20DB61FBE}" type="datetime1">
              <a:rPr lang="en-US" sz="2800" b="1">
                <a:solidFill>
                  <a:srgbClr val="0079C1"/>
                </a:solidFill>
              </a:rPr>
              <a:pPr fontAlgn="base">
                <a:spcBef>
                  <a:spcPct val="0"/>
                </a:spcBef>
                <a:spcAft>
                  <a:spcPct val="0"/>
                </a:spcAft>
              </a:pPr>
              <a:t>7/20/2015</a:t>
            </a:fld>
            <a:endParaRPr lang="en-US" sz="2800" b="1" dirty="0">
              <a:solidFill>
                <a:srgbClr val="0079C1"/>
              </a:solidFill>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8E0C5DAE-DBEE-46BD-B1A2-9FFFF94D37D4}"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294408752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FD3170BC-03F4-4055-876A-094CC81FC22F}" type="datetime1">
              <a:rPr lang="en-US" sz="2800" b="1">
                <a:solidFill>
                  <a:srgbClr val="0079C1"/>
                </a:solidFill>
              </a:rPr>
              <a:pPr fontAlgn="base">
                <a:spcBef>
                  <a:spcPct val="0"/>
                </a:spcBef>
                <a:spcAft>
                  <a:spcPct val="0"/>
                </a:spcAft>
              </a:pPr>
              <a:t>7/20/2015</a:t>
            </a:fld>
            <a:endParaRPr lang="en-US" sz="2800" b="1" dirty="0">
              <a:solidFill>
                <a:srgbClr val="0079C1"/>
              </a:solidFill>
            </a:endParaRPr>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4" name="Slide Number Placeholder 3"/>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64E1B2AD-3D08-46F4-86B4-C3C598870C0B}"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65477352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95FAE4CF-E9AB-46C0-9CA9-7980822D64C6}" type="datetime1">
              <a:rPr lang="en-US" sz="2800" b="1">
                <a:solidFill>
                  <a:srgbClr val="0079C1"/>
                </a:solidFill>
              </a:rPr>
              <a:pPr fontAlgn="base">
                <a:spcBef>
                  <a:spcPct val="0"/>
                </a:spcBef>
                <a:spcAft>
                  <a:spcPct val="0"/>
                </a:spcAft>
              </a:pPr>
              <a:t>7/20/2015</a:t>
            </a:fld>
            <a:endParaRPr lang="en-US" sz="2800" b="1" dirty="0">
              <a:solidFill>
                <a:srgbClr val="0079C1"/>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96E174DA-490A-448B-848A-D3B1119EBE19}"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3344540704"/>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9BC1D746-670C-46CE-8C3D-2BF618AC3372}" type="datetime1">
              <a:rPr lang="en-US" sz="2800" b="1">
                <a:solidFill>
                  <a:srgbClr val="0079C1"/>
                </a:solidFill>
              </a:rPr>
              <a:pPr fontAlgn="base">
                <a:spcBef>
                  <a:spcPct val="0"/>
                </a:spcBef>
                <a:spcAft>
                  <a:spcPct val="0"/>
                </a:spcAft>
              </a:pPr>
              <a:t>7/20/2015</a:t>
            </a:fld>
            <a:endParaRPr lang="en-US" sz="2800" b="1" dirty="0">
              <a:solidFill>
                <a:srgbClr val="0079C1"/>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9D2A98D1-CEE0-4524-BFA0-175CFE257FE8}"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00679436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Picture 9" descr="National_Grid_POA_white"/>
          <p:cNvPicPr/>
          <p:nvPr userDrawn="1"/>
        </p:nvPicPr>
        <p:blipFill>
          <a:blip r:embed="rId13"/>
          <a:srcRect b="24583"/>
          <a:stretch>
            <a:fillRect/>
          </a:stretch>
        </p:blipFill>
        <p:spPr bwMode="auto">
          <a:xfrm>
            <a:off x="6817099" y="346523"/>
            <a:ext cx="1839595" cy="419100"/>
          </a:xfrm>
          <a:prstGeom prst="rect">
            <a:avLst/>
          </a:prstGeom>
          <a:noFill/>
        </p:spPr>
      </p:pic>
    </p:spTree>
    <p:extLst>
      <p:ext uri="{BB962C8B-B14F-4D97-AF65-F5344CB8AC3E}">
        <p14:creationId xmlns:p14="http://schemas.microsoft.com/office/powerpoint/2010/main" val="4245560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hf hdr="0" ftr="0" dt="0"/>
  <p:txStyles>
    <p:titleStyle>
      <a:lvl1pPr algn="l" rtl="0" fontAlgn="base">
        <a:spcBef>
          <a:spcPct val="0"/>
        </a:spcBef>
        <a:spcAft>
          <a:spcPct val="0"/>
        </a:spcAft>
        <a:defRPr sz="2400" b="1">
          <a:solidFill>
            <a:srgbClr val="C2CD23"/>
          </a:solidFill>
          <a:latin typeface="+mj-lt"/>
          <a:ea typeface="+mj-ea"/>
          <a:cs typeface="+mj-cs"/>
        </a:defRPr>
      </a:lvl1pPr>
      <a:lvl2pPr algn="l" rtl="0" fontAlgn="base">
        <a:spcBef>
          <a:spcPct val="0"/>
        </a:spcBef>
        <a:spcAft>
          <a:spcPct val="0"/>
        </a:spcAft>
        <a:defRPr sz="2800" b="1">
          <a:solidFill>
            <a:srgbClr val="0079C1"/>
          </a:solidFill>
          <a:latin typeface="Arial" charset="0"/>
          <a:ea typeface="ＭＳ Ｐゴシック" pitchFamily="48" charset="-128"/>
        </a:defRPr>
      </a:lvl2pPr>
      <a:lvl3pPr algn="l" rtl="0" fontAlgn="base">
        <a:spcBef>
          <a:spcPct val="0"/>
        </a:spcBef>
        <a:spcAft>
          <a:spcPct val="0"/>
        </a:spcAft>
        <a:defRPr sz="2800" b="1">
          <a:solidFill>
            <a:srgbClr val="0079C1"/>
          </a:solidFill>
          <a:latin typeface="Arial" charset="0"/>
          <a:ea typeface="ＭＳ Ｐゴシック" pitchFamily="48" charset="-128"/>
        </a:defRPr>
      </a:lvl3pPr>
      <a:lvl4pPr algn="l" rtl="0" fontAlgn="base">
        <a:spcBef>
          <a:spcPct val="0"/>
        </a:spcBef>
        <a:spcAft>
          <a:spcPct val="0"/>
        </a:spcAft>
        <a:defRPr sz="2800" b="1">
          <a:solidFill>
            <a:srgbClr val="0079C1"/>
          </a:solidFill>
          <a:latin typeface="Arial" charset="0"/>
          <a:ea typeface="ＭＳ Ｐゴシック" pitchFamily="48" charset="-128"/>
        </a:defRPr>
      </a:lvl4pPr>
      <a:lvl5pPr algn="l" rtl="0" fontAlgn="base">
        <a:spcBef>
          <a:spcPct val="0"/>
        </a:spcBef>
        <a:spcAft>
          <a:spcPct val="0"/>
        </a:spcAft>
        <a:defRPr sz="2800" b="1">
          <a:solidFill>
            <a:srgbClr val="0079C1"/>
          </a:solidFill>
          <a:latin typeface="Arial" charset="0"/>
          <a:ea typeface="ＭＳ Ｐゴシック" pitchFamily="48" charset="-128"/>
        </a:defRPr>
      </a:lvl5pPr>
      <a:lvl6pPr marL="457200" algn="l" rtl="0" fontAlgn="base">
        <a:spcBef>
          <a:spcPct val="0"/>
        </a:spcBef>
        <a:spcAft>
          <a:spcPct val="0"/>
        </a:spcAft>
        <a:defRPr sz="2800" b="1">
          <a:solidFill>
            <a:srgbClr val="0079C1"/>
          </a:solidFill>
          <a:latin typeface="Arial" charset="0"/>
          <a:ea typeface="ＭＳ Ｐゴシック" pitchFamily="48" charset="-128"/>
        </a:defRPr>
      </a:lvl6pPr>
      <a:lvl7pPr marL="914400" algn="l" rtl="0" fontAlgn="base">
        <a:spcBef>
          <a:spcPct val="0"/>
        </a:spcBef>
        <a:spcAft>
          <a:spcPct val="0"/>
        </a:spcAft>
        <a:defRPr sz="2800" b="1">
          <a:solidFill>
            <a:srgbClr val="0079C1"/>
          </a:solidFill>
          <a:latin typeface="Arial" charset="0"/>
          <a:ea typeface="ＭＳ Ｐゴシック" pitchFamily="48" charset="-128"/>
        </a:defRPr>
      </a:lvl7pPr>
      <a:lvl8pPr marL="1371600" algn="l" rtl="0" fontAlgn="base">
        <a:spcBef>
          <a:spcPct val="0"/>
        </a:spcBef>
        <a:spcAft>
          <a:spcPct val="0"/>
        </a:spcAft>
        <a:defRPr sz="2800" b="1">
          <a:solidFill>
            <a:srgbClr val="0079C1"/>
          </a:solidFill>
          <a:latin typeface="Arial" charset="0"/>
          <a:ea typeface="ＭＳ Ｐゴシック" pitchFamily="48" charset="-128"/>
        </a:defRPr>
      </a:lvl8pPr>
      <a:lvl9pPr marL="1828800" algn="l" rtl="0" fontAlgn="base">
        <a:spcBef>
          <a:spcPct val="0"/>
        </a:spcBef>
        <a:spcAft>
          <a:spcPct val="0"/>
        </a:spcAft>
        <a:defRPr sz="2800" b="1">
          <a:solidFill>
            <a:srgbClr val="0079C1"/>
          </a:solidFill>
          <a:latin typeface="Arial" charset="0"/>
          <a:ea typeface="ＭＳ Ｐゴシック" pitchFamily="48" charset="-128"/>
        </a:defRPr>
      </a:lvl9pPr>
    </p:titleStyle>
    <p:bodyStyle>
      <a:lvl1pPr marL="342900" indent="-342900" algn="l" rtl="0" fontAlgn="base">
        <a:spcBef>
          <a:spcPct val="0"/>
        </a:spcBef>
        <a:spcAft>
          <a:spcPct val="50000"/>
        </a:spcAft>
        <a:buClr>
          <a:srgbClr val="C2CD23"/>
        </a:buClr>
        <a:buFont typeface="Wingdings 2" pitchFamily="18" charset="2"/>
        <a:buChar char="¾"/>
        <a:defRPr sz="2400">
          <a:solidFill>
            <a:schemeClr val="tx2"/>
          </a:solidFill>
          <a:latin typeface="+mn-lt"/>
          <a:ea typeface="+mn-ea"/>
          <a:cs typeface="+mn-cs"/>
        </a:defRPr>
      </a:lvl1pPr>
      <a:lvl2pPr marL="742950" indent="-285750" algn="l" rtl="0" fontAlgn="base">
        <a:spcBef>
          <a:spcPct val="0"/>
        </a:spcBef>
        <a:spcAft>
          <a:spcPct val="50000"/>
        </a:spcAft>
        <a:buClr>
          <a:srgbClr val="C2CD23"/>
        </a:buClr>
        <a:buFont typeface="Wingdings 2" pitchFamily="18" charset="2"/>
        <a:buChar char="¾"/>
        <a:defRPr sz="2200">
          <a:solidFill>
            <a:schemeClr val="tx2"/>
          </a:solidFill>
          <a:latin typeface="+mn-lt"/>
          <a:ea typeface="+mn-ea"/>
        </a:defRPr>
      </a:lvl2pPr>
      <a:lvl3pPr marL="1143000" indent="-228600" algn="l" rtl="0" fontAlgn="base">
        <a:spcBef>
          <a:spcPct val="0"/>
        </a:spcBef>
        <a:spcAft>
          <a:spcPct val="50000"/>
        </a:spcAft>
        <a:buClr>
          <a:srgbClr val="C2CD23"/>
        </a:buClr>
        <a:buFont typeface="Wingdings 2" pitchFamily="18" charset="2"/>
        <a:buChar char="¾"/>
        <a:defRPr sz="2000">
          <a:solidFill>
            <a:schemeClr val="tx2"/>
          </a:solidFill>
          <a:latin typeface="+mn-lt"/>
          <a:ea typeface="+mn-ea"/>
        </a:defRPr>
      </a:lvl3pPr>
      <a:lvl4pPr marL="1600200" indent="-228600" algn="l" rtl="0" fontAlgn="base">
        <a:spcBef>
          <a:spcPct val="0"/>
        </a:spcBef>
        <a:spcAft>
          <a:spcPct val="50000"/>
        </a:spcAft>
        <a:buClr>
          <a:srgbClr val="C2CD23"/>
        </a:buClr>
        <a:buFont typeface="Wingdings 2" pitchFamily="18" charset="2"/>
        <a:buChar char="¾"/>
        <a:defRPr>
          <a:solidFill>
            <a:schemeClr val="tx2"/>
          </a:solidFill>
          <a:latin typeface="+mn-lt"/>
          <a:ea typeface="+mn-ea"/>
        </a:defRPr>
      </a:lvl4pPr>
      <a:lvl5pPr marL="2057400" indent="-228600" algn="l" rtl="0" fontAlgn="base">
        <a:spcBef>
          <a:spcPct val="0"/>
        </a:spcBef>
        <a:spcAft>
          <a:spcPct val="50000"/>
        </a:spcAft>
        <a:buClr>
          <a:srgbClr val="C2CD23"/>
        </a:buClr>
        <a:buFont typeface="Wingdings 2" pitchFamily="18" charset="2"/>
        <a:buChar char="¾"/>
        <a:defRPr sz="1600">
          <a:solidFill>
            <a:schemeClr val="tx2"/>
          </a:solidFill>
          <a:latin typeface="+mn-lt"/>
          <a:ea typeface="+mn-ea"/>
        </a:defRPr>
      </a:lvl5pPr>
      <a:lvl6pPr marL="25146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6pPr>
      <a:lvl7pPr marL="29718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7pPr>
      <a:lvl8pPr marL="34290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8pPr>
      <a:lvl9pPr marL="38862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0.emf"/><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9.jpe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FFFFFF"/>
                </a:solidFill>
              </a:rPr>
              <a:t>Future Energy Scenarios 2015</a:t>
            </a:r>
          </a:p>
          <a:p>
            <a:pPr fontAlgn="base">
              <a:lnSpc>
                <a:spcPct val="80000"/>
              </a:lnSpc>
              <a:spcBef>
                <a:spcPct val="0"/>
              </a:spcBef>
              <a:spcAft>
                <a:spcPct val="0"/>
              </a:spcAft>
            </a:pPr>
            <a:r>
              <a:rPr lang="en-US" sz="2800" dirty="0">
                <a:solidFill>
                  <a:srgbClr val="FFFFFF"/>
                </a:solidFill>
                <a:cs typeface="Arial"/>
              </a:rPr>
              <a:t>Overview</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24744"/>
            <a:ext cx="5112568"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11" name="Rectangle 10"/>
          <p:cNvSpPr/>
          <p:nvPr/>
        </p:nvSpPr>
        <p:spPr bwMode="auto">
          <a:xfrm rot="2700000">
            <a:off x="744790" y="2800931"/>
            <a:ext cx="332772" cy="332772"/>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2" name="Rectangle 11"/>
          <p:cNvSpPr/>
          <p:nvPr/>
        </p:nvSpPr>
        <p:spPr bwMode="auto">
          <a:xfrm>
            <a:off x="539552" y="1556792"/>
            <a:ext cx="5976664" cy="1440160"/>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3" name="TextBox 12"/>
          <p:cNvSpPr txBox="1"/>
          <p:nvPr/>
        </p:nvSpPr>
        <p:spPr>
          <a:xfrm>
            <a:off x="583507" y="1577656"/>
            <a:ext cx="5688632" cy="954107"/>
          </a:xfrm>
          <a:prstGeom prst="rect">
            <a:avLst/>
          </a:prstGeom>
          <a:noFill/>
        </p:spPr>
        <p:txBody>
          <a:bodyPr wrap="square" rtlCol="0">
            <a:spAutoFit/>
          </a:bodyPr>
          <a:lstStyle/>
          <a:p>
            <a:pPr fontAlgn="base">
              <a:spcBef>
                <a:spcPct val="0"/>
              </a:spcBef>
              <a:spcAft>
                <a:spcPct val="0"/>
              </a:spcAft>
            </a:pPr>
            <a:r>
              <a:rPr lang="en-GB" sz="2800" b="1" dirty="0">
                <a:solidFill>
                  <a:srgbClr val="FFFFFF"/>
                </a:solidFill>
              </a:rPr>
              <a:t>Nigel Fox </a:t>
            </a:r>
            <a:br>
              <a:rPr lang="en-GB" sz="2800" b="1" dirty="0">
                <a:solidFill>
                  <a:srgbClr val="FFFFFF"/>
                </a:solidFill>
              </a:rPr>
            </a:br>
            <a:r>
              <a:rPr lang="en-GB" sz="2800" dirty="0">
                <a:solidFill>
                  <a:srgbClr val="FFFFFF"/>
                </a:solidFill>
              </a:rPr>
              <a:t>Strategy Development Manager</a:t>
            </a:r>
          </a:p>
        </p:txBody>
      </p:sp>
      <p:pic>
        <p:nvPicPr>
          <p:cNvPr id="14" name="Picture 13" descr="Landscae_RGB.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4653136"/>
            <a:ext cx="8686800" cy="1926336"/>
          </a:xfrm>
          <a:prstGeom prst="rect">
            <a:avLst/>
          </a:prstGeom>
        </p:spPr>
      </p:pic>
    </p:spTree>
    <p:extLst>
      <p:ext uri="{BB962C8B-B14F-4D97-AF65-F5344CB8AC3E}">
        <p14:creationId xmlns:p14="http://schemas.microsoft.com/office/powerpoint/2010/main" val="324722560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enarios_4.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27"/>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dirty="0">
              <a:solidFill>
                <a:srgbClr val="FFFFFF"/>
              </a:solidFill>
              <a:cs typeface="Arial"/>
            </a:endParaRPr>
          </a:p>
          <a:p>
            <a:pPr fontAlgn="base">
              <a:lnSpc>
                <a:spcPct val="80000"/>
              </a:lnSpc>
              <a:spcBef>
                <a:spcPct val="0"/>
              </a:spcBef>
              <a:spcAft>
                <a:spcPct val="0"/>
              </a:spcAft>
            </a:pPr>
            <a:r>
              <a:rPr lang="en-US" sz="2800" b="1" dirty="0">
                <a:solidFill>
                  <a:srgbClr val="FFFFFF"/>
                </a:solidFill>
                <a:cs typeface="Arial"/>
              </a:rPr>
              <a:t>Slow Progression</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24744"/>
            <a:ext cx="3024336"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4" name="Picture 3" descr="Scenario icon_purple.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12618" y="1467389"/>
            <a:ext cx="648072" cy="665467"/>
          </a:xfrm>
          <a:prstGeom prst="rect">
            <a:avLst/>
          </a:prstGeom>
        </p:spPr>
      </p:pic>
      <p:grpSp>
        <p:nvGrpSpPr>
          <p:cNvPr id="5" name="Group 4"/>
          <p:cNvGrpSpPr/>
          <p:nvPr/>
        </p:nvGrpSpPr>
        <p:grpSpPr>
          <a:xfrm>
            <a:off x="369356" y="1628800"/>
            <a:ext cx="4994732" cy="720080"/>
            <a:chOff x="369356" y="1628800"/>
            <a:chExt cx="4994732" cy="720080"/>
          </a:xfrm>
        </p:grpSpPr>
        <p:sp>
          <p:nvSpPr>
            <p:cNvPr id="15" name="Rectangle 14"/>
            <p:cNvSpPr/>
            <p:nvPr/>
          </p:nvSpPr>
          <p:spPr bwMode="auto">
            <a:xfrm>
              <a:off x="539552" y="1628800"/>
              <a:ext cx="4824536" cy="720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6" name="Rectangle 15"/>
            <p:cNvSpPr/>
            <p:nvPr/>
          </p:nvSpPr>
          <p:spPr bwMode="auto">
            <a:xfrm rot="2700000">
              <a:off x="369356" y="1834038"/>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7" name="TextBox 16"/>
            <p:cNvSpPr txBox="1"/>
            <p:nvPr/>
          </p:nvSpPr>
          <p:spPr>
            <a:xfrm>
              <a:off x="405841" y="1700808"/>
              <a:ext cx="4814231" cy="379591"/>
            </a:xfrm>
            <a:prstGeom prst="rect">
              <a:avLst/>
            </a:prstGeom>
            <a:noFill/>
          </p:spPr>
          <p:txBody>
            <a:bodyPr wrap="square" rtlCol="0">
              <a:spAutoFit/>
            </a:bodyPr>
            <a:lstStyle/>
            <a:p>
              <a:pPr marL="180000" fontAlgn="base">
                <a:lnSpc>
                  <a:spcPct val="120000"/>
                </a:lnSpc>
                <a:spcBef>
                  <a:spcPct val="0"/>
                </a:spcBef>
                <a:spcAft>
                  <a:spcPct val="0"/>
                </a:spcAft>
              </a:pPr>
              <a:r>
                <a:rPr lang="en-US" sz="1600" dirty="0">
                  <a:solidFill>
                    <a:srgbClr val="000000"/>
                  </a:solidFill>
                </a:rPr>
                <a:t>All striving towards a Gone Green world</a:t>
              </a:r>
            </a:p>
          </p:txBody>
        </p:sp>
      </p:grpSp>
      <p:grpSp>
        <p:nvGrpSpPr>
          <p:cNvPr id="9" name="Group 8"/>
          <p:cNvGrpSpPr/>
          <p:nvPr/>
        </p:nvGrpSpPr>
        <p:grpSpPr>
          <a:xfrm>
            <a:off x="369356" y="2636912"/>
            <a:ext cx="4994732" cy="720080"/>
            <a:chOff x="369356" y="2636912"/>
            <a:chExt cx="4994732" cy="720080"/>
          </a:xfrm>
        </p:grpSpPr>
        <p:sp>
          <p:nvSpPr>
            <p:cNvPr id="18" name="Rectangle 17"/>
            <p:cNvSpPr/>
            <p:nvPr/>
          </p:nvSpPr>
          <p:spPr bwMode="auto">
            <a:xfrm>
              <a:off x="539552" y="2636912"/>
              <a:ext cx="4824536" cy="720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9" name="Rectangle 18"/>
            <p:cNvSpPr/>
            <p:nvPr/>
          </p:nvSpPr>
          <p:spPr bwMode="auto">
            <a:xfrm rot="2700000">
              <a:off x="369356" y="2842150"/>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0" name="TextBox 19"/>
            <p:cNvSpPr txBox="1"/>
            <p:nvPr/>
          </p:nvSpPr>
          <p:spPr>
            <a:xfrm>
              <a:off x="405841" y="2708920"/>
              <a:ext cx="4814231" cy="360612"/>
            </a:xfrm>
            <a:prstGeom prst="rect">
              <a:avLst/>
            </a:prstGeom>
            <a:noFill/>
          </p:spPr>
          <p:txBody>
            <a:bodyPr wrap="square" rtlCol="0">
              <a:spAutoFit/>
            </a:bodyPr>
            <a:lstStyle/>
            <a:p>
              <a:pPr marL="180000" fontAlgn="base">
                <a:lnSpc>
                  <a:spcPct val="120000"/>
                </a:lnSpc>
                <a:spcBef>
                  <a:spcPct val="0"/>
                </a:spcBef>
                <a:spcAft>
                  <a:spcPct val="0"/>
                </a:spcAft>
              </a:pPr>
              <a:r>
                <a:rPr lang="en-US" sz="1600" dirty="0">
                  <a:solidFill>
                    <a:srgbClr val="000000"/>
                  </a:solidFill>
                </a:rPr>
                <a:t>Focus on low cost environmental energy policies</a:t>
              </a:r>
            </a:p>
          </p:txBody>
        </p:sp>
      </p:grpSp>
    </p:spTree>
    <p:extLst>
      <p:ext uri="{BB962C8B-B14F-4D97-AF65-F5344CB8AC3E}">
        <p14:creationId xmlns:p14="http://schemas.microsoft.com/office/powerpoint/2010/main" val="9358354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Slow Progression</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0" name="Straight Connector 9"/>
          <p:cNvCxnSpPr/>
          <p:nvPr/>
        </p:nvCxnSpPr>
        <p:spPr bwMode="auto">
          <a:xfrm>
            <a:off x="539552" y="1128772"/>
            <a:ext cx="3096344" cy="0"/>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28" name="Rectangle 27"/>
          <p:cNvSpPr/>
          <p:nvPr/>
        </p:nvSpPr>
        <p:spPr bwMode="auto">
          <a:xfrm>
            <a:off x="1115616" y="4293096"/>
            <a:ext cx="3024336" cy="122413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29" name="Picture 28"/>
          <p:cNvPicPr/>
          <p:nvPr/>
        </p:nvPicPr>
        <p:blipFill rotWithShape="1">
          <a:blip r:embed="rId4"/>
          <a:srcRect l="16505" t="30824" r="56449" b="44803"/>
          <a:stretch/>
        </p:blipFill>
        <p:spPr bwMode="auto">
          <a:xfrm>
            <a:off x="1300602" y="4403833"/>
            <a:ext cx="2686289" cy="903831"/>
          </a:xfrm>
          <a:prstGeom prst="rect">
            <a:avLst/>
          </a:prstGeom>
          <a:ln>
            <a:noFill/>
          </a:ln>
          <a:extLst>
            <a:ext uri="{53640926-AAD7-44D8-BBD7-CCE9431645EC}">
              <a14:shadowObscured xmlns:a14="http://schemas.microsoft.com/office/drawing/2010/main"/>
            </a:ext>
          </a:extLst>
        </p:spPr>
      </p:pic>
      <p:sp>
        <p:nvSpPr>
          <p:cNvPr id="30" name="TextBox 29"/>
          <p:cNvSpPr txBox="1"/>
          <p:nvPr/>
        </p:nvSpPr>
        <p:spPr>
          <a:xfrm>
            <a:off x="6036742" y="1283410"/>
            <a:ext cx="1579938" cy="1862048"/>
          </a:xfrm>
          <a:prstGeom prst="rect">
            <a:avLst/>
          </a:prstGeom>
          <a:noFill/>
        </p:spPr>
        <p:txBody>
          <a:bodyPr wrap="square" rtlCol="0">
            <a:spAutoFit/>
          </a:bodyPr>
          <a:lstStyle/>
          <a:p>
            <a:pPr fontAlgn="base">
              <a:spcBef>
                <a:spcPct val="0"/>
              </a:spcBef>
              <a:spcAft>
                <a:spcPct val="0"/>
              </a:spcAft>
            </a:pPr>
            <a:r>
              <a:rPr lang="en-GB" sz="11500" b="1" dirty="0">
                <a:solidFill>
                  <a:srgbClr val="FFFFFF"/>
                </a:solidFill>
              </a:rPr>
              <a:t>A</a:t>
            </a:r>
          </a:p>
        </p:txBody>
      </p:sp>
      <p:sp>
        <p:nvSpPr>
          <p:cNvPr id="31" name="Rectangle 30"/>
          <p:cNvSpPr/>
          <p:nvPr/>
        </p:nvSpPr>
        <p:spPr bwMode="auto">
          <a:xfrm rot="2700000">
            <a:off x="2475610" y="5810880"/>
            <a:ext cx="332772" cy="332772"/>
          </a:xfrm>
          <a:prstGeom prst="rect">
            <a:avLst/>
          </a:prstGeom>
          <a:solidFill>
            <a:srgbClr val="56187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32" name="Rectangle 31"/>
          <p:cNvSpPr/>
          <p:nvPr/>
        </p:nvSpPr>
        <p:spPr bwMode="auto">
          <a:xfrm>
            <a:off x="1115616" y="5928461"/>
            <a:ext cx="3019268" cy="415064"/>
          </a:xfrm>
          <a:prstGeom prst="rect">
            <a:avLst/>
          </a:prstGeom>
          <a:solidFill>
            <a:srgbClr val="56187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0000"/>
              </a:solidFill>
            </a:endParaRPr>
          </a:p>
        </p:txBody>
      </p:sp>
      <p:sp>
        <p:nvSpPr>
          <p:cNvPr id="33" name="Rectangle 32"/>
          <p:cNvSpPr/>
          <p:nvPr/>
        </p:nvSpPr>
        <p:spPr bwMode="auto">
          <a:xfrm rot="2700000">
            <a:off x="2475610" y="3123156"/>
            <a:ext cx="332772" cy="332772"/>
          </a:xfrm>
          <a:prstGeom prst="rect">
            <a:avLst/>
          </a:prstGeom>
          <a:solidFill>
            <a:srgbClr val="56187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34" name="Rectangle 33"/>
          <p:cNvSpPr/>
          <p:nvPr/>
        </p:nvSpPr>
        <p:spPr bwMode="auto">
          <a:xfrm>
            <a:off x="1115616" y="3240737"/>
            <a:ext cx="3019268" cy="415064"/>
          </a:xfrm>
          <a:prstGeom prst="rect">
            <a:avLst/>
          </a:prstGeom>
          <a:solidFill>
            <a:srgbClr val="56187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0000"/>
              </a:solidFill>
            </a:endParaRPr>
          </a:p>
        </p:txBody>
      </p:sp>
      <p:sp>
        <p:nvSpPr>
          <p:cNvPr id="35" name="Rectangle 34"/>
          <p:cNvSpPr/>
          <p:nvPr/>
        </p:nvSpPr>
        <p:spPr bwMode="auto">
          <a:xfrm rot="2700000">
            <a:off x="6487238" y="3123155"/>
            <a:ext cx="332772" cy="332772"/>
          </a:xfrm>
          <a:prstGeom prst="rect">
            <a:avLst/>
          </a:prstGeom>
          <a:solidFill>
            <a:srgbClr val="56187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36" name="Rectangle 35"/>
          <p:cNvSpPr/>
          <p:nvPr/>
        </p:nvSpPr>
        <p:spPr bwMode="auto">
          <a:xfrm>
            <a:off x="5127244" y="3240736"/>
            <a:ext cx="3019268" cy="415064"/>
          </a:xfrm>
          <a:prstGeom prst="rect">
            <a:avLst/>
          </a:prstGeom>
          <a:solidFill>
            <a:srgbClr val="56187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0000"/>
              </a:solidFill>
            </a:endParaRPr>
          </a:p>
        </p:txBody>
      </p:sp>
      <p:sp>
        <p:nvSpPr>
          <p:cNvPr id="37" name="TextBox 36"/>
          <p:cNvSpPr txBox="1"/>
          <p:nvPr/>
        </p:nvSpPr>
        <p:spPr>
          <a:xfrm>
            <a:off x="1115616" y="3243105"/>
            <a:ext cx="2157748" cy="369332"/>
          </a:xfrm>
          <a:prstGeom prst="rect">
            <a:avLst/>
          </a:prstGeom>
          <a:noFill/>
        </p:spPr>
        <p:txBody>
          <a:bodyPr wrap="square" rtlCol="0">
            <a:spAutoFit/>
          </a:bodyPr>
          <a:lstStyle/>
          <a:p>
            <a:pPr fontAlgn="base">
              <a:spcBef>
                <a:spcPct val="0"/>
              </a:spcBef>
              <a:spcAft>
                <a:spcPct val="0"/>
              </a:spcAft>
            </a:pPr>
            <a:r>
              <a:rPr lang="en-GB" dirty="0">
                <a:solidFill>
                  <a:srgbClr val="FFFFFF"/>
                </a:solidFill>
              </a:rPr>
              <a:t>Solar panels</a:t>
            </a:r>
          </a:p>
        </p:txBody>
      </p:sp>
      <p:sp>
        <p:nvSpPr>
          <p:cNvPr id="38" name="TextBox 37"/>
          <p:cNvSpPr txBox="1"/>
          <p:nvPr/>
        </p:nvSpPr>
        <p:spPr>
          <a:xfrm>
            <a:off x="5134184" y="3245757"/>
            <a:ext cx="2462152" cy="369332"/>
          </a:xfrm>
          <a:prstGeom prst="rect">
            <a:avLst/>
          </a:prstGeom>
          <a:noFill/>
        </p:spPr>
        <p:txBody>
          <a:bodyPr wrap="square" rtlCol="0">
            <a:spAutoFit/>
          </a:bodyPr>
          <a:lstStyle/>
          <a:p>
            <a:pPr fontAlgn="base">
              <a:spcBef>
                <a:spcPct val="0"/>
              </a:spcBef>
              <a:spcAft>
                <a:spcPct val="0"/>
              </a:spcAft>
            </a:pPr>
            <a:r>
              <a:rPr lang="en-GB" dirty="0">
                <a:solidFill>
                  <a:srgbClr val="FFFFFF"/>
                </a:solidFill>
              </a:rPr>
              <a:t>Energy efficiency</a:t>
            </a:r>
          </a:p>
        </p:txBody>
      </p:sp>
      <p:sp>
        <p:nvSpPr>
          <p:cNvPr id="39" name="TextBox 38"/>
          <p:cNvSpPr txBox="1"/>
          <p:nvPr/>
        </p:nvSpPr>
        <p:spPr>
          <a:xfrm>
            <a:off x="1115616" y="5938009"/>
            <a:ext cx="2808312" cy="338554"/>
          </a:xfrm>
          <a:prstGeom prst="rect">
            <a:avLst/>
          </a:prstGeom>
          <a:noFill/>
        </p:spPr>
        <p:txBody>
          <a:bodyPr wrap="square" rtlCol="0">
            <a:spAutoFit/>
          </a:bodyPr>
          <a:lstStyle/>
          <a:p>
            <a:pPr fontAlgn="base">
              <a:spcBef>
                <a:spcPct val="0"/>
              </a:spcBef>
              <a:spcAft>
                <a:spcPct val="0"/>
              </a:spcAft>
            </a:pPr>
            <a:r>
              <a:rPr lang="en-GB" sz="1600" dirty="0">
                <a:solidFill>
                  <a:srgbClr val="FFFFFF"/>
                </a:solidFill>
              </a:rPr>
              <a:t>Demand side response</a:t>
            </a:r>
          </a:p>
        </p:txBody>
      </p:sp>
      <p:sp>
        <p:nvSpPr>
          <p:cNvPr id="40" name="Rectangle 39"/>
          <p:cNvSpPr/>
          <p:nvPr/>
        </p:nvSpPr>
        <p:spPr bwMode="auto">
          <a:xfrm rot="2700000">
            <a:off x="6492306" y="5810662"/>
            <a:ext cx="332772" cy="332772"/>
          </a:xfrm>
          <a:prstGeom prst="rect">
            <a:avLst/>
          </a:prstGeom>
          <a:solidFill>
            <a:srgbClr val="56187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41" name="Rectangle 40"/>
          <p:cNvSpPr/>
          <p:nvPr/>
        </p:nvSpPr>
        <p:spPr bwMode="auto">
          <a:xfrm>
            <a:off x="5132312" y="5928243"/>
            <a:ext cx="3019268" cy="415064"/>
          </a:xfrm>
          <a:prstGeom prst="rect">
            <a:avLst/>
          </a:prstGeom>
          <a:solidFill>
            <a:srgbClr val="56187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0000"/>
              </a:solidFill>
            </a:endParaRPr>
          </a:p>
        </p:txBody>
      </p:sp>
      <p:sp>
        <p:nvSpPr>
          <p:cNvPr id="42" name="TextBox 41"/>
          <p:cNvSpPr txBox="1"/>
          <p:nvPr/>
        </p:nvSpPr>
        <p:spPr>
          <a:xfrm>
            <a:off x="5143825" y="5944948"/>
            <a:ext cx="3028575" cy="369332"/>
          </a:xfrm>
          <a:prstGeom prst="rect">
            <a:avLst/>
          </a:prstGeom>
          <a:noFill/>
        </p:spPr>
        <p:txBody>
          <a:bodyPr wrap="square" rtlCol="0">
            <a:spAutoFit/>
          </a:bodyPr>
          <a:lstStyle/>
          <a:p>
            <a:pPr fontAlgn="base">
              <a:spcBef>
                <a:spcPct val="0"/>
              </a:spcBef>
              <a:spcAft>
                <a:spcPct val="0"/>
              </a:spcAft>
            </a:pPr>
            <a:r>
              <a:rPr lang="en-GB" dirty="0">
                <a:solidFill>
                  <a:srgbClr val="FFFFFF"/>
                </a:solidFill>
              </a:rPr>
              <a:t>Hybrid car</a:t>
            </a:r>
          </a:p>
        </p:txBody>
      </p:sp>
      <p:pic>
        <p:nvPicPr>
          <p:cNvPr id="43" name="Picture 42" descr="Wind and solar_highres-2.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27044" y="1543944"/>
            <a:ext cx="2038650" cy="1359101"/>
          </a:xfrm>
          <a:prstGeom prst="rect">
            <a:avLst/>
          </a:prstGeom>
        </p:spPr>
      </p:pic>
      <p:pic>
        <p:nvPicPr>
          <p:cNvPr id="44" name="Picture 43" descr="Potential of SMART meters.png"/>
          <p:cNvPicPr>
            <a:picLocks noChangeAspect="1"/>
          </p:cNvPicPr>
          <p:nvPr/>
        </p:nvPicPr>
        <p:blipFill rotWithShape="1">
          <a:blip r:embed="rId6" cstate="print">
            <a:extLst>
              <a:ext uri="{28A0092B-C50C-407E-A947-70E740481C1C}">
                <a14:useLocalDpi xmlns:a14="http://schemas.microsoft.com/office/drawing/2010/main" val="0"/>
              </a:ext>
            </a:extLst>
          </a:blip>
          <a:srcRect l="60789" t="37279" r="9366" b="13635"/>
          <a:stretch/>
        </p:blipFill>
        <p:spPr>
          <a:xfrm>
            <a:off x="5997676" y="4581128"/>
            <a:ext cx="1755749" cy="1135803"/>
          </a:xfrm>
          <a:prstGeom prst="rect">
            <a:avLst/>
          </a:prstGeom>
        </p:spPr>
      </p:pic>
      <p:pic>
        <p:nvPicPr>
          <p:cNvPr id="45" name="Picture 44" descr="Petrolcar_icon.png"/>
          <p:cNvPicPr>
            <a:picLocks noChangeAspect="1"/>
          </p:cNvPicPr>
          <p:nvPr/>
        </p:nvPicPr>
        <p:blipFill rotWithShape="1">
          <a:blip r:embed="rId7" cstate="print">
            <a:extLst>
              <a:ext uri="{28A0092B-C50C-407E-A947-70E740481C1C}">
                <a14:useLocalDpi xmlns:a14="http://schemas.microsoft.com/office/drawing/2010/main" val="0"/>
              </a:ext>
            </a:extLst>
          </a:blip>
          <a:srcRect t="34119" r="69394"/>
          <a:stretch/>
        </p:blipFill>
        <p:spPr>
          <a:xfrm>
            <a:off x="5382762" y="5050408"/>
            <a:ext cx="635944" cy="466643"/>
          </a:xfrm>
          <a:prstGeom prst="rect">
            <a:avLst/>
          </a:prstGeom>
        </p:spPr>
      </p:pic>
    </p:spTree>
    <p:extLst>
      <p:ext uri="{BB962C8B-B14F-4D97-AF65-F5344CB8AC3E}">
        <p14:creationId xmlns:p14="http://schemas.microsoft.com/office/powerpoint/2010/main" val="169191936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ettyImages-184629980.jpg"/>
          <p:cNvPicPr>
            <a:picLocks noChangeAspect="1"/>
          </p:cNvPicPr>
          <p:nvPr/>
        </p:nvPicPr>
        <p:blipFill rotWithShape="1">
          <a:blip r:embed="rId3" cstate="print">
            <a:extLst>
              <a:ext uri="{28A0092B-C50C-407E-A947-70E740481C1C}">
                <a14:useLocalDpi xmlns:a14="http://schemas.microsoft.com/office/drawing/2010/main" val="0"/>
              </a:ext>
            </a:extLst>
          </a:blip>
          <a:srcRect l="35792" t="7303" r="2348" b="30877"/>
          <a:stretch/>
        </p:blipFill>
        <p:spPr>
          <a:xfrm>
            <a:off x="0" y="0"/>
            <a:ext cx="9144001" cy="6858000"/>
          </a:xfrm>
          <a:prstGeom prst="rect">
            <a:avLst/>
          </a:prstGeom>
        </p:spPr>
      </p:pic>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pic>
        <p:nvPicPr>
          <p:cNvPr id="27" name="Picture 27"/>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8" name="TextBox 27"/>
          <p:cNvSpPr txBox="1"/>
          <p:nvPr/>
        </p:nvSpPr>
        <p:spPr>
          <a:xfrm>
            <a:off x="467544" y="332656"/>
            <a:ext cx="6192688"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Gone Green meets targets on time</a:t>
            </a:r>
            <a:endParaRPr lang="en-US" sz="2800" dirty="0">
              <a:solidFill>
                <a:srgbClr val="FFFFFF"/>
              </a:solidFill>
              <a:cs typeface="Arial"/>
            </a:endParaRPr>
          </a:p>
        </p:txBody>
      </p:sp>
      <p:cxnSp>
        <p:nvCxnSpPr>
          <p:cNvPr id="29" name="Straight Connector 28"/>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30" name="Straight Connector 29"/>
          <p:cNvCxnSpPr/>
          <p:nvPr/>
        </p:nvCxnSpPr>
        <p:spPr bwMode="auto">
          <a:xfrm flipV="1">
            <a:off x="539552" y="1124744"/>
            <a:ext cx="5832648"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spTree>
    <p:extLst>
      <p:ext uri="{BB962C8B-B14F-4D97-AF65-F5344CB8AC3E}">
        <p14:creationId xmlns:p14="http://schemas.microsoft.com/office/powerpoint/2010/main" val="375491714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ignposts.png"/>
          <p:cNvPicPr>
            <a:picLocks noChangeAspect="1"/>
          </p:cNvPicPr>
          <p:nvPr/>
        </p:nvPicPr>
        <p:blipFill rotWithShape="1">
          <a:blip r:embed="rId3" cstate="print">
            <a:extLst>
              <a:ext uri="{28A0092B-C50C-407E-A947-70E740481C1C}">
                <a14:useLocalDpi xmlns:a14="http://schemas.microsoft.com/office/drawing/2010/main" val="0"/>
              </a:ext>
            </a:extLst>
          </a:blip>
          <a:srcRect l="13768" t="1152" b="19268"/>
          <a:stretch/>
        </p:blipFill>
        <p:spPr>
          <a:xfrm>
            <a:off x="0" y="-1"/>
            <a:ext cx="9144000" cy="6858001"/>
          </a:xfrm>
          <a:prstGeom prst="rect">
            <a:avLst/>
          </a:prstGeom>
        </p:spPr>
      </p:pic>
      <p:pic>
        <p:nvPicPr>
          <p:cNvPr id="3" name="Picture 27"/>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Signposts</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24744"/>
            <a:ext cx="1728192"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spTree>
    <p:extLst>
      <p:ext uri="{BB962C8B-B14F-4D97-AF65-F5344CB8AC3E}">
        <p14:creationId xmlns:p14="http://schemas.microsoft.com/office/powerpoint/2010/main" val="70613429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2014 scenario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1556792"/>
            <a:ext cx="8136904" cy="4830919"/>
          </a:xfrm>
          <a:prstGeom prst="rect">
            <a:avLst/>
          </a:prstGeom>
        </p:spPr>
      </p:pic>
      <p:sp>
        <p:nvSpPr>
          <p:cNvPr id="2" name="TextBox 1"/>
          <p:cNvSpPr txBox="1"/>
          <p:nvPr/>
        </p:nvSpPr>
        <p:spPr>
          <a:xfrm>
            <a:off x="467544" y="332656"/>
            <a:ext cx="5472608"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04346C"/>
              </a:solidFill>
            </a:endParaRPr>
          </a:p>
          <a:p>
            <a:pPr fontAlgn="base">
              <a:lnSpc>
                <a:spcPct val="80000"/>
              </a:lnSpc>
              <a:spcBef>
                <a:spcPct val="0"/>
              </a:spcBef>
              <a:spcAft>
                <a:spcPct val="0"/>
              </a:spcAft>
            </a:pPr>
            <a:r>
              <a:rPr lang="en-US" sz="2800" b="1" dirty="0">
                <a:solidFill>
                  <a:srgbClr val="0079C1"/>
                </a:solidFill>
              </a:rPr>
              <a:t>Looking back to 2014</a:t>
            </a:r>
            <a:endParaRPr lang="en-US" sz="2800" dirty="0">
              <a:solidFill>
                <a:srgbClr val="0079C1"/>
              </a:solidFill>
              <a:cs typeface="Arial"/>
            </a:endParaRPr>
          </a:p>
        </p:txBody>
      </p:sp>
      <p:cxnSp>
        <p:nvCxnSpPr>
          <p:cNvPr id="8" name="Straight Connector 7"/>
          <p:cNvCxnSpPr/>
          <p:nvPr/>
        </p:nvCxnSpPr>
        <p:spPr bwMode="auto">
          <a:xfrm flipV="1">
            <a:off x="539552" y="1124744"/>
            <a:ext cx="8136904" cy="4027"/>
          </a:xfrm>
          <a:prstGeom prst="line">
            <a:avLst/>
          </a:prstGeom>
          <a:solidFill>
            <a:schemeClr val="accent1"/>
          </a:solidFill>
          <a:ln w="9525" cap="flat" cmpd="sng" algn="ctr">
            <a:solidFill>
              <a:srgbClr val="0079C1"/>
            </a:solidFill>
            <a:prstDash val="solid"/>
            <a:round/>
            <a:headEnd type="none" w="med" len="med"/>
            <a:tailEnd type="none" w="med" len="med"/>
          </a:ln>
          <a:effectLst/>
        </p:spPr>
      </p:cxnSp>
      <p:cxnSp>
        <p:nvCxnSpPr>
          <p:cNvPr id="7" name="Straight Connector 6"/>
          <p:cNvCxnSpPr/>
          <p:nvPr/>
        </p:nvCxnSpPr>
        <p:spPr bwMode="auto">
          <a:xfrm flipV="1">
            <a:off x="539552" y="1124744"/>
            <a:ext cx="3600400" cy="4028"/>
          </a:xfrm>
          <a:prstGeom prst="line">
            <a:avLst/>
          </a:prstGeom>
          <a:solidFill>
            <a:schemeClr val="accent1"/>
          </a:solidFill>
          <a:ln w="38100" cap="flat" cmpd="sng" algn="ctr">
            <a:solidFill>
              <a:srgbClr val="0079C1"/>
            </a:solidFill>
            <a:prstDash val="solid"/>
            <a:round/>
            <a:headEnd type="none" w="med" len="med"/>
            <a:tailEnd type="none" w="med" len="med"/>
          </a:ln>
          <a:effectLst/>
        </p:spPr>
      </p:cxnSp>
      <p:pic>
        <p:nvPicPr>
          <p:cNvPr id="15" name="Picture 14" descr="National_Grid_logo_cmyk.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4248" y="347526"/>
            <a:ext cx="1800200" cy="371742"/>
          </a:xfrm>
          <a:prstGeom prst="rect">
            <a:avLst/>
          </a:prstGeom>
        </p:spPr>
      </p:pic>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pic>
        <p:nvPicPr>
          <p:cNvPr id="9" name="Picture 8" descr="Main Landscape.png"/>
          <p:cNvPicPr>
            <a:picLocks noChangeAspect="1"/>
          </p:cNvPicPr>
          <p:nvPr/>
        </p:nvPicPr>
        <p:blipFill rotWithShape="1">
          <a:blip r:embed="rId5" cstate="print">
            <a:extLst>
              <a:ext uri="{28A0092B-C50C-407E-A947-70E740481C1C}">
                <a14:useLocalDpi xmlns:a14="http://schemas.microsoft.com/office/drawing/2010/main" val="0"/>
              </a:ext>
            </a:extLst>
          </a:blip>
          <a:srcRect r="75219"/>
          <a:stretch/>
        </p:blipFill>
        <p:spPr>
          <a:xfrm>
            <a:off x="1115615" y="3887646"/>
            <a:ext cx="1842123" cy="2133643"/>
          </a:xfrm>
          <a:prstGeom prst="rect">
            <a:avLst/>
          </a:prstGeom>
        </p:spPr>
      </p:pic>
      <p:pic>
        <p:nvPicPr>
          <p:cNvPr id="12" name="Picture 11" descr="Main Landscape.png"/>
          <p:cNvPicPr>
            <a:picLocks noChangeAspect="1"/>
          </p:cNvPicPr>
          <p:nvPr/>
        </p:nvPicPr>
        <p:blipFill rotWithShape="1">
          <a:blip r:embed="rId5" cstate="print">
            <a:extLst>
              <a:ext uri="{28A0092B-C50C-407E-A947-70E740481C1C}">
                <a14:useLocalDpi xmlns:a14="http://schemas.microsoft.com/office/drawing/2010/main" val="0"/>
              </a:ext>
            </a:extLst>
          </a:blip>
          <a:srcRect l="50058" r="24294"/>
          <a:stretch/>
        </p:blipFill>
        <p:spPr>
          <a:xfrm>
            <a:off x="1115616" y="1583390"/>
            <a:ext cx="1906606" cy="2133644"/>
          </a:xfrm>
          <a:prstGeom prst="rect">
            <a:avLst/>
          </a:prstGeom>
        </p:spPr>
      </p:pic>
      <p:pic>
        <p:nvPicPr>
          <p:cNvPr id="13" name="Picture 12" descr="Main Landscape.png"/>
          <p:cNvPicPr>
            <a:picLocks noChangeAspect="1"/>
          </p:cNvPicPr>
          <p:nvPr/>
        </p:nvPicPr>
        <p:blipFill rotWithShape="1">
          <a:blip r:embed="rId6" cstate="print">
            <a:extLst>
              <a:ext uri="{28A0092B-C50C-407E-A947-70E740481C1C}">
                <a14:useLocalDpi xmlns:a14="http://schemas.microsoft.com/office/drawing/2010/main" val="0"/>
              </a:ext>
            </a:extLst>
          </a:blip>
          <a:srcRect l="24781" r="49941"/>
          <a:stretch/>
        </p:blipFill>
        <p:spPr>
          <a:xfrm>
            <a:off x="4932040" y="3887646"/>
            <a:ext cx="1879074" cy="2133644"/>
          </a:xfrm>
          <a:prstGeom prst="rect">
            <a:avLst/>
          </a:prstGeom>
        </p:spPr>
      </p:pic>
      <p:pic>
        <p:nvPicPr>
          <p:cNvPr id="14" name="Picture 13" descr="Main Landscape.png"/>
          <p:cNvPicPr>
            <a:picLocks noChangeAspect="1"/>
          </p:cNvPicPr>
          <p:nvPr/>
        </p:nvPicPr>
        <p:blipFill rotWithShape="1">
          <a:blip r:embed="rId5" cstate="print">
            <a:extLst>
              <a:ext uri="{28A0092B-C50C-407E-A947-70E740481C1C}">
                <a14:useLocalDpi xmlns:a14="http://schemas.microsoft.com/office/drawing/2010/main" val="0"/>
              </a:ext>
            </a:extLst>
          </a:blip>
          <a:srcRect l="75783"/>
          <a:stretch/>
        </p:blipFill>
        <p:spPr>
          <a:xfrm>
            <a:off x="4932040" y="1628800"/>
            <a:ext cx="1800200" cy="2133644"/>
          </a:xfrm>
          <a:prstGeom prst="rect">
            <a:avLst/>
          </a:prstGeom>
        </p:spPr>
      </p:pic>
    </p:spTree>
    <p:extLst>
      <p:ext uri="{BB962C8B-B14F-4D97-AF65-F5344CB8AC3E}">
        <p14:creationId xmlns:p14="http://schemas.microsoft.com/office/powerpoint/2010/main" val="3903725356"/>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3676" y="332656"/>
            <a:ext cx="5472608" cy="796115"/>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0079C1"/>
                </a:solidFill>
              </a:rPr>
              <a:t>The 2015 scenarios</a:t>
            </a:r>
          </a:p>
          <a:p>
            <a:pPr fontAlgn="base">
              <a:lnSpc>
                <a:spcPct val="80000"/>
              </a:lnSpc>
              <a:spcBef>
                <a:spcPct val="0"/>
              </a:spcBef>
              <a:spcAft>
                <a:spcPct val="0"/>
              </a:spcAft>
            </a:pPr>
            <a:r>
              <a:rPr lang="en-US" sz="2800" dirty="0">
                <a:solidFill>
                  <a:srgbClr val="0079C1"/>
                </a:solidFill>
                <a:cs typeface="Arial"/>
              </a:rPr>
              <a:t>Evolution not revolution</a:t>
            </a:r>
          </a:p>
        </p:txBody>
      </p:sp>
      <p:cxnSp>
        <p:nvCxnSpPr>
          <p:cNvPr id="8" name="Straight Connector 7"/>
          <p:cNvCxnSpPr/>
          <p:nvPr/>
        </p:nvCxnSpPr>
        <p:spPr bwMode="auto">
          <a:xfrm flipV="1">
            <a:off x="539552" y="1124744"/>
            <a:ext cx="8136904" cy="4027"/>
          </a:xfrm>
          <a:prstGeom prst="line">
            <a:avLst/>
          </a:prstGeom>
          <a:solidFill>
            <a:schemeClr val="accent1"/>
          </a:solidFill>
          <a:ln w="9525" cap="flat" cmpd="sng" algn="ctr">
            <a:solidFill>
              <a:srgbClr val="0079C1"/>
            </a:solidFill>
            <a:prstDash val="solid"/>
            <a:round/>
            <a:headEnd type="none" w="med" len="med"/>
            <a:tailEnd type="none" w="med" len="med"/>
          </a:ln>
          <a:effectLst/>
        </p:spPr>
      </p:cxnSp>
      <p:cxnSp>
        <p:nvCxnSpPr>
          <p:cNvPr id="7" name="Straight Connector 6"/>
          <p:cNvCxnSpPr/>
          <p:nvPr/>
        </p:nvCxnSpPr>
        <p:spPr bwMode="auto">
          <a:xfrm flipV="1">
            <a:off x="539552" y="1124744"/>
            <a:ext cx="3600400" cy="4028"/>
          </a:xfrm>
          <a:prstGeom prst="line">
            <a:avLst/>
          </a:prstGeom>
          <a:solidFill>
            <a:schemeClr val="accent1"/>
          </a:solidFill>
          <a:ln w="38100" cap="flat" cmpd="sng" algn="ctr">
            <a:solidFill>
              <a:srgbClr val="0079C1"/>
            </a:solidFill>
            <a:prstDash val="solid"/>
            <a:round/>
            <a:headEnd type="none" w="med" len="med"/>
            <a:tailEnd type="none" w="med" len="med"/>
          </a:ln>
          <a:effectLst/>
        </p:spPr>
      </p:cxnSp>
      <p:pic>
        <p:nvPicPr>
          <p:cNvPr id="15" name="Picture 14" descr="National_Grid_logo_cmyk.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347526"/>
            <a:ext cx="1800200" cy="371742"/>
          </a:xfrm>
          <a:prstGeom prst="rect">
            <a:avLst/>
          </a:prstGeom>
        </p:spPr>
      </p:pic>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pic>
        <p:nvPicPr>
          <p:cNvPr id="5" name="Picture 4" descr="2014 scenarios_NEW.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21656" y="1403044"/>
            <a:ext cx="6391656" cy="5001768"/>
          </a:xfrm>
          <a:prstGeom prst="rect">
            <a:avLst/>
          </a:prstGeom>
        </p:spPr>
      </p:pic>
      <p:pic>
        <p:nvPicPr>
          <p:cNvPr id="3" name="Picture 2" descr="Scenarion PPT Slide.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52672" y="1772816"/>
            <a:ext cx="5616624" cy="3975662"/>
          </a:xfrm>
          <a:prstGeom prst="rect">
            <a:avLst/>
          </a:prstGeom>
        </p:spPr>
      </p:pic>
    </p:spTree>
    <p:extLst>
      <p:ext uri="{BB962C8B-B14F-4D97-AF65-F5344CB8AC3E}">
        <p14:creationId xmlns:p14="http://schemas.microsoft.com/office/powerpoint/2010/main" val="145335736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Scenarios_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8" y="-1984"/>
            <a:ext cx="9144000" cy="6858000"/>
          </a:xfrm>
          <a:prstGeom prst="rect">
            <a:avLst/>
          </a:prstGeom>
        </p:spPr>
      </p:pic>
      <p:pic>
        <p:nvPicPr>
          <p:cNvPr id="3" name="Picture 27"/>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dirty="0">
              <a:solidFill>
                <a:srgbClr val="FFFFFF"/>
              </a:solidFill>
              <a:cs typeface="Arial"/>
            </a:endParaRPr>
          </a:p>
          <a:p>
            <a:pPr fontAlgn="base">
              <a:lnSpc>
                <a:spcPct val="80000"/>
              </a:lnSpc>
              <a:spcBef>
                <a:spcPct val="0"/>
              </a:spcBef>
              <a:spcAft>
                <a:spcPct val="0"/>
              </a:spcAft>
            </a:pPr>
            <a:r>
              <a:rPr lang="en-US" sz="2800" b="1" dirty="0">
                <a:solidFill>
                  <a:srgbClr val="FFFFFF"/>
                </a:solidFill>
                <a:cs typeface="Arial"/>
              </a:rPr>
              <a:t>No Progression</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24744"/>
            <a:ext cx="2664296"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4" name="Picture 3" descr="Scenario icon_orange.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86738" y="1453952"/>
            <a:ext cx="648072" cy="665467"/>
          </a:xfrm>
          <a:prstGeom prst="rect">
            <a:avLst/>
          </a:prstGeom>
        </p:spPr>
      </p:pic>
      <p:grpSp>
        <p:nvGrpSpPr>
          <p:cNvPr id="5" name="Group 4"/>
          <p:cNvGrpSpPr/>
          <p:nvPr/>
        </p:nvGrpSpPr>
        <p:grpSpPr>
          <a:xfrm>
            <a:off x="369355" y="1597968"/>
            <a:ext cx="5138461" cy="1050050"/>
            <a:chOff x="369355" y="1597968"/>
            <a:chExt cx="5138461" cy="1050050"/>
          </a:xfrm>
        </p:grpSpPr>
        <p:sp>
          <p:nvSpPr>
            <p:cNvPr id="9" name="Rectangle 4"/>
            <p:cNvSpPr>
              <a:spLocks noChangeArrowheads="1"/>
            </p:cNvSpPr>
            <p:nvPr/>
          </p:nvSpPr>
          <p:spPr bwMode="auto">
            <a:xfrm>
              <a:off x="535455" y="1597968"/>
              <a:ext cx="4972361" cy="750912"/>
            </a:xfrm>
            <a:prstGeom prst="rect">
              <a:avLst/>
            </a:prstGeom>
            <a:noFill/>
            <a:ln>
              <a:noFill/>
            </a:ln>
            <a:effectLst/>
            <a:extLst/>
          </p:spPr>
          <p:txBody>
            <a:bodyPr anchor="ctr"/>
            <a:lstStyle/>
            <a:p>
              <a:pPr marL="180000" fontAlgn="base">
                <a:lnSpc>
                  <a:spcPct val="120000"/>
                </a:lnSpc>
                <a:spcBef>
                  <a:spcPct val="0"/>
                </a:spcBef>
                <a:spcAft>
                  <a:spcPct val="0"/>
                </a:spcAft>
              </a:pPr>
              <a:endParaRPr lang="en-US" sz="2000" dirty="0">
                <a:solidFill>
                  <a:srgbClr val="000000"/>
                </a:solidFill>
              </a:endParaRPr>
            </a:p>
          </p:txBody>
        </p:sp>
        <p:sp>
          <p:nvSpPr>
            <p:cNvPr id="16" name="Rectangle 15"/>
            <p:cNvSpPr/>
            <p:nvPr/>
          </p:nvSpPr>
          <p:spPr bwMode="auto">
            <a:xfrm>
              <a:off x="539552" y="1615410"/>
              <a:ext cx="4824536" cy="103260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7" name="Rectangle 16"/>
            <p:cNvSpPr/>
            <p:nvPr/>
          </p:nvSpPr>
          <p:spPr bwMode="auto">
            <a:xfrm rot="2700000">
              <a:off x="369355" y="1926557"/>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8" name="TextBox 17"/>
            <p:cNvSpPr txBox="1"/>
            <p:nvPr/>
          </p:nvSpPr>
          <p:spPr>
            <a:xfrm>
              <a:off x="477849" y="1658183"/>
              <a:ext cx="4958247" cy="978729"/>
            </a:xfrm>
            <a:prstGeom prst="rect">
              <a:avLst/>
            </a:prstGeom>
            <a:noFill/>
          </p:spPr>
          <p:txBody>
            <a:bodyPr wrap="square" rtlCol="0">
              <a:spAutoFit/>
            </a:bodyPr>
            <a:lstStyle/>
            <a:p>
              <a:pPr marL="180000" fontAlgn="base">
                <a:lnSpc>
                  <a:spcPct val="120000"/>
                </a:lnSpc>
                <a:spcBef>
                  <a:spcPct val="0"/>
                </a:spcBef>
                <a:spcAft>
                  <a:spcPct val="0"/>
                </a:spcAft>
              </a:pPr>
              <a:r>
                <a:rPr lang="en-US" sz="1600" dirty="0">
                  <a:solidFill>
                    <a:srgbClr val="000000"/>
                  </a:solidFill>
                </a:rPr>
                <a:t>Low economic growth and inconsistent political signals with a lack of focus on environmental policies</a:t>
              </a:r>
            </a:p>
          </p:txBody>
        </p:sp>
      </p:grpSp>
      <p:grpSp>
        <p:nvGrpSpPr>
          <p:cNvPr id="6" name="Group 5"/>
          <p:cNvGrpSpPr/>
          <p:nvPr/>
        </p:nvGrpSpPr>
        <p:grpSpPr>
          <a:xfrm>
            <a:off x="369356" y="2723434"/>
            <a:ext cx="4994732" cy="720080"/>
            <a:chOff x="369356" y="2723434"/>
            <a:chExt cx="4994732" cy="720080"/>
          </a:xfrm>
        </p:grpSpPr>
        <p:sp>
          <p:nvSpPr>
            <p:cNvPr id="19" name="Rectangle 18"/>
            <p:cNvSpPr/>
            <p:nvPr/>
          </p:nvSpPr>
          <p:spPr bwMode="auto">
            <a:xfrm>
              <a:off x="539552" y="2723434"/>
              <a:ext cx="4824536" cy="720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1" name="Rectangle 20"/>
            <p:cNvSpPr/>
            <p:nvPr/>
          </p:nvSpPr>
          <p:spPr bwMode="auto">
            <a:xfrm rot="2700000">
              <a:off x="369356" y="2928672"/>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0" name="TextBox 19"/>
            <p:cNvSpPr txBox="1"/>
            <p:nvPr/>
          </p:nvSpPr>
          <p:spPr>
            <a:xfrm>
              <a:off x="405841" y="2795442"/>
              <a:ext cx="4814231" cy="360612"/>
            </a:xfrm>
            <a:prstGeom prst="rect">
              <a:avLst/>
            </a:prstGeom>
            <a:noFill/>
          </p:spPr>
          <p:txBody>
            <a:bodyPr wrap="square" rtlCol="0">
              <a:spAutoFit/>
            </a:bodyPr>
            <a:lstStyle/>
            <a:p>
              <a:pPr marL="180000" fontAlgn="base">
                <a:lnSpc>
                  <a:spcPct val="120000"/>
                </a:lnSpc>
                <a:spcBef>
                  <a:spcPct val="0"/>
                </a:spcBef>
                <a:spcAft>
                  <a:spcPct val="0"/>
                </a:spcAft>
              </a:pPr>
              <a:r>
                <a:rPr lang="en-US" sz="1600" dirty="0">
                  <a:solidFill>
                    <a:srgbClr val="000000"/>
                  </a:solidFill>
                </a:rPr>
                <a:t>Electricity prices are low</a:t>
              </a:r>
            </a:p>
          </p:txBody>
        </p:sp>
      </p:grpSp>
    </p:spTree>
    <p:extLst>
      <p:ext uri="{BB962C8B-B14F-4D97-AF65-F5344CB8AC3E}">
        <p14:creationId xmlns:p14="http://schemas.microsoft.com/office/powerpoint/2010/main" val="15843045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35" name="Rectangle 34"/>
          <p:cNvSpPr/>
          <p:nvPr/>
        </p:nvSpPr>
        <p:spPr bwMode="auto">
          <a:xfrm rot="2700000">
            <a:off x="2475610" y="5810880"/>
            <a:ext cx="332772" cy="332772"/>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36" name="Rectangle 35"/>
          <p:cNvSpPr/>
          <p:nvPr/>
        </p:nvSpPr>
        <p:spPr bwMode="auto">
          <a:xfrm>
            <a:off x="1115616" y="5928461"/>
            <a:ext cx="3019268" cy="415064"/>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0000"/>
              </a:solidFill>
            </a:endParaRPr>
          </a:p>
        </p:txBody>
      </p:sp>
      <p:sp>
        <p:nvSpPr>
          <p:cNvPr id="33" name="Rectangle 32"/>
          <p:cNvSpPr/>
          <p:nvPr/>
        </p:nvSpPr>
        <p:spPr bwMode="auto">
          <a:xfrm rot="2700000">
            <a:off x="2475610" y="3123156"/>
            <a:ext cx="332772" cy="332772"/>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34" name="Rectangle 33"/>
          <p:cNvSpPr/>
          <p:nvPr/>
        </p:nvSpPr>
        <p:spPr bwMode="auto">
          <a:xfrm>
            <a:off x="1115616" y="3240737"/>
            <a:ext cx="3019268" cy="415064"/>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0000"/>
              </a:solidFill>
            </a:endParaRPr>
          </a:p>
        </p:txBody>
      </p:sp>
      <p:sp>
        <p:nvSpPr>
          <p:cNvPr id="31" name="Rectangle 30"/>
          <p:cNvSpPr/>
          <p:nvPr/>
        </p:nvSpPr>
        <p:spPr bwMode="auto">
          <a:xfrm rot="2700000">
            <a:off x="6487238" y="3123155"/>
            <a:ext cx="332772" cy="332772"/>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32" name="Rectangle 31"/>
          <p:cNvSpPr/>
          <p:nvPr/>
        </p:nvSpPr>
        <p:spPr bwMode="auto">
          <a:xfrm>
            <a:off x="5127244" y="3240736"/>
            <a:ext cx="3019268" cy="415064"/>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0000"/>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No Progression</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0" name="Straight Connector 9"/>
          <p:cNvCxnSpPr/>
          <p:nvPr/>
        </p:nvCxnSpPr>
        <p:spPr bwMode="auto">
          <a:xfrm>
            <a:off x="539552" y="1128772"/>
            <a:ext cx="2736304" cy="0"/>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19" name="TextBox 18"/>
          <p:cNvSpPr txBox="1"/>
          <p:nvPr/>
        </p:nvSpPr>
        <p:spPr>
          <a:xfrm>
            <a:off x="1115616" y="3243105"/>
            <a:ext cx="2157748" cy="369332"/>
          </a:xfrm>
          <a:prstGeom prst="rect">
            <a:avLst/>
          </a:prstGeom>
          <a:noFill/>
        </p:spPr>
        <p:txBody>
          <a:bodyPr wrap="square" rtlCol="0">
            <a:spAutoFit/>
          </a:bodyPr>
          <a:lstStyle/>
          <a:p>
            <a:pPr fontAlgn="base">
              <a:spcBef>
                <a:spcPct val="0"/>
              </a:spcBef>
              <a:spcAft>
                <a:spcPct val="0"/>
              </a:spcAft>
            </a:pPr>
            <a:r>
              <a:rPr lang="en-GB" dirty="0">
                <a:solidFill>
                  <a:srgbClr val="FFFFFF"/>
                </a:solidFill>
              </a:rPr>
              <a:t>Focused on cost</a:t>
            </a:r>
          </a:p>
        </p:txBody>
      </p:sp>
      <p:sp>
        <p:nvSpPr>
          <p:cNvPr id="21" name="TextBox 20"/>
          <p:cNvSpPr txBox="1"/>
          <p:nvPr/>
        </p:nvSpPr>
        <p:spPr>
          <a:xfrm>
            <a:off x="5134184" y="3245757"/>
            <a:ext cx="2966208" cy="369332"/>
          </a:xfrm>
          <a:prstGeom prst="rect">
            <a:avLst/>
          </a:prstGeom>
          <a:noFill/>
        </p:spPr>
        <p:txBody>
          <a:bodyPr wrap="square" rtlCol="0">
            <a:spAutoFit/>
          </a:bodyPr>
          <a:lstStyle/>
          <a:p>
            <a:pPr fontAlgn="base">
              <a:spcBef>
                <a:spcPct val="0"/>
              </a:spcBef>
              <a:spcAft>
                <a:spcPct val="0"/>
              </a:spcAft>
            </a:pPr>
            <a:r>
              <a:rPr lang="en-GB" dirty="0">
                <a:solidFill>
                  <a:srgbClr val="FFFFFF"/>
                </a:solidFill>
              </a:rPr>
              <a:t>Petrol vehicles</a:t>
            </a:r>
          </a:p>
        </p:txBody>
      </p:sp>
      <p:sp>
        <p:nvSpPr>
          <p:cNvPr id="25" name="TextBox 24"/>
          <p:cNvSpPr txBox="1"/>
          <p:nvPr/>
        </p:nvSpPr>
        <p:spPr>
          <a:xfrm>
            <a:off x="1115616" y="5938009"/>
            <a:ext cx="2592288" cy="369332"/>
          </a:xfrm>
          <a:prstGeom prst="rect">
            <a:avLst/>
          </a:prstGeom>
          <a:noFill/>
        </p:spPr>
        <p:txBody>
          <a:bodyPr wrap="square" rtlCol="0">
            <a:spAutoFit/>
          </a:bodyPr>
          <a:lstStyle/>
          <a:p>
            <a:pPr fontAlgn="base">
              <a:spcBef>
                <a:spcPct val="0"/>
              </a:spcBef>
              <a:spcAft>
                <a:spcPct val="0"/>
              </a:spcAft>
            </a:pPr>
            <a:r>
              <a:rPr lang="en-GB" dirty="0">
                <a:solidFill>
                  <a:srgbClr val="FFFFFF"/>
                </a:solidFill>
              </a:rPr>
              <a:t>Keep appliances</a:t>
            </a:r>
          </a:p>
        </p:txBody>
      </p:sp>
      <p:sp>
        <p:nvSpPr>
          <p:cNvPr id="26" name="Rectangle 25"/>
          <p:cNvSpPr/>
          <p:nvPr/>
        </p:nvSpPr>
        <p:spPr bwMode="auto">
          <a:xfrm rot="2700000">
            <a:off x="6492306" y="5810662"/>
            <a:ext cx="332772" cy="332772"/>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7" name="Rectangle 26"/>
          <p:cNvSpPr/>
          <p:nvPr/>
        </p:nvSpPr>
        <p:spPr bwMode="auto">
          <a:xfrm>
            <a:off x="5132312" y="5928243"/>
            <a:ext cx="3019268" cy="415064"/>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0000"/>
              </a:solidFill>
            </a:endParaRPr>
          </a:p>
        </p:txBody>
      </p:sp>
      <p:sp>
        <p:nvSpPr>
          <p:cNvPr id="28" name="TextBox 27"/>
          <p:cNvSpPr txBox="1"/>
          <p:nvPr/>
        </p:nvSpPr>
        <p:spPr>
          <a:xfrm>
            <a:off x="5143825" y="5944948"/>
            <a:ext cx="3316607" cy="369332"/>
          </a:xfrm>
          <a:prstGeom prst="rect">
            <a:avLst/>
          </a:prstGeom>
          <a:noFill/>
        </p:spPr>
        <p:txBody>
          <a:bodyPr wrap="square" rtlCol="0">
            <a:spAutoFit/>
          </a:bodyPr>
          <a:lstStyle/>
          <a:p>
            <a:pPr fontAlgn="base">
              <a:spcBef>
                <a:spcPct val="0"/>
              </a:spcBef>
              <a:spcAft>
                <a:spcPct val="0"/>
              </a:spcAft>
            </a:pPr>
            <a:r>
              <a:rPr lang="en-GB" dirty="0">
                <a:solidFill>
                  <a:srgbClr val="FFFFFF"/>
                </a:solidFill>
              </a:rPr>
              <a:t>Focus on the here and now</a:t>
            </a:r>
          </a:p>
        </p:txBody>
      </p:sp>
      <p:pic>
        <p:nvPicPr>
          <p:cNvPr id="4" name="Picture 3" descr="pound sign.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3728" y="1484785"/>
            <a:ext cx="1008112" cy="1378111"/>
          </a:xfrm>
          <a:prstGeom prst="rect">
            <a:avLst/>
          </a:prstGeom>
        </p:spPr>
      </p:pic>
      <p:pic>
        <p:nvPicPr>
          <p:cNvPr id="5" name="Picture 4" descr="Petrolcar_icon.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57612" y="1772816"/>
            <a:ext cx="2870743" cy="978606"/>
          </a:xfrm>
          <a:prstGeom prst="rect">
            <a:avLst/>
          </a:prstGeom>
        </p:spPr>
      </p:pic>
      <p:pic>
        <p:nvPicPr>
          <p:cNvPr id="6" name="Picture 5" descr="Light bulb.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09616" y="4107440"/>
            <a:ext cx="864096" cy="1529347"/>
          </a:xfrm>
          <a:prstGeom prst="rect">
            <a:avLst/>
          </a:prstGeom>
        </p:spPr>
      </p:pic>
      <p:pic>
        <p:nvPicPr>
          <p:cNvPr id="7" name="Picture 6" descr="Calanda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24824" y="4170284"/>
            <a:ext cx="2448272" cy="1331649"/>
          </a:xfrm>
          <a:prstGeom prst="rect">
            <a:avLst/>
          </a:prstGeom>
        </p:spPr>
      </p:pic>
    </p:spTree>
    <p:extLst>
      <p:ext uri="{BB962C8B-B14F-4D97-AF65-F5344CB8AC3E}">
        <p14:creationId xmlns:p14="http://schemas.microsoft.com/office/powerpoint/2010/main" val="595502621"/>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enarios_3.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27"/>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dirty="0">
              <a:solidFill>
                <a:srgbClr val="FFFFFF"/>
              </a:solidFill>
              <a:cs typeface="Arial"/>
            </a:endParaRPr>
          </a:p>
          <a:p>
            <a:pPr fontAlgn="base">
              <a:lnSpc>
                <a:spcPct val="80000"/>
              </a:lnSpc>
              <a:spcBef>
                <a:spcPct val="0"/>
              </a:spcBef>
              <a:spcAft>
                <a:spcPct val="0"/>
              </a:spcAft>
            </a:pPr>
            <a:r>
              <a:rPr lang="en-US" sz="2800" b="1" dirty="0">
                <a:solidFill>
                  <a:srgbClr val="FFFFFF"/>
                </a:solidFill>
                <a:cs typeface="Arial"/>
              </a:rPr>
              <a:t>Consumer Power</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24744"/>
            <a:ext cx="2952328"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5" name="Picture 4" descr="Scenario icon_blue.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21562" y="1451130"/>
            <a:ext cx="648072" cy="665467"/>
          </a:xfrm>
          <a:prstGeom prst="rect">
            <a:avLst/>
          </a:prstGeom>
        </p:spPr>
      </p:pic>
      <p:grpSp>
        <p:nvGrpSpPr>
          <p:cNvPr id="9" name="Group 8"/>
          <p:cNvGrpSpPr/>
          <p:nvPr/>
        </p:nvGrpSpPr>
        <p:grpSpPr>
          <a:xfrm>
            <a:off x="369356" y="2636912"/>
            <a:ext cx="4994732" cy="720080"/>
            <a:chOff x="369356" y="2636912"/>
            <a:chExt cx="4994732" cy="720080"/>
          </a:xfrm>
        </p:grpSpPr>
        <p:sp>
          <p:nvSpPr>
            <p:cNvPr id="18" name="Rectangle 17"/>
            <p:cNvSpPr/>
            <p:nvPr/>
          </p:nvSpPr>
          <p:spPr bwMode="auto">
            <a:xfrm>
              <a:off x="539552" y="2636912"/>
              <a:ext cx="4824536" cy="720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9" name="Rectangle 18"/>
            <p:cNvSpPr/>
            <p:nvPr/>
          </p:nvSpPr>
          <p:spPr bwMode="auto">
            <a:xfrm rot="2700000">
              <a:off x="369356" y="2842150"/>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0" name="TextBox 19"/>
            <p:cNvSpPr txBox="1"/>
            <p:nvPr/>
          </p:nvSpPr>
          <p:spPr>
            <a:xfrm>
              <a:off x="405841" y="2708920"/>
              <a:ext cx="4814231" cy="360612"/>
            </a:xfrm>
            <a:prstGeom prst="rect">
              <a:avLst/>
            </a:prstGeom>
            <a:noFill/>
          </p:spPr>
          <p:txBody>
            <a:bodyPr wrap="square" rtlCol="0">
              <a:spAutoFit/>
            </a:bodyPr>
            <a:lstStyle/>
            <a:p>
              <a:pPr marL="180000" fontAlgn="base">
                <a:lnSpc>
                  <a:spcPct val="120000"/>
                </a:lnSpc>
                <a:spcBef>
                  <a:spcPct val="0"/>
                </a:spcBef>
                <a:spcAft>
                  <a:spcPct val="0"/>
                </a:spcAft>
              </a:pPr>
              <a:r>
                <a:rPr lang="en-US" sz="1600" dirty="0">
                  <a:solidFill>
                    <a:srgbClr val="000000"/>
                  </a:solidFill>
                </a:rPr>
                <a:t>Money for government and consumers to invest</a:t>
              </a:r>
            </a:p>
          </p:txBody>
        </p:sp>
      </p:grpSp>
      <p:grpSp>
        <p:nvGrpSpPr>
          <p:cNvPr id="4" name="Group 3"/>
          <p:cNvGrpSpPr/>
          <p:nvPr/>
        </p:nvGrpSpPr>
        <p:grpSpPr>
          <a:xfrm>
            <a:off x="382892" y="1628800"/>
            <a:ext cx="4994732" cy="720080"/>
            <a:chOff x="382892" y="1628800"/>
            <a:chExt cx="4994732" cy="720080"/>
          </a:xfrm>
        </p:grpSpPr>
        <p:sp>
          <p:nvSpPr>
            <p:cNvPr id="21" name="Rectangle 20"/>
            <p:cNvSpPr/>
            <p:nvPr/>
          </p:nvSpPr>
          <p:spPr bwMode="auto">
            <a:xfrm>
              <a:off x="553088" y="1628800"/>
              <a:ext cx="4824536" cy="720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2" name="Rectangle 21"/>
            <p:cNvSpPr/>
            <p:nvPr/>
          </p:nvSpPr>
          <p:spPr bwMode="auto">
            <a:xfrm rot="2700000">
              <a:off x="382892" y="1834038"/>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3" name="TextBox 22"/>
            <p:cNvSpPr txBox="1"/>
            <p:nvPr/>
          </p:nvSpPr>
          <p:spPr>
            <a:xfrm>
              <a:off x="419377" y="1628800"/>
              <a:ext cx="4814231" cy="656077"/>
            </a:xfrm>
            <a:prstGeom prst="rect">
              <a:avLst/>
            </a:prstGeom>
            <a:noFill/>
          </p:spPr>
          <p:txBody>
            <a:bodyPr wrap="square" rtlCol="0">
              <a:spAutoFit/>
            </a:bodyPr>
            <a:lstStyle/>
            <a:p>
              <a:pPr marL="180000" fontAlgn="base">
                <a:lnSpc>
                  <a:spcPct val="120000"/>
                </a:lnSpc>
                <a:spcBef>
                  <a:spcPct val="0"/>
                </a:spcBef>
                <a:spcAft>
                  <a:spcPct val="0"/>
                </a:spcAft>
              </a:pPr>
              <a:r>
                <a:rPr lang="en-US" sz="1600" dirty="0">
                  <a:solidFill>
                    <a:srgbClr val="000000"/>
                  </a:solidFill>
                </a:rPr>
                <a:t>Consumerism, where quality of life drives decisions</a:t>
              </a:r>
            </a:p>
          </p:txBody>
        </p:sp>
      </p:grpSp>
    </p:spTree>
    <p:extLst>
      <p:ext uri="{BB962C8B-B14F-4D97-AF65-F5344CB8AC3E}">
        <p14:creationId xmlns:p14="http://schemas.microsoft.com/office/powerpoint/2010/main" val="22113158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Consumer Power</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0" name="Straight Connector 9"/>
          <p:cNvCxnSpPr/>
          <p:nvPr/>
        </p:nvCxnSpPr>
        <p:spPr bwMode="auto">
          <a:xfrm>
            <a:off x="539552" y="1128772"/>
            <a:ext cx="2952328" cy="0"/>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7" name="Picture 6" descr="Wind and solar_highres-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27044" y="1543944"/>
            <a:ext cx="2038650" cy="1359101"/>
          </a:xfrm>
          <a:prstGeom prst="rect">
            <a:avLst/>
          </a:prstGeom>
        </p:spPr>
      </p:pic>
      <p:pic>
        <p:nvPicPr>
          <p:cNvPr id="11" name="Picture 10" descr="Potential of SMART meters.png"/>
          <p:cNvPicPr>
            <a:picLocks noChangeAspect="1"/>
          </p:cNvPicPr>
          <p:nvPr/>
        </p:nvPicPr>
        <p:blipFill rotWithShape="1">
          <a:blip r:embed="rId5" cstate="print">
            <a:extLst>
              <a:ext uri="{28A0092B-C50C-407E-A947-70E740481C1C}">
                <a14:useLocalDpi xmlns:a14="http://schemas.microsoft.com/office/drawing/2010/main" val="0"/>
              </a:ext>
            </a:extLst>
          </a:blip>
          <a:srcRect l="45237" r="9366" b="13635"/>
          <a:stretch/>
        </p:blipFill>
        <p:spPr>
          <a:xfrm>
            <a:off x="5148064" y="1344736"/>
            <a:ext cx="2480150" cy="1855884"/>
          </a:xfrm>
          <a:prstGeom prst="rect">
            <a:avLst/>
          </a:prstGeom>
        </p:spPr>
      </p:pic>
      <p:sp>
        <p:nvSpPr>
          <p:cNvPr id="25" name="Rectangle 24"/>
          <p:cNvSpPr/>
          <p:nvPr/>
        </p:nvSpPr>
        <p:spPr bwMode="auto">
          <a:xfrm rot="2700000">
            <a:off x="2475610" y="5810880"/>
            <a:ext cx="332772" cy="332772"/>
          </a:xfrm>
          <a:prstGeom prst="rect">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6" name="Rectangle 25"/>
          <p:cNvSpPr/>
          <p:nvPr/>
        </p:nvSpPr>
        <p:spPr bwMode="auto">
          <a:xfrm>
            <a:off x="1115616" y="5928461"/>
            <a:ext cx="3019268" cy="415064"/>
          </a:xfrm>
          <a:prstGeom prst="rect">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0000"/>
              </a:solidFill>
            </a:endParaRPr>
          </a:p>
        </p:txBody>
      </p:sp>
      <p:sp>
        <p:nvSpPr>
          <p:cNvPr id="27" name="Rectangle 26"/>
          <p:cNvSpPr/>
          <p:nvPr/>
        </p:nvSpPr>
        <p:spPr bwMode="auto">
          <a:xfrm rot="2700000">
            <a:off x="2475610" y="3123156"/>
            <a:ext cx="332772" cy="332772"/>
          </a:xfrm>
          <a:prstGeom prst="rect">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8" name="Rectangle 27"/>
          <p:cNvSpPr/>
          <p:nvPr/>
        </p:nvSpPr>
        <p:spPr bwMode="auto">
          <a:xfrm>
            <a:off x="1115616" y="3240737"/>
            <a:ext cx="3019268" cy="415064"/>
          </a:xfrm>
          <a:prstGeom prst="rect">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0000"/>
              </a:solidFill>
            </a:endParaRPr>
          </a:p>
        </p:txBody>
      </p:sp>
      <p:sp>
        <p:nvSpPr>
          <p:cNvPr id="29" name="Rectangle 28"/>
          <p:cNvSpPr/>
          <p:nvPr/>
        </p:nvSpPr>
        <p:spPr bwMode="auto">
          <a:xfrm rot="2700000">
            <a:off x="6487238" y="3123155"/>
            <a:ext cx="332772" cy="332772"/>
          </a:xfrm>
          <a:prstGeom prst="rect">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30" name="Rectangle 29"/>
          <p:cNvSpPr/>
          <p:nvPr/>
        </p:nvSpPr>
        <p:spPr bwMode="auto">
          <a:xfrm>
            <a:off x="5127244" y="3240736"/>
            <a:ext cx="3019268" cy="415064"/>
          </a:xfrm>
          <a:prstGeom prst="rect">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0000"/>
              </a:solidFill>
            </a:endParaRPr>
          </a:p>
        </p:txBody>
      </p:sp>
      <p:sp>
        <p:nvSpPr>
          <p:cNvPr id="31" name="TextBox 30"/>
          <p:cNvSpPr txBox="1"/>
          <p:nvPr/>
        </p:nvSpPr>
        <p:spPr>
          <a:xfrm>
            <a:off x="1115616" y="3243105"/>
            <a:ext cx="2157748" cy="369332"/>
          </a:xfrm>
          <a:prstGeom prst="rect">
            <a:avLst/>
          </a:prstGeom>
          <a:noFill/>
        </p:spPr>
        <p:txBody>
          <a:bodyPr wrap="square" rtlCol="0">
            <a:spAutoFit/>
          </a:bodyPr>
          <a:lstStyle/>
          <a:p>
            <a:pPr fontAlgn="base">
              <a:spcBef>
                <a:spcPct val="0"/>
              </a:spcBef>
              <a:spcAft>
                <a:spcPct val="0"/>
              </a:spcAft>
            </a:pPr>
            <a:r>
              <a:rPr lang="en-GB" dirty="0">
                <a:solidFill>
                  <a:srgbClr val="FFFFFF"/>
                </a:solidFill>
              </a:rPr>
              <a:t>Solar panels</a:t>
            </a:r>
          </a:p>
        </p:txBody>
      </p:sp>
      <p:sp>
        <p:nvSpPr>
          <p:cNvPr id="32" name="TextBox 31"/>
          <p:cNvSpPr txBox="1"/>
          <p:nvPr/>
        </p:nvSpPr>
        <p:spPr>
          <a:xfrm>
            <a:off x="5134184" y="3245757"/>
            <a:ext cx="2462152" cy="369332"/>
          </a:xfrm>
          <a:prstGeom prst="rect">
            <a:avLst/>
          </a:prstGeom>
          <a:noFill/>
        </p:spPr>
        <p:txBody>
          <a:bodyPr wrap="square" rtlCol="0">
            <a:spAutoFit/>
          </a:bodyPr>
          <a:lstStyle/>
          <a:p>
            <a:pPr fontAlgn="base">
              <a:spcBef>
                <a:spcPct val="0"/>
              </a:spcBef>
              <a:spcAft>
                <a:spcPct val="0"/>
              </a:spcAft>
            </a:pPr>
            <a:r>
              <a:rPr lang="en-GB" dirty="0">
                <a:solidFill>
                  <a:srgbClr val="FFFFFF"/>
                </a:solidFill>
              </a:rPr>
              <a:t>Electric vehicles</a:t>
            </a:r>
          </a:p>
        </p:txBody>
      </p:sp>
      <p:sp>
        <p:nvSpPr>
          <p:cNvPr id="33" name="TextBox 32"/>
          <p:cNvSpPr txBox="1"/>
          <p:nvPr/>
        </p:nvSpPr>
        <p:spPr>
          <a:xfrm>
            <a:off x="1115616" y="5938009"/>
            <a:ext cx="2808312" cy="369332"/>
          </a:xfrm>
          <a:prstGeom prst="rect">
            <a:avLst/>
          </a:prstGeom>
          <a:noFill/>
        </p:spPr>
        <p:txBody>
          <a:bodyPr wrap="square" rtlCol="0">
            <a:spAutoFit/>
          </a:bodyPr>
          <a:lstStyle/>
          <a:p>
            <a:pPr fontAlgn="base">
              <a:spcBef>
                <a:spcPct val="0"/>
              </a:spcBef>
              <a:spcAft>
                <a:spcPct val="0"/>
              </a:spcAft>
            </a:pPr>
            <a:r>
              <a:rPr lang="en-GB" dirty="0">
                <a:solidFill>
                  <a:srgbClr val="FFFFFF"/>
                </a:solidFill>
              </a:rPr>
              <a:t>Focused on spending</a:t>
            </a:r>
          </a:p>
        </p:txBody>
      </p:sp>
      <p:sp>
        <p:nvSpPr>
          <p:cNvPr id="34" name="Rectangle 33"/>
          <p:cNvSpPr/>
          <p:nvPr/>
        </p:nvSpPr>
        <p:spPr bwMode="auto">
          <a:xfrm rot="2700000">
            <a:off x="6492306" y="5810662"/>
            <a:ext cx="332772" cy="332772"/>
          </a:xfrm>
          <a:prstGeom prst="rect">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35" name="Rectangle 34"/>
          <p:cNvSpPr/>
          <p:nvPr/>
        </p:nvSpPr>
        <p:spPr bwMode="auto">
          <a:xfrm>
            <a:off x="5132312" y="5928243"/>
            <a:ext cx="3019268" cy="415064"/>
          </a:xfrm>
          <a:prstGeom prst="rect">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0000"/>
              </a:solidFill>
            </a:endParaRPr>
          </a:p>
        </p:txBody>
      </p:sp>
      <p:sp>
        <p:nvSpPr>
          <p:cNvPr id="36" name="TextBox 35"/>
          <p:cNvSpPr txBox="1"/>
          <p:nvPr/>
        </p:nvSpPr>
        <p:spPr>
          <a:xfrm>
            <a:off x="5143825" y="5944948"/>
            <a:ext cx="3028575" cy="369332"/>
          </a:xfrm>
          <a:prstGeom prst="rect">
            <a:avLst/>
          </a:prstGeom>
          <a:noFill/>
        </p:spPr>
        <p:txBody>
          <a:bodyPr wrap="square" rtlCol="0">
            <a:spAutoFit/>
          </a:bodyPr>
          <a:lstStyle/>
          <a:p>
            <a:pPr fontAlgn="base">
              <a:spcBef>
                <a:spcPct val="0"/>
              </a:spcBef>
              <a:spcAft>
                <a:spcPct val="0"/>
              </a:spcAft>
            </a:pPr>
            <a:r>
              <a:rPr lang="en-GB" dirty="0">
                <a:solidFill>
                  <a:srgbClr val="FFFFFF"/>
                </a:solidFill>
              </a:rPr>
              <a:t>Consumption</a:t>
            </a:r>
          </a:p>
        </p:txBody>
      </p:sp>
      <p:pic>
        <p:nvPicPr>
          <p:cNvPr id="7168" name="Picture 7167" descr="plane_icon.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68144" y="4005064"/>
            <a:ext cx="1608831" cy="1565544"/>
          </a:xfrm>
          <a:prstGeom prst="rect">
            <a:avLst/>
          </a:prstGeom>
        </p:spPr>
      </p:pic>
      <p:pic>
        <p:nvPicPr>
          <p:cNvPr id="7169" name="Picture 7168" descr="SPEND.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02920" y="3933056"/>
            <a:ext cx="1672976" cy="1672976"/>
          </a:xfrm>
          <a:prstGeom prst="rect">
            <a:avLst/>
          </a:prstGeom>
        </p:spPr>
      </p:pic>
    </p:spTree>
    <p:extLst>
      <p:ext uri="{BB962C8B-B14F-4D97-AF65-F5344CB8AC3E}">
        <p14:creationId xmlns:p14="http://schemas.microsoft.com/office/powerpoint/2010/main" val="1427994957"/>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Scenarios_2.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27"/>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dirty="0">
              <a:solidFill>
                <a:srgbClr val="FFFFFF"/>
              </a:solidFill>
              <a:cs typeface="Arial"/>
            </a:endParaRPr>
          </a:p>
          <a:p>
            <a:pPr fontAlgn="base">
              <a:lnSpc>
                <a:spcPct val="80000"/>
              </a:lnSpc>
              <a:spcBef>
                <a:spcPct val="0"/>
              </a:spcBef>
              <a:spcAft>
                <a:spcPct val="0"/>
              </a:spcAft>
            </a:pPr>
            <a:r>
              <a:rPr lang="en-US" sz="2800" b="1" dirty="0">
                <a:solidFill>
                  <a:srgbClr val="FFFFFF"/>
                </a:solidFill>
                <a:cs typeface="Arial"/>
              </a:rPr>
              <a:t>Gone Green</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24744"/>
            <a:ext cx="2016224"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4" name="Picture 3" descr="Scenario icon_green.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2142" y="1467389"/>
            <a:ext cx="648072" cy="665467"/>
          </a:xfrm>
          <a:prstGeom prst="rect">
            <a:avLst/>
          </a:prstGeom>
        </p:spPr>
      </p:pic>
      <p:grpSp>
        <p:nvGrpSpPr>
          <p:cNvPr id="6" name="Group 5"/>
          <p:cNvGrpSpPr/>
          <p:nvPr/>
        </p:nvGrpSpPr>
        <p:grpSpPr>
          <a:xfrm>
            <a:off x="369356" y="2636912"/>
            <a:ext cx="4994732" cy="720080"/>
            <a:chOff x="369356" y="2636912"/>
            <a:chExt cx="4994732" cy="720080"/>
          </a:xfrm>
        </p:grpSpPr>
        <p:sp>
          <p:nvSpPr>
            <p:cNvPr id="20" name="Rectangle 19"/>
            <p:cNvSpPr/>
            <p:nvPr/>
          </p:nvSpPr>
          <p:spPr bwMode="auto">
            <a:xfrm>
              <a:off x="539552" y="2636912"/>
              <a:ext cx="4824536" cy="720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1" name="Rectangle 20"/>
            <p:cNvSpPr/>
            <p:nvPr/>
          </p:nvSpPr>
          <p:spPr bwMode="auto">
            <a:xfrm rot="2700000">
              <a:off x="369356" y="2842150"/>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2" name="TextBox 21"/>
            <p:cNvSpPr txBox="1"/>
            <p:nvPr/>
          </p:nvSpPr>
          <p:spPr>
            <a:xfrm>
              <a:off x="405841" y="2708920"/>
              <a:ext cx="4814231" cy="360612"/>
            </a:xfrm>
            <a:prstGeom prst="rect">
              <a:avLst/>
            </a:prstGeom>
            <a:noFill/>
          </p:spPr>
          <p:txBody>
            <a:bodyPr wrap="square" rtlCol="0">
              <a:spAutoFit/>
            </a:bodyPr>
            <a:lstStyle/>
            <a:p>
              <a:pPr marL="180000" fontAlgn="base">
                <a:lnSpc>
                  <a:spcPct val="120000"/>
                </a:lnSpc>
                <a:spcBef>
                  <a:spcPct val="0"/>
                </a:spcBef>
                <a:spcAft>
                  <a:spcPct val="0"/>
                </a:spcAft>
              </a:pPr>
              <a:r>
                <a:rPr lang="en-US" sz="1600" dirty="0">
                  <a:solidFill>
                    <a:srgbClr val="000000"/>
                  </a:solidFill>
                </a:rPr>
                <a:t>Power generation focused on decarbonisation</a:t>
              </a:r>
            </a:p>
          </p:txBody>
        </p:sp>
      </p:grpSp>
      <p:grpSp>
        <p:nvGrpSpPr>
          <p:cNvPr id="5" name="Group 4"/>
          <p:cNvGrpSpPr/>
          <p:nvPr/>
        </p:nvGrpSpPr>
        <p:grpSpPr>
          <a:xfrm>
            <a:off x="369356" y="1641030"/>
            <a:ext cx="4994732" cy="720080"/>
            <a:chOff x="369356" y="1641030"/>
            <a:chExt cx="4994732" cy="720080"/>
          </a:xfrm>
        </p:grpSpPr>
        <p:sp>
          <p:nvSpPr>
            <p:cNvPr id="23" name="Rectangle 22"/>
            <p:cNvSpPr/>
            <p:nvPr/>
          </p:nvSpPr>
          <p:spPr bwMode="auto">
            <a:xfrm>
              <a:off x="539552" y="1641030"/>
              <a:ext cx="4824536" cy="720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4" name="Rectangle 23"/>
            <p:cNvSpPr/>
            <p:nvPr/>
          </p:nvSpPr>
          <p:spPr bwMode="auto">
            <a:xfrm rot="2700000">
              <a:off x="369356" y="1831754"/>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5" name="TextBox 24"/>
            <p:cNvSpPr txBox="1"/>
            <p:nvPr/>
          </p:nvSpPr>
          <p:spPr>
            <a:xfrm>
              <a:off x="405841" y="1669496"/>
              <a:ext cx="4814231" cy="675057"/>
            </a:xfrm>
            <a:prstGeom prst="rect">
              <a:avLst/>
            </a:prstGeom>
            <a:noFill/>
          </p:spPr>
          <p:txBody>
            <a:bodyPr wrap="square" rtlCol="0">
              <a:spAutoFit/>
            </a:bodyPr>
            <a:lstStyle/>
            <a:p>
              <a:pPr marL="180000" fontAlgn="base">
                <a:lnSpc>
                  <a:spcPct val="120000"/>
                </a:lnSpc>
                <a:spcBef>
                  <a:spcPct val="0"/>
                </a:spcBef>
                <a:spcAft>
                  <a:spcPct val="0"/>
                </a:spcAft>
              </a:pPr>
              <a:r>
                <a:rPr lang="en-US" sz="1600" dirty="0">
                  <a:solidFill>
                    <a:srgbClr val="000000"/>
                  </a:solidFill>
                </a:rPr>
                <a:t>High levels of prosperity and high levels of green ambition</a:t>
              </a:r>
            </a:p>
          </p:txBody>
        </p:sp>
      </p:grpSp>
    </p:spTree>
    <p:extLst>
      <p:ext uri="{BB962C8B-B14F-4D97-AF65-F5344CB8AC3E}">
        <p14:creationId xmlns:p14="http://schemas.microsoft.com/office/powerpoint/2010/main" val="8746550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4" name="Rectangle 3"/>
          <p:cNvSpPr/>
          <p:nvPr/>
        </p:nvSpPr>
        <p:spPr bwMode="auto">
          <a:xfrm>
            <a:off x="1115616" y="4293096"/>
            <a:ext cx="3024336" cy="122413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Gone Green</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0" name="Straight Connector 9"/>
          <p:cNvCxnSpPr/>
          <p:nvPr/>
        </p:nvCxnSpPr>
        <p:spPr bwMode="auto">
          <a:xfrm flipV="1">
            <a:off x="539552" y="1124745"/>
            <a:ext cx="2016224" cy="4027"/>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12" name="Picture 11"/>
          <p:cNvPicPr/>
          <p:nvPr/>
        </p:nvPicPr>
        <p:blipFill rotWithShape="1">
          <a:blip r:embed="rId4"/>
          <a:srcRect l="16505" t="30824" r="56449" b="44803"/>
          <a:stretch/>
        </p:blipFill>
        <p:spPr bwMode="auto">
          <a:xfrm>
            <a:off x="1300602" y="4403833"/>
            <a:ext cx="2686289" cy="903831"/>
          </a:xfrm>
          <a:prstGeom prst="rect">
            <a:avLst/>
          </a:prstGeom>
          <a:ln>
            <a:noFill/>
          </a:ln>
          <a:extLst>
            <a:ext uri="{53640926-AAD7-44D8-BBD7-CCE9431645EC}">
              <a14:shadowObscured xmlns:a14="http://schemas.microsoft.com/office/drawing/2010/main"/>
            </a:ext>
          </a:extLst>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75328" y="4118159"/>
            <a:ext cx="2340260" cy="1510313"/>
          </a:xfrm>
          <a:prstGeom prst="rect">
            <a:avLst/>
          </a:prstGeom>
          <a:ln>
            <a:noFill/>
          </a:ln>
        </p:spPr>
      </p:pic>
      <p:sp>
        <p:nvSpPr>
          <p:cNvPr id="5" name="TextBox 4"/>
          <p:cNvSpPr txBox="1"/>
          <p:nvPr/>
        </p:nvSpPr>
        <p:spPr>
          <a:xfrm>
            <a:off x="5004048" y="1438664"/>
            <a:ext cx="4032447" cy="1569660"/>
          </a:xfrm>
          <a:prstGeom prst="rect">
            <a:avLst/>
          </a:prstGeom>
          <a:noFill/>
        </p:spPr>
        <p:txBody>
          <a:bodyPr wrap="square" rtlCol="0">
            <a:spAutoFit/>
          </a:bodyPr>
          <a:lstStyle/>
          <a:p>
            <a:pPr fontAlgn="base">
              <a:spcBef>
                <a:spcPct val="0"/>
              </a:spcBef>
              <a:spcAft>
                <a:spcPct val="0"/>
              </a:spcAft>
            </a:pPr>
            <a:r>
              <a:rPr lang="en-GB" sz="9600" b="1" dirty="0">
                <a:solidFill>
                  <a:srgbClr val="FFFFFF"/>
                </a:solidFill>
              </a:rPr>
              <a:t>A+++</a:t>
            </a:r>
          </a:p>
        </p:txBody>
      </p:sp>
      <p:sp>
        <p:nvSpPr>
          <p:cNvPr id="27" name="Rectangle 26"/>
          <p:cNvSpPr/>
          <p:nvPr/>
        </p:nvSpPr>
        <p:spPr bwMode="auto">
          <a:xfrm rot="2700000">
            <a:off x="2475610" y="5810880"/>
            <a:ext cx="332772" cy="332772"/>
          </a:xfrm>
          <a:prstGeom prst="rect">
            <a:avLst/>
          </a:prstGeom>
          <a:solidFill>
            <a:srgbClr val="66942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8" name="Rectangle 27"/>
          <p:cNvSpPr/>
          <p:nvPr/>
        </p:nvSpPr>
        <p:spPr bwMode="auto">
          <a:xfrm>
            <a:off x="1115616" y="5928461"/>
            <a:ext cx="3019268" cy="415064"/>
          </a:xfrm>
          <a:prstGeom prst="rect">
            <a:avLst/>
          </a:prstGeom>
          <a:solidFill>
            <a:srgbClr val="66942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0000"/>
              </a:solidFill>
            </a:endParaRPr>
          </a:p>
        </p:txBody>
      </p:sp>
      <p:sp>
        <p:nvSpPr>
          <p:cNvPr id="29" name="Rectangle 28"/>
          <p:cNvSpPr/>
          <p:nvPr/>
        </p:nvSpPr>
        <p:spPr bwMode="auto">
          <a:xfrm rot="2700000">
            <a:off x="2475610" y="3123156"/>
            <a:ext cx="332772" cy="332772"/>
          </a:xfrm>
          <a:prstGeom prst="rect">
            <a:avLst/>
          </a:prstGeom>
          <a:solidFill>
            <a:srgbClr val="66942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30" name="Rectangle 29"/>
          <p:cNvSpPr/>
          <p:nvPr/>
        </p:nvSpPr>
        <p:spPr bwMode="auto">
          <a:xfrm>
            <a:off x="1115616" y="3240737"/>
            <a:ext cx="3019268" cy="415064"/>
          </a:xfrm>
          <a:prstGeom prst="rect">
            <a:avLst/>
          </a:prstGeom>
          <a:solidFill>
            <a:srgbClr val="66942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0000"/>
              </a:solidFill>
            </a:endParaRPr>
          </a:p>
        </p:txBody>
      </p:sp>
      <p:sp>
        <p:nvSpPr>
          <p:cNvPr id="31" name="Rectangle 30"/>
          <p:cNvSpPr/>
          <p:nvPr/>
        </p:nvSpPr>
        <p:spPr bwMode="auto">
          <a:xfrm rot="2700000">
            <a:off x="6487238" y="3123155"/>
            <a:ext cx="332772" cy="332772"/>
          </a:xfrm>
          <a:prstGeom prst="rect">
            <a:avLst/>
          </a:prstGeom>
          <a:solidFill>
            <a:srgbClr val="66942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32" name="Rectangle 31"/>
          <p:cNvSpPr/>
          <p:nvPr/>
        </p:nvSpPr>
        <p:spPr bwMode="auto">
          <a:xfrm>
            <a:off x="5127244" y="3240736"/>
            <a:ext cx="3019268" cy="415064"/>
          </a:xfrm>
          <a:prstGeom prst="rect">
            <a:avLst/>
          </a:prstGeom>
          <a:solidFill>
            <a:srgbClr val="66942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0000"/>
              </a:solidFill>
            </a:endParaRPr>
          </a:p>
        </p:txBody>
      </p:sp>
      <p:sp>
        <p:nvSpPr>
          <p:cNvPr id="33" name="TextBox 32"/>
          <p:cNvSpPr txBox="1"/>
          <p:nvPr/>
        </p:nvSpPr>
        <p:spPr>
          <a:xfrm>
            <a:off x="1115616" y="3243105"/>
            <a:ext cx="2157748" cy="369332"/>
          </a:xfrm>
          <a:prstGeom prst="rect">
            <a:avLst/>
          </a:prstGeom>
          <a:noFill/>
        </p:spPr>
        <p:txBody>
          <a:bodyPr wrap="square" rtlCol="0">
            <a:spAutoFit/>
          </a:bodyPr>
          <a:lstStyle/>
          <a:p>
            <a:pPr fontAlgn="base">
              <a:spcBef>
                <a:spcPct val="0"/>
              </a:spcBef>
              <a:spcAft>
                <a:spcPct val="0"/>
              </a:spcAft>
            </a:pPr>
            <a:r>
              <a:rPr lang="en-GB" dirty="0">
                <a:solidFill>
                  <a:srgbClr val="FFFFFF"/>
                </a:solidFill>
              </a:rPr>
              <a:t>Solar panels</a:t>
            </a:r>
          </a:p>
        </p:txBody>
      </p:sp>
      <p:sp>
        <p:nvSpPr>
          <p:cNvPr id="34" name="TextBox 33"/>
          <p:cNvSpPr txBox="1"/>
          <p:nvPr/>
        </p:nvSpPr>
        <p:spPr>
          <a:xfrm>
            <a:off x="5134184" y="3245757"/>
            <a:ext cx="2462152" cy="369332"/>
          </a:xfrm>
          <a:prstGeom prst="rect">
            <a:avLst/>
          </a:prstGeom>
          <a:noFill/>
        </p:spPr>
        <p:txBody>
          <a:bodyPr wrap="square" rtlCol="0">
            <a:spAutoFit/>
          </a:bodyPr>
          <a:lstStyle/>
          <a:p>
            <a:pPr fontAlgn="base">
              <a:spcBef>
                <a:spcPct val="0"/>
              </a:spcBef>
              <a:spcAft>
                <a:spcPct val="0"/>
              </a:spcAft>
            </a:pPr>
            <a:r>
              <a:rPr lang="en-GB" dirty="0">
                <a:solidFill>
                  <a:srgbClr val="FFFFFF"/>
                </a:solidFill>
              </a:rPr>
              <a:t>Energy efficiency</a:t>
            </a:r>
          </a:p>
        </p:txBody>
      </p:sp>
      <p:sp>
        <p:nvSpPr>
          <p:cNvPr id="35" name="TextBox 34"/>
          <p:cNvSpPr txBox="1"/>
          <p:nvPr/>
        </p:nvSpPr>
        <p:spPr>
          <a:xfrm>
            <a:off x="1115616" y="5938009"/>
            <a:ext cx="2808312" cy="369332"/>
          </a:xfrm>
          <a:prstGeom prst="rect">
            <a:avLst/>
          </a:prstGeom>
          <a:noFill/>
        </p:spPr>
        <p:txBody>
          <a:bodyPr wrap="square" rtlCol="0">
            <a:spAutoFit/>
          </a:bodyPr>
          <a:lstStyle/>
          <a:p>
            <a:pPr fontAlgn="base">
              <a:spcBef>
                <a:spcPct val="0"/>
              </a:spcBef>
              <a:spcAft>
                <a:spcPct val="0"/>
              </a:spcAft>
            </a:pPr>
            <a:r>
              <a:rPr lang="en-GB" dirty="0">
                <a:solidFill>
                  <a:srgbClr val="FFFFFF"/>
                </a:solidFill>
              </a:rPr>
              <a:t>Demand side response</a:t>
            </a:r>
          </a:p>
        </p:txBody>
      </p:sp>
      <p:sp>
        <p:nvSpPr>
          <p:cNvPr id="36" name="Rectangle 35"/>
          <p:cNvSpPr/>
          <p:nvPr/>
        </p:nvSpPr>
        <p:spPr bwMode="auto">
          <a:xfrm rot="2700000">
            <a:off x="6492306" y="5810662"/>
            <a:ext cx="332772" cy="332772"/>
          </a:xfrm>
          <a:prstGeom prst="rect">
            <a:avLst/>
          </a:prstGeom>
          <a:solidFill>
            <a:srgbClr val="66942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37" name="Rectangle 36"/>
          <p:cNvSpPr/>
          <p:nvPr/>
        </p:nvSpPr>
        <p:spPr bwMode="auto">
          <a:xfrm>
            <a:off x="5132312" y="5928243"/>
            <a:ext cx="3019268" cy="415064"/>
          </a:xfrm>
          <a:prstGeom prst="rect">
            <a:avLst/>
          </a:prstGeom>
          <a:solidFill>
            <a:srgbClr val="66942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0000"/>
              </a:solidFill>
            </a:endParaRPr>
          </a:p>
        </p:txBody>
      </p:sp>
      <p:sp>
        <p:nvSpPr>
          <p:cNvPr id="38" name="TextBox 37"/>
          <p:cNvSpPr txBox="1"/>
          <p:nvPr/>
        </p:nvSpPr>
        <p:spPr>
          <a:xfrm>
            <a:off x="5143825" y="5944948"/>
            <a:ext cx="3028575" cy="369332"/>
          </a:xfrm>
          <a:prstGeom prst="rect">
            <a:avLst/>
          </a:prstGeom>
          <a:noFill/>
        </p:spPr>
        <p:txBody>
          <a:bodyPr wrap="square" rtlCol="0">
            <a:spAutoFit/>
          </a:bodyPr>
          <a:lstStyle/>
          <a:p>
            <a:pPr fontAlgn="base">
              <a:spcBef>
                <a:spcPct val="0"/>
              </a:spcBef>
              <a:spcAft>
                <a:spcPct val="0"/>
              </a:spcAft>
            </a:pPr>
            <a:r>
              <a:rPr lang="en-GB" dirty="0">
                <a:solidFill>
                  <a:srgbClr val="FFFFFF"/>
                </a:solidFill>
              </a:rPr>
              <a:t>Electric car</a:t>
            </a:r>
          </a:p>
        </p:txBody>
      </p:sp>
      <p:pic>
        <p:nvPicPr>
          <p:cNvPr id="39" name="Picture 38" descr="Wind and solar_highres-2.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27044" y="1543944"/>
            <a:ext cx="2038650" cy="1359101"/>
          </a:xfrm>
          <a:prstGeom prst="rect">
            <a:avLst/>
          </a:prstGeom>
        </p:spPr>
      </p:pic>
    </p:spTree>
    <p:extLst>
      <p:ext uri="{BB962C8B-B14F-4D97-AF65-F5344CB8AC3E}">
        <p14:creationId xmlns:p14="http://schemas.microsoft.com/office/powerpoint/2010/main" val="1592050341"/>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NG Blank">
  <a:themeElements>
    <a:clrScheme name="NG Blank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fontScheme name="NG Blank">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objectDefaults>
  <a:extraClrSchemeLst>
    <a:extraClrScheme>
      <a:clrScheme name="NG Blank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1903</Words>
  <Application>Microsoft Office PowerPoint</Application>
  <PresentationFormat>On-screen Show (4:3)</PresentationFormat>
  <Paragraphs>171</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NG 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National Grid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 Kluyver</dc:creator>
  <cp:lastModifiedBy>Caroline Kluyver</cp:lastModifiedBy>
  <cp:revision>2</cp:revision>
  <dcterms:created xsi:type="dcterms:W3CDTF">2015-07-20T09:18:59Z</dcterms:created>
  <dcterms:modified xsi:type="dcterms:W3CDTF">2015-07-20T12:07:40Z</dcterms:modified>
</cp:coreProperties>
</file>