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282" autoAdjust="0"/>
  </p:normalViewPr>
  <p:slideViewPr>
    <p:cSldViewPr>
      <p:cViewPr varScale="1">
        <p:scale>
          <a:sx n="44" d="100"/>
          <a:sy n="44" d="100"/>
        </p:scale>
        <p:origin x="-126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2F83F3-540B-459F-81C5-B0B3A882B9B9}" type="datetimeFigureOut">
              <a:rPr lang="en-GB" smtClean="0"/>
              <a:t>21/07/2015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04CAA0-29E8-46D2-A9AD-E7C5EA516CE0}" type="slidenum">
              <a:rPr lang="en-GB" smtClean="0"/>
              <a:t>‹#›</a:t>
            </a:fld>
            <a:endParaRPr lang="en-GB"/>
          </a:p>
        </p:txBody>
      </p:sp>
    </p:spTree>
    <p:extLst>
      <p:ext uri="{BB962C8B-B14F-4D97-AF65-F5344CB8AC3E}">
        <p14:creationId xmlns:p14="http://schemas.microsoft.com/office/powerpoint/2010/main" val="265958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682F625-E6E2-4FC6-ACA5-E120633D2756}" type="slidenum">
              <a:rPr lang="en-GB" smtClean="0"/>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In Consumer Power by 2035 there could be 30GW of solar connected to the distribution networks either solar parks or rooftops.</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This gives rise to two potential operability challenges:</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On a summers day the output could vary by 15-20 GW given the cloud condition; requiring accurate forecasting and reserve planning .</a:t>
            </a:r>
          </a:p>
          <a:p>
            <a:pPr marL="628650" lvl="1"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In sunny conditions the amount of PV output could bring the demand on the Transmission system to as low as 5GW.</a:t>
            </a:r>
            <a:r>
              <a:rPr lang="en-GB" sz="1200" kern="1200" baseline="0" dirty="0" smtClean="0">
                <a:solidFill>
                  <a:schemeClr val="tx1"/>
                </a:solidFill>
                <a:effectLst/>
                <a:latin typeface="+mn-lt"/>
                <a:ea typeface="+mn-ea"/>
                <a:cs typeface="+mn-cs"/>
              </a:rPr>
              <a:t> T</a:t>
            </a:r>
            <a:r>
              <a:rPr lang="en-GB" sz="1200" kern="1200" dirty="0" smtClean="0">
                <a:solidFill>
                  <a:schemeClr val="tx1"/>
                </a:solidFill>
                <a:effectLst/>
                <a:latin typeface="+mn-lt"/>
                <a:ea typeface="+mn-ea"/>
                <a:cs typeface="+mn-cs"/>
              </a:rPr>
              <a:t>his is the minimum level we would expect inflexible generation to be able to run. So innovative tools and approaches will be required to manage the situation. This could include greater flexibility from existing generation and demand, energy storage, new balancing products  and greater use of interconnection.</a:t>
            </a:r>
          </a:p>
          <a:p>
            <a:pPr marL="0" indent="0">
              <a:buFont typeface="Arial" panose="020B0604020202020204" pitchFamily="34" charset="0"/>
              <a:buNone/>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82F625-E6E2-4FC6-ACA5-E120633D2756}" type="slidenum">
              <a:rPr lang="en-GB" smtClean="0"/>
              <a:pPr/>
              <a:t>10</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 introduction of </a:t>
            </a:r>
            <a:r>
              <a:rPr lang="en-GB" sz="1200" kern="1200" dirty="0" err="1" smtClean="0">
                <a:solidFill>
                  <a:schemeClr val="tx1"/>
                </a:solidFill>
                <a:effectLst/>
                <a:latin typeface="+mn-lt"/>
                <a:ea typeface="+mn-ea"/>
                <a:cs typeface="+mn-cs"/>
              </a:rPr>
              <a:t>Ofgem’s</a:t>
            </a:r>
            <a:r>
              <a:rPr lang="en-GB" sz="1200" kern="1200" dirty="0" smtClean="0">
                <a:solidFill>
                  <a:schemeClr val="tx1"/>
                </a:solidFill>
                <a:effectLst/>
                <a:latin typeface="+mn-lt"/>
                <a:ea typeface="+mn-ea"/>
                <a:cs typeface="+mn-cs"/>
              </a:rPr>
              <a:t> cap and floor regime and aspirational EU interconnection targets, plus the expected increase in intermittent generation would appear to strengthen the need case for interconnector projects and we expect a number to go live within the FES time frames with 2030 capacity ranging from 9.8 GW in No Progression to 17.7 GW in Gone Green.</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GB is a net importer in all scenarios until 2030</a:t>
            </a:r>
          </a:p>
          <a:p>
            <a:pPr marL="0" indent="0">
              <a:buFont typeface="Arial" panose="020B0604020202020204" pitchFamily="34" charset="0"/>
              <a:buNone/>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We are developing our modelling, and</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we have assessed the potential flows and network constraints model nodes for each connected countries, using price assumption price assumption across each year </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We are in the process of developing a Pan European model which will be used in future analysis</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 key conclusions indicate that GB is a net importer (we import more than we export) in all scenarios except Gone Green which exports in the 2030’s due the large amount of wind generation. </a:t>
            </a:r>
            <a:endParaRPr lang="en-GB" dirty="0"/>
          </a:p>
        </p:txBody>
      </p:sp>
      <p:sp>
        <p:nvSpPr>
          <p:cNvPr id="4" name="Slide Number Placeholder 3"/>
          <p:cNvSpPr>
            <a:spLocks noGrp="1"/>
          </p:cNvSpPr>
          <p:nvPr>
            <p:ph type="sldNum" sz="quarter" idx="10"/>
          </p:nvPr>
        </p:nvSpPr>
        <p:spPr/>
        <p:txBody>
          <a:bodyPr/>
          <a:lstStyle/>
          <a:p>
            <a:fld id="{F682F625-E6E2-4FC6-ACA5-E120633D2756}" type="slidenum">
              <a:rPr lang="en-GB" smtClean="0"/>
              <a:pPr/>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The last 12 months have been interesting for the UK gas supply industry </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 fall in the oil price would have been expected to impact long term production forecasts for UKCS. But it has little impact, primarily as we have come off the back of a record investment year for the UKCS. Around £15bn of</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capital investment has been </a:t>
            </a:r>
            <a:r>
              <a:rPr lang="en-GB" sz="1200" kern="1200" dirty="0" smtClean="0">
                <a:solidFill>
                  <a:schemeClr val="tx1"/>
                </a:solidFill>
                <a:effectLst/>
                <a:latin typeface="+mn-lt"/>
                <a:ea typeface="+mn-ea"/>
                <a:cs typeface="+mn-cs"/>
              </a:rPr>
              <a:t>invested in the UKCS</a:t>
            </a:r>
            <a:r>
              <a:rPr lang="en-GB" sz="1200" kern="1200" dirty="0" smtClean="0">
                <a:solidFill>
                  <a:schemeClr val="tx1"/>
                </a:solidFill>
                <a:effectLst/>
                <a:latin typeface="+mn-lt"/>
                <a:ea typeface="+mn-ea"/>
                <a:cs typeface="+mn-cs"/>
              </a:rPr>
              <a:t>,</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and the longer term view from stakeholders and industry  projections is that prices will recover. Consequently UKCS production peaks in 2018 across all scenarios before going back into decline as seen in recent years.</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There has also been a record year in biomethane projects with 30 sites connected up from 5 last year. We have increased our volume assumptions to reflect this, but even with the growth seen this year we only expect to see around </a:t>
            </a:r>
            <a:r>
              <a:rPr lang="en-GB" sz="1200" kern="1200" dirty="0" smtClean="0">
                <a:solidFill>
                  <a:schemeClr val="tx1"/>
                </a:solidFill>
                <a:effectLst/>
                <a:latin typeface="+mn-lt"/>
                <a:ea typeface="+mn-ea"/>
                <a:cs typeface="+mn-cs"/>
              </a:rPr>
              <a:t>4bcm </a:t>
            </a:r>
            <a:r>
              <a:rPr lang="en-GB" sz="1200" kern="1200" dirty="0" smtClean="0">
                <a:solidFill>
                  <a:schemeClr val="tx1"/>
                </a:solidFill>
                <a:effectLst/>
                <a:latin typeface="+mn-lt"/>
                <a:ea typeface="+mn-ea"/>
                <a:cs typeface="+mn-cs"/>
              </a:rPr>
              <a:t>by 2035. This is </a:t>
            </a:r>
            <a:r>
              <a:rPr lang="en-GB" sz="1200" kern="1200" dirty="0" smtClean="0">
                <a:solidFill>
                  <a:schemeClr val="tx1"/>
                </a:solidFill>
                <a:effectLst/>
                <a:latin typeface="+mn-lt"/>
                <a:ea typeface="+mn-ea"/>
                <a:cs typeface="+mn-cs"/>
              </a:rPr>
              <a:t>10% </a:t>
            </a:r>
            <a:r>
              <a:rPr lang="en-GB" sz="1200" kern="1200" dirty="0" smtClean="0">
                <a:solidFill>
                  <a:schemeClr val="tx1"/>
                </a:solidFill>
                <a:effectLst/>
                <a:latin typeface="+mn-lt"/>
                <a:ea typeface="+mn-ea"/>
                <a:cs typeface="+mn-cs"/>
              </a:rPr>
              <a:t>of Gone Green gas supply.</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 other home grown gas source that has been in the news is shale gas. We have seen recent renewed support for shale gas, however no projects have gained planning consent yet. We highlight in the document the 9 key steps that would need to happen to achieve our high shale gas case by 2030. So far step one  (achieve planning </a:t>
            </a:r>
            <a:r>
              <a:rPr lang="en-GB" sz="1200" kern="1200" dirty="0" smtClean="0">
                <a:solidFill>
                  <a:schemeClr val="tx1"/>
                </a:solidFill>
                <a:effectLst/>
                <a:latin typeface="+mn-lt"/>
                <a:ea typeface="+mn-ea"/>
                <a:cs typeface="+mn-cs"/>
              </a:rPr>
              <a:t>consent in the NW) </a:t>
            </a:r>
            <a:r>
              <a:rPr lang="en-GB" sz="1200" kern="1200" dirty="0" smtClean="0">
                <a:solidFill>
                  <a:schemeClr val="tx1"/>
                </a:solidFill>
                <a:effectLst/>
                <a:latin typeface="+mn-lt"/>
                <a:ea typeface="+mn-ea"/>
                <a:cs typeface="+mn-cs"/>
              </a:rPr>
              <a:t>is yet to be met.</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Due to the uncertainty around Shale Gas we have included it in 2 of the 4 scenarios; Consumer Power and No Progression.</a:t>
            </a:r>
          </a:p>
          <a:p>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F682F625-E6E2-4FC6-ACA5-E120633D2756}" type="slidenum">
              <a:rPr lang="en-GB" smtClean="0"/>
              <a:pPr/>
              <a:t>12</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This leads us to a set of gas supply scenarios which are basically a high import or low import case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I am highlighting the 2 extremes of our scenario range here. </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 high indigenous production in Consumer Power leads to reduced Norway and generic import (LNG or Continental). In </a:t>
            </a:r>
            <a:r>
              <a:rPr lang="en-GB" sz="1200" b="0" kern="1200" dirty="0" smtClean="0">
                <a:solidFill>
                  <a:schemeClr val="tx1"/>
                </a:solidFill>
                <a:effectLst/>
                <a:latin typeface="+mn-lt"/>
                <a:ea typeface="+mn-ea"/>
                <a:cs typeface="+mn-cs"/>
              </a:rPr>
              <a:t>any given year it could be either leasing to an import dependency dropping to around 30-40% as shale comes on line. </a:t>
            </a:r>
            <a:endParaRPr lang="en-GB" sz="1200" b="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GB" sz="1200" b="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b="0" kern="1200" dirty="0" smtClean="0">
                <a:solidFill>
                  <a:schemeClr val="tx1"/>
                </a:solidFill>
                <a:effectLst/>
                <a:latin typeface="+mn-lt"/>
                <a:ea typeface="+mn-ea"/>
                <a:cs typeface="+mn-cs"/>
              </a:rPr>
              <a:t>Generic import could be either continental</a:t>
            </a:r>
            <a:r>
              <a:rPr lang="en-GB" sz="1200" b="0" kern="1200" baseline="0" dirty="0" smtClean="0">
                <a:solidFill>
                  <a:schemeClr val="tx1"/>
                </a:solidFill>
                <a:effectLst/>
                <a:latin typeface="+mn-lt"/>
                <a:ea typeface="+mn-ea"/>
                <a:cs typeface="+mn-cs"/>
              </a:rPr>
              <a:t> gas supplied by interconnectors or LNG </a:t>
            </a:r>
            <a:endParaRPr lang="en-GB" sz="1200" b="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GB" sz="1200" b="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b="0" kern="1200" dirty="0" smtClean="0">
                <a:solidFill>
                  <a:schemeClr val="tx1"/>
                </a:solidFill>
                <a:effectLst/>
                <a:latin typeface="+mn-lt"/>
                <a:ea typeface="+mn-ea"/>
                <a:cs typeface="+mn-cs"/>
              </a:rPr>
              <a:t>In Slow Progression with reduced investment in UKCS and no shale gas. Import dependency could rise to 90% </a:t>
            </a:r>
            <a:r>
              <a:rPr lang="en-GB" sz="1200" kern="1200" dirty="0" smtClean="0">
                <a:solidFill>
                  <a:schemeClr val="tx1"/>
                </a:solidFill>
                <a:effectLst/>
                <a:latin typeface="+mn-lt"/>
                <a:ea typeface="+mn-ea"/>
                <a:cs typeface="+mn-cs"/>
              </a:rPr>
              <a:t>with Norway being the biggest supply source and the balance coming from continental sources or LNG. </a:t>
            </a: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smtClean="0">
                <a:solidFill>
                  <a:schemeClr val="tx1"/>
                </a:solidFill>
                <a:effectLst/>
                <a:latin typeface="+mn-lt"/>
                <a:ea typeface="+mn-ea"/>
                <a:cs typeface="+mn-cs"/>
              </a:rPr>
              <a:t>Generic import could be either continental</a:t>
            </a:r>
            <a:r>
              <a:rPr lang="en-GB" sz="1200" b="0" kern="1200" baseline="0" dirty="0" smtClean="0">
                <a:solidFill>
                  <a:schemeClr val="tx1"/>
                </a:solidFill>
                <a:effectLst/>
                <a:latin typeface="+mn-lt"/>
                <a:ea typeface="+mn-ea"/>
                <a:cs typeface="+mn-cs"/>
              </a:rPr>
              <a:t> gas supplied by interconnectors or LNG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Either </a:t>
            </a:r>
            <a:r>
              <a:rPr lang="en-GB" sz="1200" kern="1200" dirty="0" smtClean="0">
                <a:solidFill>
                  <a:schemeClr val="tx1"/>
                </a:solidFill>
                <a:effectLst/>
                <a:latin typeface="+mn-lt"/>
                <a:ea typeface="+mn-ea"/>
                <a:cs typeface="+mn-cs"/>
              </a:rPr>
              <a:t>way there is sufficient importation capacity  to meet both peak and annual requirements. </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For example in 2035 peak demand in Slow Progression is ~470 MCMD</a:t>
            </a:r>
            <a:r>
              <a:rPr lang="en-GB" sz="1200" kern="1200" baseline="0" dirty="0" smtClean="0">
                <a:solidFill>
                  <a:schemeClr val="tx1"/>
                </a:solidFill>
                <a:effectLst/>
                <a:latin typeface="+mn-lt"/>
                <a:ea typeface="+mn-ea"/>
                <a:cs typeface="+mn-cs"/>
              </a:rPr>
              <a:t> and </a:t>
            </a:r>
            <a:r>
              <a:rPr lang="en-GB" sz="1200" kern="1200" dirty="0" smtClean="0">
                <a:solidFill>
                  <a:schemeClr val="tx1"/>
                </a:solidFill>
                <a:effectLst/>
                <a:latin typeface="+mn-lt"/>
                <a:ea typeface="+mn-ea"/>
                <a:cs typeface="+mn-cs"/>
              </a:rPr>
              <a:t>import capacity plus storage is ~ 590mcmd</a:t>
            </a:r>
            <a:endParaRPr lang="en-GB" dirty="0"/>
          </a:p>
        </p:txBody>
      </p:sp>
      <p:sp>
        <p:nvSpPr>
          <p:cNvPr id="4" name="Slide Number Placeholder 3"/>
          <p:cNvSpPr>
            <a:spLocks noGrp="1"/>
          </p:cNvSpPr>
          <p:nvPr>
            <p:ph type="sldNum" sz="quarter" idx="10"/>
          </p:nvPr>
        </p:nvSpPr>
        <p:spPr/>
        <p:txBody>
          <a:bodyPr/>
          <a:lstStyle/>
          <a:p>
            <a:fld id="{F682F625-E6E2-4FC6-ACA5-E120633D2756}" type="slidenum">
              <a:rPr lang="en-GB" smtClean="0"/>
              <a:pPr/>
              <a:t>13</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682F625-E6E2-4FC6-ACA5-E120633D2756}" type="slidenum">
              <a:rPr lang="en-GB" smtClean="0"/>
              <a:pPr/>
              <a:t>14</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In world of increasing uncertainty, we have some certainty for a change, at least in the near term.</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First</a:t>
            </a:r>
            <a:r>
              <a:rPr lang="en-GB" sz="1200" kern="1200" baseline="0" dirty="0" smtClean="0">
                <a:solidFill>
                  <a:schemeClr val="tx1"/>
                </a:solidFill>
                <a:effectLst/>
                <a:latin typeface="+mn-lt"/>
                <a:ea typeface="+mn-ea"/>
                <a:cs typeface="+mn-cs"/>
              </a:rPr>
              <a:t> round of </a:t>
            </a:r>
            <a:r>
              <a:rPr lang="en-GB" sz="1200" kern="1200" dirty="0" smtClean="0">
                <a:solidFill>
                  <a:schemeClr val="tx1"/>
                </a:solidFill>
                <a:effectLst/>
                <a:latin typeface="+mn-lt"/>
                <a:ea typeface="+mn-ea"/>
                <a:cs typeface="+mn-cs"/>
              </a:rPr>
              <a:t>Capacity Market Results has helped firm up our scenarios for 2018/19</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 EMR round one contracts for difference included; again giving us some certainty between now and the early 2020’s regarding</a:t>
            </a:r>
            <a:r>
              <a:rPr lang="en-GB" sz="1200" kern="1200" baseline="0" dirty="0" smtClean="0">
                <a:solidFill>
                  <a:schemeClr val="tx1"/>
                </a:solidFill>
                <a:effectLst/>
                <a:latin typeface="+mn-lt"/>
                <a:ea typeface="+mn-ea"/>
                <a:cs typeface="+mn-cs"/>
              </a:rPr>
              <a:t> renewable generation</a:t>
            </a: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We have refined and improved our generator economic model</a:t>
            </a:r>
            <a:r>
              <a:rPr lang="en-GB" sz="1200" kern="1200" baseline="0" dirty="0" smtClean="0">
                <a:solidFill>
                  <a:schemeClr val="tx1"/>
                </a:solidFill>
                <a:effectLst/>
                <a:latin typeface="+mn-lt"/>
                <a:ea typeface="+mn-ea"/>
                <a:cs typeface="+mn-cs"/>
              </a:rPr>
              <a:t> to build more of an understanding of trade offs between technologies</a:t>
            </a: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There has also been a general election; giving some</a:t>
            </a:r>
            <a:r>
              <a:rPr lang="en-GB" sz="1200" kern="1200" baseline="0" dirty="0" smtClean="0">
                <a:solidFill>
                  <a:schemeClr val="tx1"/>
                </a:solidFill>
                <a:effectLst/>
                <a:latin typeface="+mn-lt"/>
                <a:ea typeface="+mn-ea"/>
                <a:cs typeface="+mn-cs"/>
              </a:rPr>
              <a:t> policy agenda certainty </a:t>
            </a:r>
            <a:r>
              <a:rPr lang="en-GB" sz="1200" kern="1200" dirty="0" smtClean="0">
                <a:solidFill>
                  <a:schemeClr val="tx1"/>
                </a:solidFill>
                <a:effectLst/>
                <a:latin typeface="+mn-lt"/>
                <a:ea typeface="+mn-ea"/>
                <a:cs typeface="+mn-cs"/>
              </a:rPr>
              <a:t>(such as changes in onshore wind and promotion of shale)</a:t>
            </a:r>
            <a:endParaRPr lang="en-GB" dirty="0"/>
          </a:p>
        </p:txBody>
      </p:sp>
      <p:sp>
        <p:nvSpPr>
          <p:cNvPr id="4" name="Slide Number Placeholder 3"/>
          <p:cNvSpPr>
            <a:spLocks noGrp="1"/>
          </p:cNvSpPr>
          <p:nvPr>
            <p:ph type="sldNum" sz="quarter" idx="10"/>
          </p:nvPr>
        </p:nvSpPr>
        <p:spPr/>
        <p:txBody>
          <a:bodyPr/>
          <a:lstStyle/>
          <a:p>
            <a:fld id="{F682F625-E6E2-4FC6-ACA5-E120633D2756}" type="slidenum">
              <a:rPr lang="en-GB" smtClean="0"/>
              <a:pPr/>
              <a:t>2</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effectLst/>
                <a:latin typeface="+mn-lt"/>
                <a:ea typeface="+mn-ea"/>
                <a:cs typeface="+mn-cs"/>
              </a:rPr>
              <a:t>We are witnessing a shift in the generation mix:</a:t>
            </a:r>
          </a:p>
          <a:p>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Since last year there has be a reduction of 2GW of thermal plant due to capacity reductions and mothballing.</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 amount  of smaller distributed generation is set to increase:</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There are basically 2 categories:</a:t>
            </a: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solar connecting very quick with 2GW solar deployed in Q1 2015 in a dash for ROCs before that funding closes.  (7.3 GW in total by May 2015 DECC)</a:t>
            </a: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And peaking plant, 800MW was successful in the Capacity Mechanism auction, displacing existing and new build large plant.</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 development of large (gas) plant has reduced.  This is reflected by only having 2 new build CCGT plant in our scenarios to 2020</a:t>
            </a:r>
          </a:p>
          <a:p>
            <a:endParaRPr lang="en-GB" dirty="0"/>
          </a:p>
        </p:txBody>
      </p:sp>
      <p:sp>
        <p:nvSpPr>
          <p:cNvPr id="4" name="Slide Number Placeholder 3"/>
          <p:cNvSpPr>
            <a:spLocks noGrp="1"/>
          </p:cNvSpPr>
          <p:nvPr>
            <p:ph type="sldNum" sz="quarter" idx="10"/>
          </p:nvPr>
        </p:nvSpPr>
        <p:spPr/>
        <p:txBody>
          <a:bodyPr/>
          <a:lstStyle/>
          <a:p>
            <a:fld id="{F682F625-E6E2-4FC6-ACA5-E120633D2756}" type="slidenum">
              <a:rPr lang="en-GB" smtClean="0"/>
              <a:pPr/>
              <a:t>3</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These changes have the potential to narrow security of supply margins until the Capacity Mechanism comes into effect in 2018/19.</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Our scenarios focus on the next 20 years and we target 3 hours Loss of load expectation as the security standard across all of them.</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LOLE is not lights going out – but number of hours on average when demand may exceed supply and the SO will need to take an additional balancing action.</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Over the long term the capacity market is assumed to deliver this and this is a cornerstone  of our scenarios.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In the near term the LOLE may vary away from 3 before any planned intervention.</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For the coming winter we expect margins to narrow slightly compared to last winter and as such NG has procured 2.5GW of balancing services based on our latest scenarios and sensitivities around them.</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Between this winter and winter 2018/19 the approach for managing margins will be reviewed and consulted on through our annual Winter Consultation Outlook process.</a:t>
            </a:r>
            <a:endParaRPr lang="en-GB" dirty="0"/>
          </a:p>
        </p:txBody>
      </p:sp>
      <p:sp>
        <p:nvSpPr>
          <p:cNvPr id="4" name="Slide Number Placeholder 3"/>
          <p:cNvSpPr>
            <a:spLocks noGrp="1"/>
          </p:cNvSpPr>
          <p:nvPr>
            <p:ph type="sldNum" sz="quarter" idx="10"/>
          </p:nvPr>
        </p:nvSpPr>
        <p:spPr/>
        <p:txBody>
          <a:bodyPr/>
          <a:lstStyle/>
          <a:p>
            <a:fld id="{F682F625-E6E2-4FC6-ACA5-E120633D2756}" type="slidenum">
              <a:rPr lang="en-GB" smtClean="0"/>
              <a:pPr/>
              <a:t>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Coal is set to decline due to environmental legislation </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We expect the coal fleet to be halved by 2020, and with most plant closing between 2020 and 2030 </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We have a small amount (4GW) remaining in 2030 in our No Progression scenario and CCS coal features in Gone Green in 2030 </a:t>
            </a:r>
          </a:p>
          <a:p>
            <a:endParaRPr lang="en-GB" dirty="0"/>
          </a:p>
        </p:txBody>
      </p:sp>
      <p:sp>
        <p:nvSpPr>
          <p:cNvPr id="4" name="Slide Number Placeholder 3"/>
          <p:cNvSpPr>
            <a:spLocks noGrp="1"/>
          </p:cNvSpPr>
          <p:nvPr>
            <p:ph type="sldNum" sz="quarter" idx="10"/>
          </p:nvPr>
        </p:nvSpPr>
        <p:spPr/>
        <p:txBody>
          <a:bodyPr/>
          <a:lstStyle/>
          <a:p>
            <a:fld id="{F682F625-E6E2-4FC6-ACA5-E120633D2756}" type="slidenum">
              <a:rPr lang="en-GB" smtClean="0"/>
              <a:pPr/>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We have 9GW of nuclear today and we expect this to be largely unchanged by 2020.</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We have used known decommissioning plans and life extensions to profile the decommissioning of existing plant. There</a:t>
            </a:r>
            <a:r>
              <a:rPr lang="en-GB" sz="1200" kern="1200" baseline="0" dirty="0" smtClean="0">
                <a:solidFill>
                  <a:schemeClr val="tx1"/>
                </a:solidFill>
                <a:effectLst/>
                <a:latin typeface="+mn-lt"/>
                <a:ea typeface="+mn-ea"/>
                <a:cs typeface="+mn-cs"/>
              </a:rPr>
              <a:t> are </a:t>
            </a:r>
            <a:r>
              <a:rPr lang="en-GB" sz="1200" kern="1200" dirty="0" smtClean="0">
                <a:solidFill>
                  <a:schemeClr val="tx1"/>
                </a:solidFill>
                <a:effectLst/>
                <a:latin typeface="+mn-lt"/>
                <a:ea typeface="+mn-ea"/>
                <a:cs typeface="+mn-cs"/>
              </a:rPr>
              <a:t>some minor differences across the scenarios to stress the network</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 first new nuclear plant comes on line in the mid 2020’s and in Gone Green there are eventually 4 new plants by the end of the scenario period, we have flexed the number across the other scenarios to reflect the long term uncertainty over nuclear plants.</a:t>
            </a:r>
          </a:p>
          <a:p>
            <a:endParaRPr lang="en-GB" dirty="0"/>
          </a:p>
        </p:txBody>
      </p:sp>
      <p:sp>
        <p:nvSpPr>
          <p:cNvPr id="4" name="Slide Number Placeholder 3"/>
          <p:cNvSpPr>
            <a:spLocks noGrp="1"/>
          </p:cNvSpPr>
          <p:nvPr>
            <p:ph type="sldNum" sz="quarter" idx="10"/>
          </p:nvPr>
        </p:nvSpPr>
        <p:spPr/>
        <p:txBody>
          <a:bodyPr/>
          <a:lstStyle/>
          <a:p>
            <a:fld id="{F682F625-E6E2-4FC6-ACA5-E120633D2756}" type="slidenum">
              <a:rPr lang="en-GB" smtClean="0"/>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By 2020 the amount of gas is similar to today with the some variability due to different views on closures across the scenarios. </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In No Progression it remains the largest source of generation capacity, whereas in Gone Green it reduces, being displaced by renewables and interconnectors.</a:t>
            </a:r>
            <a:r>
              <a:rPr lang="en-GB" sz="1200" kern="1200" baseline="0" dirty="0" smtClean="0">
                <a:solidFill>
                  <a:schemeClr val="tx1"/>
                </a:solidFill>
                <a:effectLst/>
                <a:latin typeface="+mn-lt"/>
                <a:ea typeface="+mn-ea"/>
                <a:cs typeface="+mn-cs"/>
              </a:rPr>
              <a:t> This leads </a:t>
            </a:r>
            <a:r>
              <a:rPr lang="en-GB" sz="1200" kern="1200" dirty="0" smtClean="0">
                <a:solidFill>
                  <a:schemeClr val="tx1"/>
                </a:solidFill>
                <a:effectLst/>
                <a:latin typeface="+mn-lt"/>
                <a:ea typeface="+mn-ea"/>
                <a:cs typeface="+mn-cs"/>
              </a:rPr>
              <a:t>to quite a variation across the scenarios by 2030.</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However, the big story is the change in operating patterns and load factors. Due to increased competition from renewables and interconnectors load factors are likely to fall across all scenarios but particularly in the greener ones down to as low as 18% in 2020. </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By 2030 this is even lower, down to 10% but even in No Progression which is a high gas scenario that is only 20%.</a:t>
            </a:r>
          </a:p>
          <a:p>
            <a:pPr marL="0" indent="0">
              <a:buFont typeface="Arial" panose="020B0604020202020204" pitchFamily="34" charset="0"/>
              <a:buNone/>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82F625-E6E2-4FC6-ACA5-E120633D2756}" type="slidenum">
              <a:rPr lang="en-GB" smtClean="0"/>
              <a:pPr/>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Wind generation grows in all scenarios </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In 2020 the range is similar across all 4 scenarios due to certainty of Round 1 CFD</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By 2030 there is a big variance as scenario assumptions kick in</a:t>
            </a:r>
            <a:r>
              <a:rPr lang="en-GB" sz="1200" kern="1200" baseline="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Most growth post 2020 is in Offshore wind.</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48GW of wind generation in Gone Green in 2030;</a:t>
            </a:r>
            <a:r>
              <a:rPr lang="en-GB" sz="1200" kern="1200" baseline="0" dirty="0" smtClean="0">
                <a:solidFill>
                  <a:schemeClr val="tx1"/>
                </a:solidFill>
                <a:effectLst/>
                <a:latin typeface="+mn-lt"/>
                <a:ea typeface="+mn-ea"/>
                <a:cs typeface="+mn-cs"/>
              </a:rPr>
              <a:t> this </a:t>
            </a:r>
            <a:r>
              <a:rPr lang="en-GB" sz="1200" kern="1200" dirty="0" smtClean="0">
                <a:solidFill>
                  <a:schemeClr val="tx1"/>
                </a:solidFill>
                <a:effectLst/>
                <a:latin typeface="+mn-lt"/>
                <a:ea typeface="+mn-ea"/>
                <a:cs typeface="+mn-cs"/>
              </a:rPr>
              <a:t>alters how network will operate</a:t>
            </a:r>
          </a:p>
          <a:p>
            <a:endParaRPr lang="en-GB" dirty="0"/>
          </a:p>
        </p:txBody>
      </p:sp>
      <p:sp>
        <p:nvSpPr>
          <p:cNvPr id="4" name="Slide Number Placeholder 3"/>
          <p:cNvSpPr>
            <a:spLocks noGrp="1"/>
          </p:cNvSpPr>
          <p:nvPr>
            <p:ph type="sldNum" sz="quarter" idx="10"/>
          </p:nvPr>
        </p:nvSpPr>
        <p:spPr/>
        <p:txBody>
          <a:bodyPr/>
          <a:lstStyle/>
          <a:p>
            <a:fld id="{F682F625-E6E2-4FC6-ACA5-E120633D2756}" type="slidenum">
              <a:rPr lang="en-GB" smtClean="0"/>
              <a:pPr/>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We have seen rapid growth in solar PV in the last 2 years </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Last year there was 5GW. This year around 7GW</a:t>
            </a:r>
            <a:r>
              <a:rPr lang="en-GB" sz="1200" kern="1200" baseline="0" dirty="0" smtClean="0">
                <a:solidFill>
                  <a:schemeClr val="tx1"/>
                </a:solidFill>
                <a:effectLst/>
                <a:latin typeface="+mn-lt"/>
                <a:ea typeface="+mn-ea"/>
                <a:cs typeface="+mn-cs"/>
              </a:rPr>
              <a:t> </a:t>
            </a:r>
            <a:r>
              <a:rPr lang="en-GB" sz="1200" kern="1200" baseline="0" dirty="0" smtClean="0">
                <a:solidFill>
                  <a:schemeClr val="tx1"/>
                </a:solidFill>
                <a:effectLst/>
                <a:latin typeface="+mn-lt"/>
                <a:ea typeface="+mn-ea"/>
                <a:cs typeface="+mn-cs"/>
              </a:rPr>
              <a:t>to </a:t>
            </a:r>
            <a:r>
              <a:rPr lang="en-GB" sz="1200" kern="1200" dirty="0" smtClean="0">
                <a:solidFill>
                  <a:schemeClr val="tx1"/>
                </a:solidFill>
                <a:effectLst/>
                <a:latin typeface="+mn-lt"/>
                <a:ea typeface="+mn-ea"/>
                <a:cs typeface="+mn-cs"/>
              </a:rPr>
              <a:t>7.5GW </a:t>
            </a:r>
            <a:r>
              <a:rPr lang="en-GB" sz="1200" kern="1200" dirty="0" smtClean="0">
                <a:solidFill>
                  <a:schemeClr val="tx1"/>
                </a:solidFill>
                <a:effectLst/>
                <a:latin typeface="+mn-lt"/>
                <a:ea typeface="+mn-ea"/>
                <a:cs typeface="+mn-cs"/>
              </a:rPr>
              <a:t>believed to be connected.</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It has the potential to grow quickly due to the speed of construction and planning. </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There</a:t>
            </a:r>
            <a:r>
              <a:rPr lang="en-GB" sz="1200" kern="1200" baseline="0" dirty="0" smtClean="0">
                <a:solidFill>
                  <a:schemeClr val="tx1"/>
                </a:solidFill>
                <a:effectLst/>
                <a:latin typeface="+mn-lt"/>
                <a:ea typeface="+mn-ea"/>
                <a:cs typeface="+mn-cs"/>
              </a:rPr>
              <a:t> is also a</a:t>
            </a:r>
            <a:r>
              <a:rPr lang="en-GB" sz="1200" kern="1200" dirty="0" smtClean="0">
                <a:solidFill>
                  <a:schemeClr val="tx1"/>
                </a:solidFill>
                <a:effectLst/>
                <a:latin typeface="+mn-lt"/>
                <a:ea typeface="+mn-ea"/>
                <a:cs typeface="+mn-cs"/>
              </a:rPr>
              <a:t> government strategy for industrial and commercial rooftops which is likely to see sustained growth</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Additionally</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costs are falling to potentially cheaper than a new CCGT; £70/</a:t>
            </a:r>
            <a:r>
              <a:rPr lang="en-GB" sz="1200" kern="1200" dirty="0" err="1" smtClean="0">
                <a:solidFill>
                  <a:schemeClr val="tx1"/>
                </a:solidFill>
                <a:effectLst/>
                <a:latin typeface="+mn-lt"/>
                <a:ea typeface="+mn-ea"/>
                <a:cs typeface="+mn-cs"/>
              </a:rPr>
              <a:t>MWh</a:t>
            </a:r>
            <a:r>
              <a:rPr lang="en-GB" sz="1200" kern="1200" dirty="0" smtClean="0">
                <a:solidFill>
                  <a:schemeClr val="tx1"/>
                </a:solidFill>
                <a:effectLst/>
                <a:latin typeface="+mn-lt"/>
                <a:ea typeface="+mn-ea"/>
                <a:cs typeface="+mn-cs"/>
              </a:rPr>
              <a:t> </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Our high solar case is Consumer Power where the focus is on more decentralised energy</a:t>
            </a:r>
          </a:p>
          <a:p>
            <a:endParaRPr lang="en-GB" dirty="0"/>
          </a:p>
        </p:txBody>
      </p:sp>
      <p:sp>
        <p:nvSpPr>
          <p:cNvPr id="4" name="Slide Number Placeholder 3"/>
          <p:cNvSpPr>
            <a:spLocks noGrp="1"/>
          </p:cNvSpPr>
          <p:nvPr>
            <p:ph type="sldNum" sz="quarter" idx="10"/>
          </p:nvPr>
        </p:nvSpPr>
        <p:spPr/>
        <p:txBody>
          <a:bodyPr/>
          <a:lstStyle/>
          <a:p>
            <a:fld id="{F682F625-E6E2-4FC6-ACA5-E120633D2756}" type="slidenum">
              <a:rPr lang="en-GB" smtClean="0"/>
              <a:pPr/>
              <a:t>9</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101378" name="Freeform 2"/>
          <p:cNvSpPr>
            <a:spLocks/>
          </p:cNvSpPr>
          <p:nvPr userDrawn="1"/>
        </p:nvSpPr>
        <p:spPr bwMode="auto">
          <a:xfrm>
            <a:off x="0" y="0"/>
            <a:ext cx="9159875" cy="2400300"/>
          </a:xfrm>
          <a:custGeom>
            <a:avLst/>
            <a:gdLst/>
            <a:ahLst/>
            <a:cxnLst>
              <a:cxn ang="0">
                <a:pos x="0" y="0"/>
              </a:cxn>
              <a:cxn ang="0">
                <a:pos x="0" y="1368"/>
              </a:cxn>
              <a:cxn ang="0">
                <a:pos x="1008" y="1368"/>
              </a:cxn>
              <a:cxn ang="0">
                <a:pos x="1152" y="1512"/>
              </a:cxn>
              <a:cxn ang="0">
                <a:pos x="1296" y="1368"/>
              </a:cxn>
              <a:cxn ang="0">
                <a:pos x="5760" y="1368"/>
              </a:cxn>
              <a:cxn ang="0">
                <a:pos x="5760" y="0"/>
              </a:cxn>
              <a:cxn ang="0">
                <a:pos x="0" y="0"/>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w="9525">
            <a:noFill/>
            <a:round/>
            <a:headEnd/>
            <a:tailEnd/>
          </a:ln>
          <a:effectLst/>
        </p:spPr>
        <p:txBody>
          <a:bodyPr/>
          <a:lstStyle/>
          <a:p>
            <a:pPr fontAlgn="base">
              <a:spcBef>
                <a:spcPct val="0"/>
              </a:spcBef>
              <a:spcAft>
                <a:spcPct val="0"/>
              </a:spcAft>
            </a:pPr>
            <a:endParaRPr lang="en-GB" sz="2800" b="1" dirty="0">
              <a:solidFill>
                <a:srgbClr val="0079C1"/>
              </a:solidFill>
            </a:endParaRPr>
          </a:p>
        </p:txBody>
      </p:sp>
      <p:sp>
        <p:nvSpPr>
          <p:cNvPr id="101379" name="Rectangle 3"/>
          <p:cNvSpPr>
            <a:spLocks noGrp="1" noChangeArrowheads="1"/>
          </p:cNvSpPr>
          <p:nvPr>
            <p:ph type="ctrTitle" sz="quarter"/>
          </p:nvPr>
        </p:nvSpPr>
        <p:spPr>
          <a:xfrm>
            <a:off x="593725" y="1279525"/>
            <a:ext cx="8043863" cy="639763"/>
          </a:xfrm>
          <a:prstGeom prst="rect">
            <a:avLst/>
          </a:prstGeom>
        </p:spPr>
        <p:txBody>
          <a:bodyPr anchor="ctr"/>
          <a:lstStyle>
            <a:lvl1pPr>
              <a:defRPr/>
            </a:lvl1pPr>
          </a:lstStyle>
          <a:p>
            <a:r>
              <a:rPr lang="en-US"/>
              <a:t>Click to edit Master title style</a:t>
            </a:r>
          </a:p>
        </p:txBody>
      </p:sp>
      <p:sp>
        <p:nvSpPr>
          <p:cNvPr id="101380" name="Rectangle 4"/>
          <p:cNvSpPr>
            <a:spLocks noGrp="1" noChangeArrowheads="1"/>
          </p:cNvSpPr>
          <p:nvPr>
            <p:ph type="subTitle" sz="quarter" idx="1"/>
          </p:nvPr>
        </p:nvSpPr>
        <p:spPr>
          <a:xfrm>
            <a:off x="571500" y="2882900"/>
            <a:ext cx="8043863" cy="503238"/>
          </a:xfrm>
          <a:prstGeom prst="rect">
            <a:avLst/>
          </a:prstGeom>
        </p:spPr>
        <p:txBody>
          <a:bodyPr/>
          <a:lstStyle>
            <a:lvl1pPr marL="0" indent="0">
              <a:spcBef>
                <a:spcPct val="20000"/>
              </a:spcBef>
              <a:spcAft>
                <a:spcPct val="0"/>
              </a:spcAft>
              <a:buFont typeface="Wingdings" pitchFamily="2" charset="2"/>
              <a:buNone/>
              <a:defRPr sz="2000">
                <a:solidFill>
                  <a:schemeClr val="bg1"/>
                </a:solidFill>
              </a:defRPr>
            </a:lvl1pPr>
          </a:lstStyle>
          <a:p>
            <a:r>
              <a:rPr lang="en-US"/>
              <a:t>Click to edit Master subtitle style</a:t>
            </a:r>
          </a:p>
        </p:txBody>
      </p:sp>
      <p:pic>
        <p:nvPicPr>
          <p:cNvPr id="101383" name="Picture 7" descr="National_Grid_logo_blue"/>
          <p:cNvPicPr>
            <a:picLocks noChangeAspect="1" noChangeArrowheads="1"/>
          </p:cNvPicPr>
          <p:nvPr/>
        </p:nvPicPr>
        <p:blipFill>
          <a:blip r:embed="rId2"/>
          <a:srcRect/>
          <a:stretch>
            <a:fillRect/>
          </a:stretch>
        </p:blipFill>
        <p:spPr bwMode="auto">
          <a:xfrm>
            <a:off x="6810375" y="342900"/>
            <a:ext cx="1830388" cy="376238"/>
          </a:xfrm>
          <a:prstGeom prst="rect">
            <a:avLst/>
          </a:prstGeom>
          <a:noFill/>
        </p:spPr>
      </p:pic>
    </p:spTree>
    <p:extLst>
      <p:ext uri="{BB962C8B-B14F-4D97-AF65-F5344CB8AC3E}">
        <p14:creationId xmlns:p14="http://schemas.microsoft.com/office/powerpoint/2010/main" val="395128883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461665"/>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1485900"/>
            <a:ext cx="8089900" cy="4648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fld id="{D5A7E6AF-31D8-4E68-A120-781C18B6A23D}" type="datetime1">
              <a:rPr lang="en-US" sz="2800" b="1">
                <a:solidFill>
                  <a:srgbClr val="0079C1"/>
                </a:solidFill>
              </a:rPr>
              <a:pPr fontAlgn="base">
                <a:spcBef>
                  <a:spcPct val="0"/>
                </a:spcBef>
                <a:spcAft>
                  <a:spcPct val="0"/>
                </a:spcAft>
              </a:pPr>
              <a:t>7/21/2015</a:t>
            </a:fld>
            <a:endParaRPr lang="en-US" sz="2800" b="1" dirty="0">
              <a:solidFill>
                <a:srgbClr val="0079C1"/>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pPr>
            <a:endParaRPr lang="en-US" sz="2800" b="1" dirty="0">
              <a:solidFill>
                <a:srgbClr val="0079C1"/>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pPr>
            <a:fld id="{641D45C4-C729-432D-967F-8B906583F5B3}" type="slidenum">
              <a:rPr lang="en-US" sz="2800" b="1">
                <a:solidFill>
                  <a:srgbClr val="0079C1"/>
                </a:solidFill>
              </a:rPr>
              <a:pPr fontAlgn="base">
                <a:spcBef>
                  <a:spcPct val="0"/>
                </a:spcBef>
                <a:spcAft>
                  <a:spcPct val="0"/>
                </a:spcAft>
              </a:pPr>
              <a:t>‹#›</a:t>
            </a:fld>
            <a:endParaRPr lang="en-US" sz="2800" b="1" dirty="0">
              <a:solidFill>
                <a:srgbClr val="0079C1"/>
              </a:solidFill>
            </a:endParaRPr>
          </a:p>
        </p:txBody>
      </p:sp>
    </p:spTree>
    <p:extLst>
      <p:ext uri="{BB962C8B-B14F-4D97-AF65-F5344CB8AC3E}">
        <p14:creationId xmlns:p14="http://schemas.microsoft.com/office/powerpoint/2010/main" val="286632374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0"/>
            <a:ext cx="5918200" cy="53721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fld id="{6D73F18E-7DFC-421B-8213-29114A18B970}" type="datetime1">
              <a:rPr lang="en-US" sz="2800" b="1">
                <a:solidFill>
                  <a:srgbClr val="0079C1"/>
                </a:solidFill>
              </a:rPr>
              <a:pPr fontAlgn="base">
                <a:spcBef>
                  <a:spcPct val="0"/>
                </a:spcBef>
                <a:spcAft>
                  <a:spcPct val="0"/>
                </a:spcAft>
              </a:pPr>
              <a:t>7/21/2015</a:t>
            </a:fld>
            <a:endParaRPr lang="en-US" sz="2800" b="1" dirty="0">
              <a:solidFill>
                <a:srgbClr val="0079C1"/>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pPr>
            <a:endParaRPr lang="en-US" sz="2800" b="1" dirty="0">
              <a:solidFill>
                <a:srgbClr val="0079C1"/>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pPr>
            <a:fld id="{AECAEB8F-6ABC-4117-A44D-BABBFB7F7159}" type="slidenum">
              <a:rPr lang="en-US" sz="2800" b="1">
                <a:solidFill>
                  <a:srgbClr val="0079C1"/>
                </a:solidFill>
              </a:rPr>
              <a:pPr fontAlgn="base">
                <a:spcBef>
                  <a:spcPct val="0"/>
                </a:spcBef>
                <a:spcAft>
                  <a:spcPct val="0"/>
                </a:spcAft>
              </a:pPr>
              <a:t>‹#›</a:t>
            </a:fld>
            <a:endParaRPr lang="en-US" sz="2800" b="1" dirty="0">
              <a:solidFill>
                <a:srgbClr val="0079C1"/>
              </a:solidFill>
            </a:endParaRPr>
          </a:p>
        </p:txBody>
      </p:sp>
    </p:spTree>
    <p:extLst>
      <p:ext uri="{BB962C8B-B14F-4D97-AF65-F5344CB8AC3E}">
        <p14:creationId xmlns:p14="http://schemas.microsoft.com/office/powerpoint/2010/main" val="182349255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461665"/>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593725" y="1485900"/>
            <a:ext cx="8089900" cy="4648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fld id="{3AB37F19-DA17-4791-B6C4-A7A1BB9618A2}" type="datetime1">
              <a:rPr lang="en-US" sz="2800" b="1">
                <a:solidFill>
                  <a:srgbClr val="0079C1"/>
                </a:solidFill>
              </a:rPr>
              <a:pPr fontAlgn="base">
                <a:spcBef>
                  <a:spcPct val="0"/>
                </a:spcBef>
                <a:spcAft>
                  <a:spcPct val="0"/>
                </a:spcAft>
              </a:pPr>
              <a:t>7/21/2015</a:t>
            </a:fld>
            <a:endParaRPr lang="en-US" sz="2800" b="1" dirty="0">
              <a:solidFill>
                <a:srgbClr val="0079C1"/>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pPr>
            <a:endParaRPr lang="en-US" sz="2800" b="1" dirty="0">
              <a:solidFill>
                <a:srgbClr val="0079C1"/>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pPr>
            <a:fld id="{71162FE0-8B14-4597-9B4D-9845A4420CF2}" type="slidenum">
              <a:rPr lang="en-US" sz="2800" b="1">
                <a:solidFill>
                  <a:srgbClr val="0079C1"/>
                </a:solidFill>
              </a:rPr>
              <a:pPr fontAlgn="base">
                <a:spcBef>
                  <a:spcPct val="0"/>
                </a:spcBef>
                <a:spcAft>
                  <a:spcPct val="0"/>
                </a:spcAft>
              </a:pPr>
              <a:t>‹#›</a:t>
            </a:fld>
            <a:endParaRPr lang="en-US" sz="2800" b="1" dirty="0">
              <a:solidFill>
                <a:srgbClr val="0079C1"/>
              </a:solidFill>
            </a:endParaRPr>
          </a:p>
        </p:txBody>
      </p:sp>
    </p:spTree>
    <p:extLst>
      <p:ext uri="{BB962C8B-B14F-4D97-AF65-F5344CB8AC3E}">
        <p14:creationId xmlns:p14="http://schemas.microsoft.com/office/powerpoint/2010/main" val="199703332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fld id="{BAB047D0-1ED8-482D-8BB6-D89B7ABEC88C}" type="datetime1">
              <a:rPr lang="en-US" sz="2800" b="1">
                <a:solidFill>
                  <a:srgbClr val="0079C1"/>
                </a:solidFill>
              </a:rPr>
              <a:pPr fontAlgn="base">
                <a:spcBef>
                  <a:spcPct val="0"/>
                </a:spcBef>
                <a:spcAft>
                  <a:spcPct val="0"/>
                </a:spcAft>
              </a:pPr>
              <a:t>7/21/2015</a:t>
            </a:fld>
            <a:endParaRPr lang="en-US" sz="2800" b="1" dirty="0">
              <a:solidFill>
                <a:srgbClr val="0079C1"/>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pPr>
            <a:endParaRPr lang="en-US" sz="2800" b="1" dirty="0">
              <a:solidFill>
                <a:srgbClr val="0079C1"/>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pPr>
            <a:fld id="{C89DA4E8-F0C0-4F9F-85C1-136BFF31A6B4}" type="slidenum">
              <a:rPr lang="en-US" sz="2800" b="1">
                <a:solidFill>
                  <a:srgbClr val="0079C1"/>
                </a:solidFill>
              </a:rPr>
              <a:pPr fontAlgn="base">
                <a:spcBef>
                  <a:spcPct val="0"/>
                </a:spcBef>
                <a:spcAft>
                  <a:spcPct val="0"/>
                </a:spcAft>
              </a:pPr>
              <a:t>‹#›</a:t>
            </a:fld>
            <a:endParaRPr lang="en-US" sz="2800" b="1" dirty="0">
              <a:solidFill>
                <a:srgbClr val="0079C1"/>
              </a:solidFill>
            </a:endParaRPr>
          </a:p>
        </p:txBody>
      </p:sp>
    </p:spTree>
    <p:extLst>
      <p:ext uri="{BB962C8B-B14F-4D97-AF65-F5344CB8AC3E}">
        <p14:creationId xmlns:p14="http://schemas.microsoft.com/office/powerpoint/2010/main" val="123782843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461665"/>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fld id="{64C317FC-4021-45C2-9D30-F784B2DA1D5A}" type="datetime1">
              <a:rPr lang="en-US" sz="2800" b="1">
                <a:solidFill>
                  <a:srgbClr val="0079C1"/>
                </a:solidFill>
              </a:rPr>
              <a:pPr fontAlgn="base">
                <a:spcBef>
                  <a:spcPct val="0"/>
                </a:spcBef>
                <a:spcAft>
                  <a:spcPct val="0"/>
                </a:spcAft>
              </a:pPr>
              <a:t>7/21/2015</a:t>
            </a:fld>
            <a:endParaRPr lang="en-US" sz="2800" b="1" dirty="0">
              <a:solidFill>
                <a:srgbClr val="0079C1"/>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pPr>
            <a:endParaRPr lang="en-US" sz="2800" b="1" dirty="0">
              <a:solidFill>
                <a:srgbClr val="0079C1"/>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pPr>
            <a:fld id="{53C0733C-6823-408B-9D5B-CBCE805CE5B5}" type="slidenum">
              <a:rPr lang="en-US" sz="2800" b="1">
                <a:solidFill>
                  <a:srgbClr val="0079C1"/>
                </a:solidFill>
              </a:rPr>
              <a:pPr fontAlgn="base">
                <a:spcBef>
                  <a:spcPct val="0"/>
                </a:spcBef>
                <a:spcAft>
                  <a:spcPct val="0"/>
                </a:spcAft>
              </a:pPr>
              <a:t>‹#›</a:t>
            </a:fld>
            <a:endParaRPr lang="en-US" sz="2800" b="1" dirty="0">
              <a:solidFill>
                <a:srgbClr val="0079C1"/>
              </a:solidFill>
            </a:endParaRPr>
          </a:p>
        </p:txBody>
      </p:sp>
    </p:spTree>
    <p:extLst>
      <p:ext uri="{BB962C8B-B14F-4D97-AF65-F5344CB8AC3E}">
        <p14:creationId xmlns:p14="http://schemas.microsoft.com/office/powerpoint/2010/main" val="313469797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fld id="{D98C03E9-D5A7-4517-A2FB-926A103D7F60}" type="datetime1">
              <a:rPr lang="en-US" sz="2800" b="1">
                <a:solidFill>
                  <a:srgbClr val="0079C1"/>
                </a:solidFill>
              </a:rPr>
              <a:pPr fontAlgn="base">
                <a:spcBef>
                  <a:spcPct val="0"/>
                </a:spcBef>
                <a:spcAft>
                  <a:spcPct val="0"/>
                </a:spcAft>
              </a:pPr>
              <a:t>7/21/2015</a:t>
            </a:fld>
            <a:endParaRPr lang="en-US" sz="2800" b="1" dirty="0">
              <a:solidFill>
                <a:srgbClr val="0079C1"/>
              </a:solidFill>
            </a:endParaRPr>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pPr>
            <a:endParaRPr lang="en-US" sz="2800" b="1" dirty="0">
              <a:solidFill>
                <a:srgbClr val="0079C1"/>
              </a:solidFill>
            </a:endParaRPr>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pPr>
            <a:fld id="{58072929-A856-44B6-AF28-A2056E2773EB}" type="slidenum">
              <a:rPr lang="en-US" sz="2800" b="1">
                <a:solidFill>
                  <a:srgbClr val="0079C1"/>
                </a:solidFill>
              </a:rPr>
              <a:pPr fontAlgn="base">
                <a:spcBef>
                  <a:spcPct val="0"/>
                </a:spcBef>
                <a:spcAft>
                  <a:spcPct val="0"/>
                </a:spcAft>
              </a:pPr>
              <a:t>‹#›</a:t>
            </a:fld>
            <a:endParaRPr lang="en-US" sz="2800" b="1" dirty="0">
              <a:solidFill>
                <a:srgbClr val="0079C1"/>
              </a:solidFill>
            </a:endParaRPr>
          </a:p>
        </p:txBody>
      </p:sp>
    </p:spTree>
    <p:extLst>
      <p:ext uri="{BB962C8B-B14F-4D97-AF65-F5344CB8AC3E}">
        <p14:creationId xmlns:p14="http://schemas.microsoft.com/office/powerpoint/2010/main" val="60570045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461665"/>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fld id="{FD979E05-1DCB-4B61-8DF0-17E20DB61FBE}" type="datetime1">
              <a:rPr lang="en-US" sz="2800" b="1">
                <a:solidFill>
                  <a:srgbClr val="0079C1"/>
                </a:solidFill>
              </a:rPr>
              <a:pPr fontAlgn="base">
                <a:spcBef>
                  <a:spcPct val="0"/>
                </a:spcBef>
                <a:spcAft>
                  <a:spcPct val="0"/>
                </a:spcAft>
              </a:pPr>
              <a:t>7/21/2015</a:t>
            </a:fld>
            <a:endParaRPr lang="en-US" sz="2800" b="1" dirty="0">
              <a:solidFill>
                <a:srgbClr val="0079C1"/>
              </a:solidFill>
            </a:endParaRPr>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pPr>
            <a:endParaRPr lang="en-US" sz="2800" b="1" dirty="0">
              <a:solidFill>
                <a:srgbClr val="0079C1"/>
              </a:solidFill>
            </a:endParaRPr>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pPr>
            <a:fld id="{8E0C5DAE-DBEE-46BD-B1A2-9FFFF94D37D4}" type="slidenum">
              <a:rPr lang="en-US" sz="2800" b="1">
                <a:solidFill>
                  <a:srgbClr val="0079C1"/>
                </a:solidFill>
              </a:rPr>
              <a:pPr fontAlgn="base">
                <a:spcBef>
                  <a:spcPct val="0"/>
                </a:spcBef>
                <a:spcAft>
                  <a:spcPct val="0"/>
                </a:spcAft>
              </a:pPr>
              <a:t>‹#›</a:t>
            </a:fld>
            <a:endParaRPr lang="en-US" sz="2800" b="1" dirty="0">
              <a:solidFill>
                <a:srgbClr val="0079C1"/>
              </a:solidFill>
            </a:endParaRPr>
          </a:p>
        </p:txBody>
      </p:sp>
    </p:spTree>
    <p:extLst>
      <p:ext uri="{BB962C8B-B14F-4D97-AF65-F5344CB8AC3E}">
        <p14:creationId xmlns:p14="http://schemas.microsoft.com/office/powerpoint/2010/main" val="193251239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fld id="{FD3170BC-03F4-4055-876A-094CC81FC22F}" type="datetime1">
              <a:rPr lang="en-US" sz="2800" b="1">
                <a:solidFill>
                  <a:srgbClr val="0079C1"/>
                </a:solidFill>
              </a:rPr>
              <a:pPr fontAlgn="base">
                <a:spcBef>
                  <a:spcPct val="0"/>
                </a:spcBef>
                <a:spcAft>
                  <a:spcPct val="0"/>
                </a:spcAft>
              </a:pPr>
              <a:t>7/21/2015</a:t>
            </a:fld>
            <a:endParaRPr lang="en-US" sz="2800" b="1" dirty="0">
              <a:solidFill>
                <a:srgbClr val="0079C1"/>
              </a:solidFill>
            </a:endParaRPr>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pPr>
            <a:endParaRPr lang="en-US" sz="2800" b="1" dirty="0">
              <a:solidFill>
                <a:srgbClr val="0079C1"/>
              </a:solidFill>
            </a:endParaRPr>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pPr>
            <a:fld id="{64E1B2AD-3D08-46F4-86B4-C3C598870C0B}" type="slidenum">
              <a:rPr lang="en-US" sz="2800" b="1">
                <a:solidFill>
                  <a:srgbClr val="0079C1"/>
                </a:solidFill>
              </a:rPr>
              <a:pPr fontAlgn="base">
                <a:spcBef>
                  <a:spcPct val="0"/>
                </a:spcBef>
                <a:spcAft>
                  <a:spcPct val="0"/>
                </a:spcAft>
              </a:pPr>
              <a:t>‹#›</a:t>
            </a:fld>
            <a:endParaRPr lang="en-US" sz="2800" b="1" dirty="0">
              <a:solidFill>
                <a:srgbClr val="0079C1"/>
              </a:solidFill>
            </a:endParaRPr>
          </a:p>
        </p:txBody>
      </p:sp>
    </p:spTree>
    <p:extLst>
      <p:ext uri="{BB962C8B-B14F-4D97-AF65-F5344CB8AC3E}">
        <p14:creationId xmlns:p14="http://schemas.microsoft.com/office/powerpoint/2010/main" val="98461280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fld id="{95FAE4CF-E9AB-46C0-9CA9-7980822D64C6}" type="datetime1">
              <a:rPr lang="en-US" sz="2800" b="1">
                <a:solidFill>
                  <a:srgbClr val="0079C1"/>
                </a:solidFill>
              </a:rPr>
              <a:pPr fontAlgn="base">
                <a:spcBef>
                  <a:spcPct val="0"/>
                </a:spcBef>
                <a:spcAft>
                  <a:spcPct val="0"/>
                </a:spcAft>
              </a:pPr>
              <a:t>7/21/2015</a:t>
            </a:fld>
            <a:endParaRPr lang="en-US" sz="2800" b="1" dirty="0">
              <a:solidFill>
                <a:srgbClr val="0079C1"/>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pPr>
            <a:endParaRPr lang="en-US" sz="2800" b="1" dirty="0">
              <a:solidFill>
                <a:srgbClr val="0079C1"/>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pPr>
            <a:fld id="{96E174DA-490A-448B-848A-D3B1119EBE19}" type="slidenum">
              <a:rPr lang="en-US" sz="2800" b="1">
                <a:solidFill>
                  <a:srgbClr val="0079C1"/>
                </a:solidFill>
              </a:rPr>
              <a:pPr fontAlgn="base">
                <a:spcBef>
                  <a:spcPct val="0"/>
                </a:spcBef>
                <a:spcAft>
                  <a:spcPct val="0"/>
                </a:spcAft>
              </a:pPr>
              <a:t>‹#›</a:t>
            </a:fld>
            <a:endParaRPr lang="en-US" sz="2800" b="1" dirty="0">
              <a:solidFill>
                <a:srgbClr val="0079C1"/>
              </a:solidFill>
            </a:endParaRPr>
          </a:p>
        </p:txBody>
      </p:sp>
    </p:spTree>
    <p:extLst>
      <p:ext uri="{BB962C8B-B14F-4D97-AF65-F5344CB8AC3E}">
        <p14:creationId xmlns:p14="http://schemas.microsoft.com/office/powerpoint/2010/main" val="193345267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fld id="{9BC1D746-670C-46CE-8C3D-2BF618AC3372}" type="datetime1">
              <a:rPr lang="en-US" sz="2800" b="1">
                <a:solidFill>
                  <a:srgbClr val="0079C1"/>
                </a:solidFill>
              </a:rPr>
              <a:pPr fontAlgn="base">
                <a:spcBef>
                  <a:spcPct val="0"/>
                </a:spcBef>
                <a:spcAft>
                  <a:spcPct val="0"/>
                </a:spcAft>
              </a:pPr>
              <a:t>7/21/2015</a:t>
            </a:fld>
            <a:endParaRPr lang="en-US" sz="2800" b="1" dirty="0">
              <a:solidFill>
                <a:srgbClr val="0079C1"/>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pPr>
            <a:endParaRPr lang="en-US" sz="2800" b="1" dirty="0">
              <a:solidFill>
                <a:srgbClr val="0079C1"/>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pPr>
            <a:fld id="{9D2A98D1-CEE0-4524-BFA0-175CFE257FE8}" type="slidenum">
              <a:rPr lang="en-US" sz="2800" b="1">
                <a:solidFill>
                  <a:srgbClr val="0079C1"/>
                </a:solidFill>
              </a:rPr>
              <a:pPr fontAlgn="base">
                <a:spcBef>
                  <a:spcPct val="0"/>
                </a:spcBef>
                <a:spcAft>
                  <a:spcPct val="0"/>
                </a:spcAft>
              </a:pPr>
              <a:t>‹#›</a:t>
            </a:fld>
            <a:endParaRPr lang="en-US" sz="2800" b="1" dirty="0">
              <a:solidFill>
                <a:srgbClr val="0079C1"/>
              </a:solidFill>
            </a:endParaRPr>
          </a:p>
        </p:txBody>
      </p:sp>
    </p:spTree>
    <p:extLst>
      <p:ext uri="{BB962C8B-B14F-4D97-AF65-F5344CB8AC3E}">
        <p14:creationId xmlns:p14="http://schemas.microsoft.com/office/powerpoint/2010/main" val="420877336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descr="National_Grid_POA_white"/>
          <p:cNvPicPr/>
          <p:nvPr userDrawn="1"/>
        </p:nvPicPr>
        <p:blipFill>
          <a:blip r:embed="rId13"/>
          <a:srcRect b="24583"/>
          <a:stretch>
            <a:fillRect/>
          </a:stretch>
        </p:blipFill>
        <p:spPr bwMode="auto">
          <a:xfrm>
            <a:off x="6817099" y="346523"/>
            <a:ext cx="1839595" cy="419100"/>
          </a:xfrm>
          <a:prstGeom prst="rect">
            <a:avLst/>
          </a:prstGeom>
          <a:noFill/>
        </p:spPr>
      </p:pic>
    </p:spTree>
    <p:extLst>
      <p:ext uri="{BB962C8B-B14F-4D97-AF65-F5344CB8AC3E}">
        <p14:creationId xmlns:p14="http://schemas.microsoft.com/office/powerpoint/2010/main" val="29462770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hf hdr="0" ftr="0" dt="0"/>
  <p:txStyles>
    <p:titleStyle>
      <a:lvl1pPr algn="l" rtl="0" fontAlgn="base">
        <a:spcBef>
          <a:spcPct val="0"/>
        </a:spcBef>
        <a:spcAft>
          <a:spcPct val="0"/>
        </a:spcAft>
        <a:defRPr sz="2400" b="1">
          <a:solidFill>
            <a:srgbClr val="C2CD23"/>
          </a:solidFill>
          <a:latin typeface="+mj-lt"/>
          <a:ea typeface="+mj-ea"/>
          <a:cs typeface="+mj-cs"/>
        </a:defRPr>
      </a:lvl1pPr>
      <a:lvl2pPr algn="l" rtl="0" fontAlgn="base">
        <a:spcBef>
          <a:spcPct val="0"/>
        </a:spcBef>
        <a:spcAft>
          <a:spcPct val="0"/>
        </a:spcAft>
        <a:defRPr sz="2800" b="1">
          <a:solidFill>
            <a:srgbClr val="0079C1"/>
          </a:solidFill>
          <a:latin typeface="Arial" charset="0"/>
          <a:ea typeface="ＭＳ Ｐゴシック" pitchFamily="48" charset="-128"/>
        </a:defRPr>
      </a:lvl2pPr>
      <a:lvl3pPr algn="l" rtl="0" fontAlgn="base">
        <a:spcBef>
          <a:spcPct val="0"/>
        </a:spcBef>
        <a:spcAft>
          <a:spcPct val="0"/>
        </a:spcAft>
        <a:defRPr sz="2800" b="1">
          <a:solidFill>
            <a:srgbClr val="0079C1"/>
          </a:solidFill>
          <a:latin typeface="Arial" charset="0"/>
          <a:ea typeface="ＭＳ Ｐゴシック" pitchFamily="48" charset="-128"/>
        </a:defRPr>
      </a:lvl3pPr>
      <a:lvl4pPr algn="l" rtl="0" fontAlgn="base">
        <a:spcBef>
          <a:spcPct val="0"/>
        </a:spcBef>
        <a:spcAft>
          <a:spcPct val="0"/>
        </a:spcAft>
        <a:defRPr sz="2800" b="1">
          <a:solidFill>
            <a:srgbClr val="0079C1"/>
          </a:solidFill>
          <a:latin typeface="Arial" charset="0"/>
          <a:ea typeface="ＭＳ Ｐゴシック" pitchFamily="48" charset="-128"/>
        </a:defRPr>
      </a:lvl4pPr>
      <a:lvl5pPr algn="l" rtl="0" fontAlgn="base">
        <a:spcBef>
          <a:spcPct val="0"/>
        </a:spcBef>
        <a:spcAft>
          <a:spcPct val="0"/>
        </a:spcAft>
        <a:defRPr sz="2800" b="1">
          <a:solidFill>
            <a:srgbClr val="0079C1"/>
          </a:solidFill>
          <a:latin typeface="Arial" charset="0"/>
          <a:ea typeface="ＭＳ Ｐゴシック" pitchFamily="48" charset="-128"/>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fontAlgn="base">
        <a:spcBef>
          <a:spcPct val="0"/>
        </a:spcBef>
        <a:spcAft>
          <a:spcPct val="50000"/>
        </a:spcAft>
        <a:buClr>
          <a:srgbClr val="C2CD23"/>
        </a:buClr>
        <a:buFont typeface="Wingdings 2" pitchFamily="18" charset="2"/>
        <a:buChar char="¾"/>
        <a:defRPr sz="2400">
          <a:solidFill>
            <a:schemeClr val="tx2"/>
          </a:solidFill>
          <a:latin typeface="+mn-lt"/>
          <a:ea typeface="+mn-ea"/>
          <a:cs typeface="+mn-cs"/>
        </a:defRPr>
      </a:lvl1pPr>
      <a:lvl2pPr marL="742950" indent="-285750" algn="l" rtl="0" fontAlgn="base">
        <a:spcBef>
          <a:spcPct val="0"/>
        </a:spcBef>
        <a:spcAft>
          <a:spcPct val="50000"/>
        </a:spcAft>
        <a:buClr>
          <a:srgbClr val="C2CD23"/>
        </a:buClr>
        <a:buFont typeface="Wingdings 2" pitchFamily="18" charset="2"/>
        <a:buChar char="¾"/>
        <a:defRPr sz="2200">
          <a:solidFill>
            <a:schemeClr val="tx2"/>
          </a:solidFill>
          <a:latin typeface="+mn-lt"/>
          <a:ea typeface="+mn-ea"/>
        </a:defRPr>
      </a:lvl2pPr>
      <a:lvl3pPr marL="1143000" indent="-228600" algn="l" rtl="0" fontAlgn="base">
        <a:spcBef>
          <a:spcPct val="0"/>
        </a:spcBef>
        <a:spcAft>
          <a:spcPct val="50000"/>
        </a:spcAft>
        <a:buClr>
          <a:srgbClr val="C2CD23"/>
        </a:buClr>
        <a:buFont typeface="Wingdings 2" pitchFamily="18" charset="2"/>
        <a:buChar char="¾"/>
        <a:defRPr sz="2000">
          <a:solidFill>
            <a:schemeClr val="tx2"/>
          </a:solidFill>
          <a:latin typeface="+mn-lt"/>
          <a:ea typeface="+mn-ea"/>
        </a:defRPr>
      </a:lvl3pPr>
      <a:lvl4pPr marL="1600200" indent="-228600" algn="l" rtl="0" fontAlgn="base">
        <a:spcBef>
          <a:spcPct val="0"/>
        </a:spcBef>
        <a:spcAft>
          <a:spcPct val="50000"/>
        </a:spcAft>
        <a:buClr>
          <a:srgbClr val="C2CD23"/>
        </a:buClr>
        <a:buFont typeface="Wingdings 2" pitchFamily="18" charset="2"/>
        <a:buChar char="¾"/>
        <a:defRPr>
          <a:solidFill>
            <a:schemeClr val="tx2"/>
          </a:solidFill>
          <a:latin typeface="+mn-lt"/>
          <a:ea typeface="+mn-ea"/>
        </a:defRPr>
      </a:lvl4pPr>
      <a:lvl5pPr marL="2057400" indent="-228600" algn="l" rtl="0" fontAlgn="base">
        <a:spcBef>
          <a:spcPct val="0"/>
        </a:spcBef>
        <a:spcAft>
          <a:spcPct val="50000"/>
        </a:spcAft>
        <a:buClr>
          <a:srgbClr val="C2CD23"/>
        </a:buClr>
        <a:buFont typeface="Wingdings 2" pitchFamily="18" charset="2"/>
        <a:buChar char="¾"/>
        <a:defRPr sz="1600">
          <a:solidFill>
            <a:schemeClr val="tx2"/>
          </a:solidFill>
          <a:latin typeface="+mn-lt"/>
          <a:ea typeface="+mn-ea"/>
        </a:defRPr>
      </a:lvl5pPr>
      <a:lvl6pPr marL="25146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emf"/><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3.em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emf"/></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0"/>
            <a:ext cx="9144000" cy="6858000"/>
          </a:xfrm>
          <a:prstGeom prst="rect">
            <a:avLst/>
          </a:prstGeom>
          <a:solidFill>
            <a:srgbClr val="043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pic>
        <p:nvPicPr>
          <p:cNvPr id="3" name="Picture 2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16327" y="342900"/>
            <a:ext cx="1818483" cy="376238"/>
          </a:xfrm>
          <a:prstGeom prst="rect">
            <a:avLst/>
          </a:prstGeom>
          <a:noFill/>
        </p:spPr>
      </p:pic>
      <p:sp>
        <p:nvSpPr>
          <p:cNvPr id="2" name="TextBox 1"/>
          <p:cNvSpPr txBox="1"/>
          <p:nvPr/>
        </p:nvSpPr>
        <p:spPr>
          <a:xfrm>
            <a:off x="467544" y="332656"/>
            <a:ext cx="5400600" cy="796115"/>
          </a:xfrm>
          <a:prstGeom prst="rect">
            <a:avLst/>
          </a:prstGeom>
          <a:noFill/>
        </p:spPr>
        <p:txBody>
          <a:bodyPr wrap="square" rtlCol="0">
            <a:spAutoFit/>
          </a:bodyPr>
          <a:lstStyle/>
          <a:p>
            <a:pPr fontAlgn="base">
              <a:lnSpc>
                <a:spcPct val="80000"/>
              </a:lnSpc>
              <a:spcBef>
                <a:spcPct val="0"/>
              </a:spcBef>
              <a:spcAft>
                <a:spcPct val="0"/>
              </a:spcAft>
            </a:pPr>
            <a:r>
              <a:rPr lang="en-US" sz="2800" b="1" dirty="0">
                <a:solidFill>
                  <a:srgbClr val="FFFFFF"/>
                </a:solidFill>
              </a:rPr>
              <a:t>Future Energy Scenarios 2015</a:t>
            </a:r>
          </a:p>
          <a:p>
            <a:pPr fontAlgn="base">
              <a:lnSpc>
                <a:spcPct val="80000"/>
              </a:lnSpc>
              <a:spcBef>
                <a:spcPct val="0"/>
              </a:spcBef>
              <a:spcAft>
                <a:spcPct val="0"/>
              </a:spcAft>
            </a:pPr>
            <a:r>
              <a:rPr lang="en-US" sz="2800" dirty="0">
                <a:solidFill>
                  <a:srgbClr val="FFFFFF"/>
                </a:solidFill>
                <a:cs typeface="Arial"/>
              </a:rPr>
              <a:t>Supply</a:t>
            </a:r>
          </a:p>
        </p:txBody>
      </p:sp>
      <p:cxnSp>
        <p:nvCxnSpPr>
          <p:cNvPr id="8" name="Straight Connector 7"/>
          <p:cNvCxnSpPr/>
          <p:nvPr/>
        </p:nvCxnSpPr>
        <p:spPr bwMode="auto">
          <a:xfrm flipV="1">
            <a:off x="539552" y="1124745"/>
            <a:ext cx="8136904" cy="402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7" name="Straight Connector 6"/>
          <p:cNvCxnSpPr/>
          <p:nvPr/>
        </p:nvCxnSpPr>
        <p:spPr bwMode="auto">
          <a:xfrm flipV="1">
            <a:off x="539552" y="1124744"/>
            <a:ext cx="5112568" cy="4028"/>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11" name="Rectangle 10"/>
          <p:cNvSpPr/>
          <p:nvPr/>
        </p:nvSpPr>
        <p:spPr bwMode="auto">
          <a:xfrm rot="2700000">
            <a:off x="744790" y="2800931"/>
            <a:ext cx="332772" cy="332772"/>
          </a:xfrm>
          <a:prstGeom prst="rect">
            <a:avLst/>
          </a:prstGeom>
          <a:solidFill>
            <a:srgbClr val="F37B1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12" name="Rectangle 11"/>
          <p:cNvSpPr/>
          <p:nvPr/>
        </p:nvSpPr>
        <p:spPr bwMode="auto">
          <a:xfrm>
            <a:off x="539552" y="1556792"/>
            <a:ext cx="5976664" cy="1440160"/>
          </a:xfrm>
          <a:prstGeom prst="rect">
            <a:avLst/>
          </a:prstGeom>
          <a:solidFill>
            <a:srgbClr val="F37B1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13" name="TextBox 12"/>
          <p:cNvSpPr txBox="1"/>
          <p:nvPr/>
        </p:nvSpPr>
        <p:spPr>
          <a:xfrm>
            <a:off x="583507" y="1577656"/>
            <a:ext cx="5688632" cy="954107"/>
          </a:xfrm>
          <a:prstGeom prst="rect">
            <a:avLst/>
          </a:prstGeom>
          <a:noFill/>
        </p:spPr>
        <p:txBody>
          <a:bodyPr wrap="square" rtlCol="0">
            <a:spAutoFit/>
          </a:bodyPr>
          <a:lstStyle/>
          <a:p>
            <a:pPr fontAlgn="base">
              <a:spcBef>
                <a:spcPct val="0"/>
              </a:spcBef>
              <a:spcAft>
                <a:spcPct val="0"/>
              </a:spcAft>
            </a:pPr>
            <a:r>
              <a:rPr lang="en-GB" sz="2800" b="1" dirty="0">
                <a:solidFill>
                  <a:srgbClr val="FFFFFF"/>
                </a:solidFill>
              </a:rPr>
              <a:t>Marcus Stewart </a:t>
            </a:r>
          </a:p>
          <a:p>
            <a:pPr fontAlgn="base">
              <a:spcBef>
                <a:spcPct val="0"/>
              </a:spcBef>
              <a:spcAft>
                <a:spcPct val="0"/>
              </a:spcAft>
            </a:pPr>
            <a:r>
              <a:rPr lang="en-GB" sz="2800" dirty="0">
                <a:solidFill>
                  <a:srgbClr val="FFFFFF"/>
                </a:solidFill>
              </a:rPr>
              <a:t>Demand and Supply Manager</a:t>
            </a:r>
          </a:p>
        </p:txBody>
      </p:sp>
      <p:pic>
        <p:nvPicPr>
          <p:cNvPr id="14" name="Picture 13" descr="Landscae_RGB.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4653136"/>
            <a:ext cx="8686800" cy="1926336"/>
          </a:xfrm>
          <a:prstGeom prst="rect">
            <a:avLst/>
          </a:prstGeom>
        </p:spPr>
      </p:pic>
    </p:spTree>
    <p:extLst>
      <p:ext uri="{BB962C8B-B14F-4D97-AF65-F5344CB8AC3E}">
        <p14:creationId xmlns:p14="http://schemas.microsoft.com/office/powerpoint/2010/main" val="91273799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332656"/>
            <a:ext cx="5472608" cy="781752"/>
          </a:xfrm>
          <a:prstGeom prst="rect">
            <a:avLst/>
          </a:prstGeom>
          <a:noFill/>
        </p:spPr>
        <p:txBody>
          <a:bodyPr wrap="square" rtlCol="0">
            <a:spAutoFit/>
          </a:bodyPr>
          <a:lstStyle/>
          <a:p>
            <a:pPr fontAlgn="base">
              <a:lnSpc>
                <a:spcPct val="80000"/>
              </a:lnSpc>
              <a:spcBef>
                <a:spcPct val="0"/>
              </a:spcBef>
              <a:spcAft>
                <a:spcPct val="0"/>
              </a:spcAft>
            </a:pPr>
            <a:r>
              <a:rPr lang="en-US" sz="2800" b="1" dirty="0">
                <a:solidFill>
                  <a:srgbClr val="0079C1"/>
                </a:solidFill>
              </a:rPr>
              <a:t>High solar impacts </a:t>
            </a:r>
          </a:p>
          <a:p>
            <a:pPr fontAlgn="base">
              <a:lnSpc>
                <a:spcPct val="80000"/>
              </a:lnSpc>
              <a:spcBef>
                <a:spcPct val="0"/>
              </a:spcBef>
              <a:spcAft>
                <a:spcPct val="0"/>
              </a:spcAft>
            </a:pPr>
            <a:r>
              <a:rPr lang="en-US" sz="2800" b="1" dirty="0">
                <a:solidFill>
                  <a:srgbClr val="0079C1"/>
                </a:solidFill>
              </a:rPr>
              <a:t>system operability</a:t>
            </a:r>
            <a:endParaRPr lang="en-US" sz="2800" dirty="0">
              <a:solidFill>
                <a:srgbClr val="0079C1"/>
              </a:solidFill>
              <a:cs typeface="Arial"/>
            </a:endParaRPr>
          </a:p>
        </p:txBody>
      </p:sp>
      <p:cxnSp>
        <p:nvCxnSpPr>
          <p:cNvPr id="8" name="Straight Connector 7"/>
          <p:cNvCxnSpPr/>
          <p:nvPr/>
        </p:nvCxnSpPr>
        <p:spPr bwMode="auto">
          <a:xfrm flipV="1">
            <a:off x="539552" y="1124744"/>
            <a:ext cx="8136904" cy="4027"/>
          </a:xfrm>
          <a:prstGeom prst="line">
            <a:avLst/>
          </a:prstGeom>
          <a:solidFill>
            <a:schemeClr val="accent1"/>
          </a:solidFill>
          <a:ln w="9525" cap="flat" cmpd="sng" algn="ctr">
            <a:solidFill>
              <a:srgbClr val="0079C1"/>
            </a:solidFill>
            <a:prstDash val="solid"/>
            <a:round/>
            <a:headEnd type="none" w="med" len="med"/>
            <a:tailEnd type="none" w="med" len="med"/>
          </a:ln>
          <a:effectLst/>
        </p:spPr>
      </p:cxnSp>
      <p:cxnSp>
        <p:nvCxnSpPr>
          <p:cNvPr id="7" name="Straight Connector 6"/>
          <p:cNvCxnSpPr/>
          <p:nvPr/>
        </p:nvCxnSpPr>
        <p:spPr bwMode="auto">
          <a:xfrm flipV="1">
            <a:off x="539552" y="1114408"/>
            <a:ext cx="3257454" cy="14364"/>
          </a:xfrm>
          <a:prstGeom prst="line">
            <a:avLst/>
          </a:prstGeom>
          <a:solidFill>
            <a:schemeClr val="accent1"/>
          </a:solidFill>
          <a:ln w="38100" cap="flat" cmpd="sng" algn="ctr">
            <a:solidFill>
              <a:srgbClr val="0079C1"/>
            </a:solidFill>
            <a:prstDash val="solid"/>
            <a:round/>
            <a:headEnd type="none" w="med" len="med"/>
            <a:tailEnd type="none" w="med" len="med"/>
          </a:ln>
          <a:effectLst/>
        </p:spPr>
      </p:cxnSp>
      <p:pic>
        <p:nvPicPr>
          <p:cNvPr id="15" name="Picture 14" descr="National_Grid_logo_cmyk.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347526"/>
            <a:ext cx="1800200" cy="371742"/>
          </a:xfrm>
          <a:prstGeom prst="rect">
            <a:avLst/>
          </a:prstGeom>
        </p:spPr>
      </p:pic>
      <p:sp>
        <p:nvSpPr>
          <p:cNvPr id="25" name="TextBox 24"/>
          <p:cNvSpPr txBox="1"/>
          <p:nvPr/>
        </p:nvSpPr>
        <p:spPr>
          <a:xfrm>
            <a:off x="9299222" y="4247444"/>
            <a:ext cx="184666" cy="523220"/>
          </a:xfrm>
          <a:prstGeom prst="rect">
            <a:avLst/>
          </a:prstGeom>
          <a:noFill/>
        </p:spPr>
        <p:txBody>
          <a:bodyPr wrap="none" rtlCol="0">
            <a:spAutoFit/>
          </a:bodyPr>
          <a:lstStyle/>
          <a:p>
            <a:pPr fontAlgn="base">
              <a:spcBef>
                <a:spcPct val="0"/>
              </a:spcBef>
              <a:spcAft>
                <a:spcPct val="0"/>
              </a:spcAft>
            </a:pPr>
            <a:r>
              <a:rPr lang="en-US" sz="2800" b="1" dirty="0">
                <a:solidFill>
                  <a:srgbClr val="0079C1"/>
                </a:solidFill>
              </a:rPr>
              <a:t> </a:t>
            </a:r>
          </a:p>
        </p:txBody>
      </p:sp>
      <p:grpSp>
        <p:nvGrpSpPr>
          <p:cNvPr id="9" name="Group 8"/>
          <p:cNvGrpSpPr/>
          <p:nvPr/>
        </p:nvGrpSpPr>
        <p:grpSpPr>
          <a:xfrm>
            <a:off x="147579" y="1342220"/>
            <a:ext cx="2016224" cy="1160350"/>
            <a:chOff x="6468" y="1412776"/>
            <a:chExt cx="2016224" cy="1160350"/>
          </a:xfrm>
        </p:grpSpPr>
        <p:sp>
          <p:nvSpPr>
            <p:cNvPr id="13" name="Oval 12"/>
            <p:cNvSpPr/>
            <p:nvPr/>
          </p:nvSpPr>
          <p:spPr bwMode="auto">
            <a:xfrm>
              <a:off x="412834" y="1412776"/>
              <a:ext cx="1177810" cy="1120770"/>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FFFFFF"/>
                </a:solidFill>
              </a:endParaRPr>
            </a:p>
          </p:txBody>
        </p:sp>
        <p:sp>
          <p:nvSpPr>
            <p:cNvPr id="14" name="Rectangle 13"/>
            <p:cNvSpPr/>
            <p:nvPr/>
          </p:nvSpPr>
          <p:spPr bwMode="auto">
            <a:xfrm rot="780000">
              <a:off x="1107564" y="2240354"/>
              <a:ext cx="332772" cy="332772"/>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FFFFFF"/>
                </a:solidFill>
              </a:endParaRPr>
            </a:p>
          </p:txBody>
        </p:sp>
        <p:sp>
          <p:nvSpPr>
            <p:cNvPr id="17" name="TextBox 16"/>
            <p:cNvSpPr txBox="1"/>
            <p:nvPr/>
          </p:nvSpPr>
          <p:spPr>
            <a:xfrm>
              <a:off x="6468" y="1754854"/>
              <a:ext cx="2016224" cy="486287"/>
            </a:xfrm>
            <a:prstGeom prst="rect">
              <a:avLst/>
            </a:prstGeom>
            <a:noFill/>
          </p:spPr>
          <p:txBody>
            <a:bodyPr wrap="square" rtlCol="0">
              <a:spAutoFit/>
            </a:bodyPr>
            <a:lstStyle/>
            <a:p>
              <a:pPr algn="ctr" fontAlgn="base">
                <a:lnSpc>
                  <a:spcPct val="80000"/>
                </a:lnSpc>
                <a:spcBef>
                  <a:spcPct val="0"/>
                </a:spcBef>
                <a:spcAft>
                  <a:spcPct val="0"/>
                </a:spcAft>
              </a:pPr>
              <a:r>
                <a:rPr lang="en-US" sz="1600" b="1" dirty="0">
                  <a:solidFill>
                    <a:srgbClr val="FFFFFF"/>
                  </a:solidFill>
                </a:rPr>
                <a:t>Consumer</a:t>
              </a:r>
            </a:p>
            <a:p>
              <a:pPr algn="ctr" fontAlgn="base">
                <a:lnSpc>
                  <a:spcPct val="80000"/>
                </a:lnSpc>
                <a:spcBef>
                  <a:spcPct val="0"/>
                </a:spcBef>
                <a:spcAft>
                  <a:spcPct val="0"/>
                </a:spcAft>
              </a:pPr>
              <a:r>
                <a:rPr lang="en-US" sz="1600" b="1" dirty="0">
                  <a:solidFill>
                    <a:srgbClr val="FFFFFF"/>
                  </a:solidFill>
                </a:rPr>
                <a:t>Power</a:t>
              </a:r>
            </a:p>
          </p:txBody>
        </p:sp>
      </p:grpSp>
      <p:sp>
        <p:nvSpPr>
          <p:cNvPr id="4" name="TextBox 3"/>
          <p:cNvSpPr txBox="1"/>
          <p:nvPr/>
        </p:nvSpPr>
        <p:spPr>
          <a:xfrm rot="16200000">
            <a:off x="-788081" y="4074301"/>
            <a:ext cx="2606491" cy="307777"/>
          </a:xfrm>
          <a:prstGeom prst="rect">
            <a:avLst/>
          </a:prstGeom>
          <a:solidFill>
            <a:schemeClr val="bg1"/>
          </a:solidFill>
        </p:spPr>
        <p:txBody>
          <a:bodyPr wrap="square" rtlCol="0">
            <a:spAutoFit/>
          </a:bodyPr>
          <a:lstStyle/>
          <a:p>
            <a:pPr fontAlgn="base">
              <a:spcBef>
                <a:spcPct val="0"/>
              </a:spcBef>
              <a:spcAft>
                <a:spcPct val="0"/>
              </a:spcAft>
            </a:pPr>
            <a:r>
              <a:rPr lang="en-GB" sz="1400" dirty="0">
                <a:solidFill>
                  <a:srgbClr val="000000"/>
                </a:solidFill>
              </a:rPr>
              <a:t>Transmission demand (GW)</a:t>
            </a:r>
          </a:p>
        </p:txBody>
      </p:sp>
      <p:sp>
        <p:nvSpPr>
          <p:cNvPr id="18" name="TextBox 17"/>
          <p:cNvSpPr txBox="1"/>
          <p:nvPr/>
        </p:nvSpPr>
        <p:spPr>
          <a:xfrm>
            <a:off x="3236639" y="6116858"/>
            <a:ext cx="726506" cy="307777"/>
          </a:xfrm>
          <a:prstGeom prst="rect">
            <a:avLst/>
          </a:prstGeom>
          <a:noFill/>
        </p:spPr>
        <p:txBody>
          <a:bodyPr wrap="square" rtlCol="0">
            <a:spAutoFit/>
          </a:bodyPr>
          <a:lstStyle/>
          <a:p>
            <a:pPr fontAlgn="base">
              <a:spcBef>
                <a:spcPct val="0"/>
              </a:spcBef>
              <a:spcAft>
                <a:spcPct val="0"/>
              </a:spcAft>
            </a:pPr>
            <a:r>
              <a:rPr lang="en-GB" sz="1400" dirty="0">
                <a:solidFill>
                  <a:srgbClr val="000000"/>
                </a:solidFill>
              </a:rPr>
              <a:t>Time</a:t>
            </a:r>
          </a:p>
        </p:txBody>
      </p:sp>
      <p:sp>
        <p:nvSpPr>
          <p:cNvPr id="19" name="TextBox 18"/>
          <p:cNvSpPr txBox="1"/>
          <p:nvPr/>
        </p:nvSpPr>
        <p:spPr>
          <a:xfrm>
            <a:off x="2067423" y="2348880"/>
            <a:ext cx="3368673" cy="369332"/>
          </a:xfrm>
          <a:prstGeom prst="rect">
            <a:avLst/>
          </a:prstGeom>
          <a:noFill/>
        </p:spPr>
        <p:txBody>
          <a:bodyPr wrap="square" rtlCol="0">
            <a:spAutoFit/>
          </a:bodyPr>
          <a:lstStyle/>
          <a:p>
            <a:pPr fontAlgn="base">
              <a:spcBef>
                <a:spcPct val="0"/>
              </a:spcBef>
              <a:spcAft>
                <a:spcPct val="0"/>
              </a:spcAft>
            </a:pPr>
            <a:r>
              <a:rPr lang="en-GB" dirty="0">
                <a:solidFill>
                  <a:srgbClr val="000000"/>
                </a:solidFill>
              </a:rPr>
              <a:t>Summer minimum demand</a:t>
            </a:r>
          </a:p>
        </p:txBody>
      </p:sp>
      <p:grpSp>
        <p:nvGrpSpPr>
          <p:cNvPr id="33" name="Group 32"/>
          <p:cNvGrpSpPr/>
          <p:nvPr/>
        </p:nvGrpSpPr>
        <p:grpSpPr>
          <a:xfrm>
            <a:off x="5034791" y="3640643"/>
            <a:ext cx="3629241" cy="479413"/>
            <a:chOff x="4706085" y="3640643"/>
            <a:chExt cx="3629241" cy="479413"/>
          </a:xfrm>
        </p:grpSpPr>
        <p:pic>
          <p:nvPicPr>
            <p:cNvPr id="5122" name="D6BFA761-1539-41EC-A3AF-C0FA5DCBD6A3" descr="042D4933-28CA-4865-BF4F-0E75C12F429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9878" y="3640643"/>
              <a:ext cx="865448" cy="4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bwMode="auto">
            <a:xfrm>
              <a:off x="4788024" y="3881100"/>
              <a:ext cx="2592288" cy="64750"/>
            </a:xfrm>
            <a:prstGeom prst="rect">
              <a:avLst/>
            </a:prstGeom>
            <a:solidFill>
              <a:srgbClr val="3CB7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5" name="Isosceles Triangle 4"/>
            <p:cNvSpPr/>
            <p:nvPr/>
          </p:nvSpPr>
          <p:spPr bwMode="auto">
            <a:xfrm rot="16200000">
              <a:off x="4691981" y="3823196"/>
              <a:ext cx="204502" cy="176294"/>
            </a:xfrm>
            <a:prstGeom prst="triangle">
              <a:avLst/>
            </a:prstGeom>
            <a:solidFill>
              <a:srgbClr val="3CB7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grpSp>
      <p:grpSp>
        <p:nvGrpSpPr>
          <p:cNvPr id="32" name="Group 31"/>
          <p:cNvGrpSpPr/>
          <p:nvPr/>
        </p:nvGrpSpPr>
        <p:grpSpPr>
          <a:xfrm>
            <a:off x="4945144" y="4311760"/>
            <a:ext cx="3718807" cy="962088"/>
            <a:chOff x="4706085" y="4595642"/>
            <a:chExt cx="3718807" cy="962088"/>
          </a:xfrm>
        </p:grpSpPr>
        <p:pic>
          <p:nvPicPr>
            <p:cNvPr id="5123" name="1521829E-0A08-4697-9BE7-03773B75D070" descr="04811A83-DBF7-4278-A618-AE23B5E06CD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9878" y="4595642"/>
              <a:ext cx="955014" cy="9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bwMode="auto">
            <a:xfrm>
              <a:off x="4788024" y="5013176"/>
              <a:ext cx="2592288" cy="64750"/>
            </a:xfrm>
            <a:prstGeom prst="rect">
              <a:avLst/>
            </a:prstGeom>
            <a:solidFill>
              <a:srgbClr val="0C63B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23" name="Isosceles Triangle 22"/>
            <p:cNvSpPr/>
            <p:nvPr/>
          </p:nvSpPr>
          <p:spPr bwMode="auto">
            <a:xfrm rot="16200000">
              <a:off x="4691981" y="4955272"/>
              <a:ext cx="204502" cy="176294"/>
            </a:xfrm>
            <a:prstGeom prst="triangle">
              <a:avLst/>
            </a:prstGeom>
            <a:solidFill>
              <a:srgbClr val="0C63B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grpSp>
      <p:pic>
        <p:nvPicPr>
          <p:cNvPr id="27" name="Picture 26" descr="Slide-43-_0004_Base.png"/>
          <p:cNvPicPr>
            <a:picLocks noChangeAspect="1"/>
          </p:cNvPicPr>
          <p:nvPr/>
        </p:nvPicPr>
        <p:blipFill rotWithShape="1">
          <a:blip r:embed="rId6">
            <a:extLst>
              <a:ext uri="{28A0092B-C50C-407E-A947-70E740481C1C}">
                <a14:useLocalDpi xmlns:a14="http://schemas.microsoft.com/office/drawing/2010/main" val="0"/>
              </a:ext>
            </a:extLst>
          </a:blip>
          <a:srcRect l="1" r="-1167" b="17197"/>
          <a:stretch/>
        </p:blipFill>
        <p:spPr>
          <a:xfrm>
            <a:off x="611561" y="2780928"/>
            <a:ext cx="6322956" cy="3375931"/>
          </a:xfrm>
          <a:prstGeom prst="rect">
            <a:avLst/>
          </a:prstGeom>
        </p:spPr>
      </p:pic>
      <p:pic>
        <p:nvPicPr>
          <p:cNvPr id="28" name="Picture 27" descr="Slide-43-_0001_4-Inflex.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1560" y="2780928"/>
            <a:ext cx="6250041" cy="4077072"/>
          </a:xfrm>
          <a:prstGeom prst="rect">
            <a:avLst/>
          </a:prstGeom>
        </p:spPr>
      </p:pic>
      <p:pic>
        <p:nvPicPr>
          <p:cNvPr id="29" name="Picture 28" descr="Slide-43-_0003_3-2035-LS.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1560" y="2780928"/>
            <a:ext cx="6250041" cy="4077072"/>
          </a:xfrm>
          <a:prstGeom prst="rect">
            <a:avLst/>
          </a:prstGeom>
        </p:spPr>
      </p:pic>
      <p:pic>
        <p:nvPicPr>
          <p:cNvPr id="30" name="Picture 29" descr="Slide-43-_0002_2-2035-HS.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1560" y="2780928"/>
            <a:ext cx="6250041" cy="4077072"/>
          </a:xfrm>
          <a:prstGeom prst="rect">
            <a:avLst/>
          </a:prstGeom>
        </p:spPr>
      </p:pic>
      <p:pic>
        <p:nvPicPr>
          <p:cNvPr id="31" name="Picture 30" descr="Slide-43-_0000_1-2015.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1560" y="2780928"/>
            <a:ext cx="6250041" cy="4077072"/>
          </a:xfrm>
          <a:prstGeom prst="rect">
            <a:avLst/>
          </a:prstGeom>
        </p:spPr>
      </p:pic>
      <p:pic>
        <p:nvPicPr>
          <p:cNvPr id="34" name="Picture 33" descr="Slide-43-_0004_Base.png"/>
          <p:cNvPicPr>
            <a:picLocks noChangeAspect="1"/>
          </p:cNvPicPr>
          <p:nvPr/>
        </p:nvPicPr>
        <p:blipFill rotWithShape="1">
          <a:blip r:embed="rId6">
            <a:extLst>
              <a:ext uri="{28A0092B-C50C-407E-A947-70E740481C1C}">
                <a14:useLocalDpi xmlns:a14="http://schemas.microsoft.com/office/drawing/2010/main" val="0"/>
              </a:ext>
            </a:extLst>
          </a:blip>
          <a:srcRect l="70611" t="85169"/>
          <a:stretch/>
        </p:blipFill>
        <p:spPr>
          <a:xfrm>
            <a:off x="6836146" y="5543176"/>
            <a:ext cx="2083735" cy="685974"/>
          </a:xfrm>
          <a:prstGeom prst="rect">
            <a:avLst/>
          </a:prstGeom>
        </p:spPr>
      </p:pic>
    </p:spTree>
    <p:extLst>
      <p:ext uri="{BB962C8B-B14F-4D97-AF65-F5344CB8AC3E}">
        <p14:creationId xmlns:p14="http://schemas.microsoft.com/office/powerpoint/2010/main" val="24444735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2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1200"/>
                                        <p:tgtEl>
                                          <p:spTgt spid="30"/>
                                        </p:tgtEl>
                                      </p:cBhvr>
                                    </p:animEffect>
                                  </p:childTnLst>
                                </p:cTn>
                              </p:par>
                              <p:par>
                                <p:cTn id="13" presetID="10"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left)">
                                      <p:cBhvr>
                                        <p:cTn id="20" dur="1200"/>
                                        <p:tgtEl>
                                          <p:spTgt spid="29"/>
                                        </p:tgtEl>
                                      </p:cBhvr>
                                    </p:animEffect>
                                  </p:childTnLst>
                                </p:cTn>
                              </p:par>
                              <p:par>
                                <p:cTn id="21" presetID="10"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left)">
                                      <p:cBhvr>
                                        <p:cTn id="28" dur="12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332656"/>
            <a:ext cx="5472608" cy="781752"/>
          </a:xfrm>
          <a:prstGeom prst="rect">
            <a:avLst/>
          </a:prstGeom>
          <a:noFill/>
        </p:spPr>
        <p:txBody>
          <a:bodyPr wrap="square" rtlCol="0">
            <a:spAutoFit/>
          </a:bodyPr>
          <a:lstStyle/>
          <a:p>
            <a:pPr fontAlgn="base">
              <a:lnSpc>
                <a:spcPct val="80000"/>
              </a:lnSpc>
              <a:spcBef>
                <a:spcPct val="0"/>
              </a:spcBef>
              <a:spcAft>
                <a:spcPct val="0"/>
              </a:spcAft>
            </a:pPr>
            <a:r>
              <a:rPr lang="en-US" sz="2800" b="1" dirty="0">
                <a:solidFill>
                  <a:srgbClr val="0079C1"/>
                </a:solidFill>
              </a:rPr>
              <a:t>GB is a net electricity importer in three of the four scenarios</a:t>
            </a:r>
            <a:endParaRPr lang="en-US" sz="2800" dirty="0">
              <a:solidFill>
                <a:srgbClr val="0079C1"/>
              </a:solidFill>
              <a:cs typeface="Arial"/>
            </a:endParaRPr>
          </a:p>
        </p:txBody>
      </p:sp>
      <p:cxnSp>
        <p:nvCxnSpPr>
          <p:cNvPr id="8" name="Straight Connector 7"/>
          <p:cNvCxnSpPr/>
          <p:nvPr/>
        </p:nvCxnSpPr>
        <p:spPr bwMode="auto">
          <a:xfrm flipV="1">
            <a:off x="539552" y="1124744"/>
            <a:ext cx="8136904" cy="4027"/>
          </a:xfrm>
          <a:prstGeom prst="line">
            <a:avLst/>
          </a:prstGeom>
          <a:solidFill>
            <a:schemeClr val="accent1"/>
          </a:solidFill>
          <a:ln w="9525" cap="flat" cmpd="sng" algn="ctr">
            <a:solidFill>
              <a:srgbClr val="0079C1"/>
            </a:solidFill>
            <a:prstDash val="solid"/>
            <a:round/>
            <a:headEnd type="none" w="med" len="med"/>
            <a:tailEnd type="none" w="med" len="med"/>
          </a:ln>
          <a:effectLst/>
        </p:spPr>
      </p:cxnSp>
      <p:cxnSp>
        <p:nvCxnSpPr>
          <p:cNvPr id="7" name="Straight Connector 6"/>
          <p:cNvCxnSpPr/>
          <p:nvPr/>
        </p:nvCxnSpPr>
        <p:spPr bwMode="auto">
          <a:xfrm flipV="1">
            <a:off x="539552" y="1114408"/>
            <a:ext cx="5174722" cy="14364"/>
          </a:xfrm>
          <a:prstGeom prst="line">
            <a:avLst/>
          </a:prstGeom>
          <a:solidFill>
            <a:schemeClr val="accent1"/>
          </a:solidFill>
          <a:ln w="38100" cap="flat" cmpd="sng" algn="ctr">
            <a:solidFill>
              <a:srgbClr val="0079C1"/>
            </a:solidFill>
            <a:prstDash val="solid"/>
            <a:round/>
            <a:headEnd type="none" w="med" len="med"/>
            <a:tailEnd type="none" w="med" len="med"/>
          </a:ln>
          <a:effectLst/>
        </p:spPr>
      </p:cxnSp>
      <p:pic>
        <p:nvPicPr>
          <p:cNvPr id="15" name="Picture 14" descr="National_Grid_logo_cmyk.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347526"/>
            <a:ext cx="1800200" cy="371742"/>
          </a:xfrm>
          <a:prstGeom prst="rect">
            <a:avLst/>
          </a:prstGeom>
        </p:spPr>
      </p:pic>
      <p:sp>
        <p:nvSpPr>
          <p:cNvPr id="25" name="TextBox 24"/>
          <p:cNvSpPr txBox="1"/>
          <p:nvPr/>
        </p:nvSpPr>
        <p:spPr>
          <a:xfrm>
            <a:off x="9299222" y="4247444"/>
            <a:ext cx="184666" cy="523220"/>
          </a:xfrm>
          <a:prstGeom prst="rect">
            <a:avLst/>
          </a:prstGeom>
          <a:noFill/>
        </p:spPr>
        <p:txBody>
          <a:bodyPr wrap="none" rtlCol="0">
            <a:spAutoFit/>
          </a:bodyPr>
          <a:lstStyle/>
          <a:p>
            <a:pPr fontAlgn="base">
              <a:spcBef>
                <a:spcPct val="0"/>
              </a:spcBef>
              <a:spcAft>
                <a:spcPct val="0"/>
              </a:spcAft>
            </a:pPr>
            <a:r>
              <a:rPr lang="en-US" sz="2800" b="1" dirty="0">
                <a:solidFill>
                  <a:srgbClr val="0079C1"/>
                </a:solidFill>
              </a:rPr>
              <a:t> </a:t>
            </a:r>
          </a:p>
        </p:txBody>
      </p:sp>
      <p:sp>
        <p:nvSpPr>
          <p:cNvPr id="11" name="Rectangle 10"/>
          <p:cNvSpPr/>
          <p:nvPr/>
        </p:nvSpPr>
        <p:spPr bwMode="auto">
          <a:xfrm rot="2700000">
            <a:off x="754480" y="2347784"/>
            <a:ext cx="342393" cy="342393"/>
          </a:xfrm>
          <a:prstGeom prst="rect">
            <a:avLst/>
          </a:prstGeom>
          <a:solidFill>
            <a:srgbClr val="033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12" name="Rectangle 11"/>
          <p:cNvSpPr/>
          <p:nvPr/>
        </p:nvSpPr>
        <p:spPr bwMode="auto">
          <a:xfrm>
            <a:off x="539552" y="1556792"/>
            <a:ext cx="3125144" cy="1008111"/>
          </a:xfrm>
          <a:prstGeom prst="rect">
            <a:avLst/>
          </a:prstGeom>
          <a:solidFill>
            <a:srgbClr val="033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13" name="TextBox 12"/>
          <p:cNvSpPr txBox="1"/>
          <p:nvPr/>
        </p:nvSpPr>
        <p:spPr>
          <a:xfrm>
            <a:off x="547249" y="1526004"/>
            <a:ext cx="3024336" cy="954107"/>
          </a:xfrm>
          <a:prstGeom prst="rect">
            <a:avLst/>
          </a:prstGeom>
          <a:noFill/>
        </p:spPr>
        <p:txBody>
          <a:bodyPr wrap="square" rtlCol="0">
            <a:spAutoFit/>
          </a:bodyPr>
          <a:lstStyle/>
          <a:p>
            <a:pPr fontAlgn="base">
              <a:spcBef>
                <a:spcPct val="0"/>
              </a:spcBef>
              <a:spcAft>
                <a:spcPct val="0"/>
              </a:spcAft>
            </a:pPr>
            <a:r>
              <a:rPr lang="en-US" sz="2800" b="1" dirty="0">
                <a:solidFill>
                  <a:srgbClr val="FFFFFF"/>
                </a:solidFill>
              </a:rPr>
              <a:t>2030 Capacity</a:t>
            </a:r>
          </a:p>
          <a:p>
            <a:pPr fontAlgn="base">
              <a:spcBef>
                <a:spcPct val="0"/>
              </a:spcBef>
              <a:spcAft>
                <a:spcPct val="0"/>
              </a:spcAft>
            </a:pPr>
            <a:r>
              <a:rPr lang="en-US" sz="2800" dirty="0">
                <a:solidFill>
                  <a:srgbClr val="FFFFFF"/>
                </a:solidFill>
              </a:rPr>
              <a:t>11GW – 18GW</a:t>
            </a:r>
            <a:endParaRPr lang="en-GB" sz="2800" dirty="0">
              <a:solidFill>
                <a:srgbClr val="FFFFFF"/>
              </a:solidFill>
            </a:endParaRPr>
          </a:p>
        </p:txBody>
      </p:sp>
      <p:sp>
        <p:nvSpPr>
          <p:cNvPr id="14" name="TextBox 13"/>
          <p:cNvSpPr txBox="1"/>
          <p:nvPr/>
        </p:nvSpPr>
        <p:spPr>
          <a:xfrm>
            <a:off x="2345601" y="2657183"/>
            <a:ext cx="3368673" cy="369332"/>
          </a:xfrm>
          <a:prstGeom prst="rect">
            <a:avLst/>
          </a:prstGeom>
          <a:noFill/>
        </p:spPr>
        <p:txBody>
          <a:bodyPr wrap="square" rtlCol="0">
            <a:spAutoFit/>
          </a:bodyPr>
          <a:lstStyle/>
          <a:p>
            <a:pPr fontAlgn="base">
              <a:spcBef>
                <a:spcPct val="0"/>
              </a:spcBef>
              <a:spcAft>
                <a:spcPct val="0"/>
              </a:spcAft>
            </a:pPr>
            <a:r>
              <a:rPr lang="en-GB" dirty="0">
                <a:solidFill>
                  <a:srgbClr val="000000"/>
                </a:solidFill>
              </a:rPr>
              <a:t>Annual interconnector flows</a:t>
            </a:r>
          </a:p>
        </p:txBody>
      </p:sp>
      <p:pic>
        <p:nvPicPr>
          <p:cNvPr id="16" name="Picture 15" descr="Slide 44 Fig 72 p141 Net Annual Flows v2.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3" y="3068960"/>
            <a:ext cx="8043717" cy="3255790"/>
          </a:xfrm>
          <a:prstGeom prst="rect">
            <a:avLst/>
          </a:prstGeom>
        </p:spPr>
      </p:pic>
    </p:spTree>
    <p:extLst>
      <p:ext uri="{BB962C8B-B14F-4D97-AF65-F5344CB8AC3E}">
        <p14:creationId xmlns:p14="http://schemas.microsoft.com/office/powerpoint/2010/main" val="112579640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9299222" y="4247444"/>
            <a:ext cx="184666" cy="523220"/>
          </a:xfrm>
          <a:prstGeom prst="rect">
            <a:avLst/>
          </a:prstGeom>
          <a:noFill/>
        </p:spPr>
        <p:txBody>
          <a:bodyPr wrap="none" rtlCol="0">
            <a:spAutoFit/>
          </a:bodyPr>
          <a:lstStyle/>
          <a:p>
            <a:pPr fontAlgn="base">
              <a:spcBef>
                <a:spcPct val="0"/>
              </a:spcBef>
              <a:spcAft>
                <a:spcPct val="0"/>
              </a:spcAft>
            </a:pPr>
            <a:r>
              <a:rPr lang="en-US" sz="2800" b="1" dirty="0">
                <a:solidFill>
                  <a:srgbClr val="0079C1"/>
                </a:solidFill>
              </a:rPr>
              <a:t> </a:t>
            </a:r>
          </a:p>
        </p:txBody>
      </p:sp>
      <p:sp>
        <p:nvSpPr>
          <p:cNvPr id="13" name="Rectangle 12"/>
          <p:cNvSpPr/>
          <p:nvPr/>
        </p:nvSpPr>
        <p:spPr bwMode="auto">
          <a:xfrm>
            <a:off x="0" y="0"/>
            <a:ext cx="9144000" cy="6858000"/>
          </a:xfrm>
          <a:prstGeom prst="rect">
            <a:avLst/>
          </a:prstGeom>
          <a:solidFill>
            <a:srgbClr val="043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pic>
        <p:nvPicPr>
          <p:cNvPr id="14" name="Picture 2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16327" y="342900"/>
            <a:ext cx="1818483" cy="376238"/>
          </a:xfrm>
          <a:prstGeom prst="rect">
            <a:avLst/>
          </a:prstGeom>
          <a:noFill/>
        </p:spPr>
      </p:pic>
      <p:sp>
        <p:nvSpPr>
          <p:cNvPr id="16" name="TextBox 15"/>
          <p:cNvSpPr txBox="1"/>
          <p:nvPr/>
        </p:nvSpPr>
        <p:spPr>
          <a:xfrm>
            <a:off x="433676" y="332656"/>
            <a:ext cx="5256584" cy="781752"/>
          </a:xfrm>
          <a:prstGeom prst="rect">
            <a:avLst/>
          </a:prstGeom>
          <a:noFill/>
        </p:spPr>
        <p:txBody>
          <a:bodyPr wrap="square" rtlCol="0">
            <a:spAutoFit/>
          </a:bodyPr>
          <a:lstStyle/>
          <a:p>
            <a:pPr fontAlgn="base">
              <a:lnSpc>
                <a:spcPct val="80000"/>
              </a:lnSpc>
              <a:spcBef>
                <a:spcPct val="0"/>
              </a:spcBef>
              <a:spcAft>
                <a:spcPct val="0"/>
              </a:spcAft>
            </a:pPr>
            <a:endParaRPr lang="en-US" sz="2800" b="1" dirty="0">
              <a:solidFill>
                <a:srgbClr val="FFFFFF"/>
              </a:solidFill>
            </a:endParaRPr>
          </a:p>
          <a:p>
            <a:pPr fontAlgn="base">
              <a:lnSpc>
                <a:spcPct val="80000"/>
              </a:lnSpc>
              <a:spcBef>
                <a:spcPct val="0"/>
              </a:spcBef>
              <a:spcAft>
                <a:spcPct val="0"/>
              </a:spcAft>
            </a:pPr>
            <a:r>
              <a:rPr lang="en-US" sz="2800" b="1" dirty="0">
                <a:solidFill>
                  <a:srgbClr val="FFFFFF"/>
                </a:solidFill>
              </a:rPr>
              <a:t>Activity in the last 12 months</a:t>
            </a:r>
            <a:endParaRPr lang="en-US" sz="2800" dirty="0">
              <a:solidFill>
                <a:srgbClr val="FFFFFF"/>
              </a:solidFill>
              <a:cs typeface="Arial"/>
            </a:endParaRPr>
          </a:p>
        </p:txBody>
      </p:sp>
      <p:cxnSp>
        <p:nvCxnSpPr>
          <p:cNvPr id="17" name="Straight Connector 16"/>
          <p:cNvCxnSpPr/>
          <p:nvPr/>
        </p:nvCxnSpPr>
        <p:spPr bwMode="auto">
          <a:xfrm flipV="1">
            <a:off x="539552" y="1124745"/>
            <a:ext cx="8136904" cy="402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8" name="Straight Connector 17"/>
          <p:cNvCxnSpPr/>
          <p:nvPr/>
        </p:nvCxnSpPr>
        <p:spPr bwMode="auto">
          <a:xfrm flipV="1">
            <a:off x="539552" y="1124745"/>
            <a:ext cx="4896544" cy="4027"/>
          </a:xfrm>
          <a:prstGeom prst="line">
            <a:avLst/>
          </a:prstGeom>
          <a:solidFill>
            <a:schemeClr val="accent1"/>
          </a:solidFill>
          <a:ln w="38100" cap="flat" cmpd="sng" algn="ctr">
            <a:solidFill>
              <a:schemeClr val="bg1"/>
            </a:solidFill>
            <a:prstDash val="solid"/>
            <a:round/>
            <a:headEnd type="none" w="med" len="med"/>
            <a:tailEnd type="none" w="med" len="med"/>
          </a:ln>
          <a:effectLst/>
        </p:spPr>
      </p:cxnSp>
      <p:pic>
        <p:nvPicPr>
          <p:cNvPr id="3" name="Picture 2" descr="significant_uncertanty_on_gas_supply_sources.png"/>
          <p:cNvPicPr>
            <a:picLocks noChangeAspect="1"/>
          </p:cNvPicPr>
          <p:nvPr/>
        </p:nvPicPr>
        <p:blipFill rotWithShape="1">
          <a:blip r:embed="rId4" cstate="print">
            <a:extLst>
              <a:ext uri="{28A0092B-C50C-407E-A947-70E740481C1C}">
                <a14:useLocalDpi xmlns:a14="http://schemas.microsoft.com/office/drawing/2010/main" val="0"/>
              </a:ext>
            </a:extLst>
          </a:blip>
          <a:srcRect r="68701"/>
          <a:stretch/>
        </p:blipFill>
        <p:spPr>
          <a:xfrm>
            <a:off x="520700" y="1484784"/>
            <a:ext cx="2552700" cy="4900837"/>
          </a:xfrm>
          <a:prstGeom prst="rect">
            <a:avLst/>
          </a:prstGeom>
        </p:spPr>
      </p:pic>
      <p:pic>
        <p:nvPicPr>
          <p:cNvPr id="10" name="Picture 9" descr="significant_uncertanty_on_gas_supply_sources.png"/>
          <p:cNvPicPr>
            <a:picLocks noChangeAspect="1"/>
          </p:cNvPicPr>
          <p:nvPr/>
        </p:nvPicPr>
        <p:blipFill rotWithShape="1">
          <a:blip r:embed="rId4" cstate="print">
            <a:extLst>
              <a:ext uri="{28A0092B-C50C-407E-A947-70E740481C1C}">
                <a14:useLocalDpi xmlns:a14="http://schemas.microsoft.com/office/drawing/2010/main" val="0"/>
              </a:ext>
            </a:extLst>
          </a:blip>
          <a:srcRect l="34690" r="34011"/>
          <a:stretch/>
        </p:blipFill>
        <p:spPr>
          <a:xfrm>
            <a:off x="3368856" y="1484784"/>
            <a:ext cx="2552700" cy="4900837"/>
          </a:xfrm>
          <a:prstGeom prst="rect">
            <a:avLst/>
          </a:prstGeom>
        </p:spPr>
      </p:pic>
      <p:pic>
        <p:nvPicPr>
          <p:cNvPr id="11" name="Picture 10" descr="significant_uncertanty_on_gas_supply_sources.png"/>
          <p:cNvPicPr>
            <a:picLocks noChangeAspect="1"/>
          </p:cNvPicPr>
          <p:nvPr/>
        </p:nvPicPr>
        <p:blipFill rotWithShape="1">
          <a:blip r:embed="rId4" cstate="print">
            <a:extLst>
              <a:ext uri="{28A0092B-C50C-407E-A947-70E740481C1C}">
                <a14:useLocalDpi xmlns:a14="http://schemas.microsoft.com/office/drawing/2010/main" val="0"/>
              </a:ext>
            </a:extLst>
          </a:blip>
          <a:srcRect l="68898" r="-197"/>
          <a:stretch/>
        </p:blipFill>
        <p:spPr>
          <a:xfrm>
            <a:off x="6158775" y="1484784"/>
            <a:ext cx="2552700" cy="4900837"/>
          </a:xfrm>
          <a:prstGeom prst="rect">
            <a:avLst/>
          </a:prstGeom>
        </p:spPr>
      </p:pic>
    </p:spTree>
    <p:extLst>
      <p:ext uri="{BB962C8B-B14F-4D97-AF65-F5344CB8AC3E}">
        <p14:creationId xmlns:p14="http://schemas.microsoft.com/office/powerpoint/2010/main" val="17406913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332656"/>
            <a:ext cx="5472608" cy="781752"/>
          </a:xfrm>
          <a:prstGeom prst="rect">
            <a:avLst/>
          </a:prstGeom>
          <a:noFill/>
        </p:spPr>
        <p:txBody>
          <a:bodyPr wrap="square" rtlCol="0">
            <a:spAutoFit/>
          </a:bodyPr>
          <a:lstStyle/>
          <a:p>
            <a:pPr fontAlgn="base">
              <a:lnSpc>
                <a:spcPct val="80000"/>
              </a:lnSpc>
              <a:spcBef>
                <a:spcPct val="0"/>
              </a:spcBef>
              <a:spcAft>
                <a:spcPct val="0"/>
              </a:spcAft>
            </a:pPr>
            <a:r>
              <a:rPr lang="en-US" sz="2800" b="1" dirty="0">
                <a:solidFill>
                  <a:srgbClr val="0079C1"/>
                </a:solidFill>
              </a:rPr>
              <a:t>Sufficient gas supplies but uncertainty on the source</a:t>
            </a:r>
            <a:endParaRPr lang="en-US" sz="2800" dirty="0">
              <a:solidFill>
                <a:srgbClr val="0079C1"/>
              </a:solidFill>
              <a:cs typeface="Arial"/>
            </a:endParaRPr>
          </a:p>
        </p:txBody>
      </p:sp>
      <p:cxnSp>
        <p:nvCxnSpPr>
          <p:cNvPr id="8" name="Straight Connector 7"/>
          <p:cNvCxnSpPr/>
          <p:nvPr/>
        </p:nvCxnSpPr>
        <p:spPr bwMode="auto">
          <a:xfrm flipV="1">
            <a:off x="539552" y="1124744"/>
            <a:ext cx="8136904" cy="4027"/>
          </a:xfrm>
          <a:prstGeom prst="line">
            <a:avLst/>
          </a:prstGeom>
          <a:solidFill>
            <a:schemeClr val="accent1"/>
          </a:solidFill>
          <a:ln w="9525" cap="flat" cmpd="sng" algn="ctr">
            <a:solidFill>
              <a:srgbClr val="0079C1"/>
            </a:solidFill>
            <a:prstDash val="solid"/>
            <a:round/>
            <a:headEnd type="none" w="med" len="med"/>
            <a:tailEnd type="none" w="med" len="med"/>
          </a:ln>
          <a:effectLst/>
        </p:spPr>
      </p:cxnSp>
      <p:cxnSp>
        <p:nvCxnSpPr>
          <p:cNvPr id="7" name="Straight Connector 6"/>
          <p:cNvCxnSpPr/>
          <p:nvPr/>
        </p:nvCxnSpPr>
        <p:spPr bwMode="auto">
          <a:xfrm flipV="1">
            <a:off x="539552" y="1124744"/>
            <a:ext cx="4680520" cy="4028"/>
          </a:xfrm>
          <a:prstGeom prst="line">
            <a:avLst/>
          </a:prstGeom>
          <a:solidFill>
            <a:schemeClr val="accent1"/>
          </a:solidFill>
          <a:ln w="38100" cap="flat" cmpd="sng" algn="ctr">
            <a:solidFill>
              <a:srgbClr val="0079C1"/>
            </a:solidFill>
            <a:prstDash val="solid"/>
            <a:round/>
            <a:headEnd type="none" w="med" len="med"/>
            <a:tailEnd type="none" w="med" len="med"/>
          </a:ln>
          <a:effectLst/>
        </p:spPr>
      </p:cxnSp>
      <p:pic>
        <p:nvPicPr>
          <p:cNvPr id="15" name="Picture 14" descr="National_Grid_logo_cmyk.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347526"/>
            <a:ext cx="1800200" cy="371742"/>
          </a:xfrm>
          <a:prstGeom prst="rect">
            <a:avLst/>
          </a:prstGeom>
        </p:spPr>
      </p:pic>
      <p:grpSp>
        <p:nvGrpSpPr>
          <p:cNvPr id="3" name="Group 2"/>
          <p:cNvGrpSpPr/>
          <p:nvPr/>
        </p:nvGrpSpPr>
        <p:grpSpPr>
          <a:xfrm>
            <a:off x="102809" y="1556793"/>
            <a:ext cx="4350129" cy="5276939"/>
            <a:chOff x="102809" y="1556793"/>
            <a:chExt cx="4350129" cy="5276939"/>
          </a:xfrm>
        </p:grpSpPr>
        <p:sp>
          <p:nvSpPr>
            <p:cNvPr id="11" name="Rectangle 10"/>
            <p:cNvSpPr/>
            <p:nvPr/>
          </p:nvSpPr>
          <p:spPr bwMode="auto">
            <a:xfrm rot="2700000">
              <a:off x="754481" y="1699711"/>
              <a:ext cx="342393" cy="342393"/>
            </a:xfrm>
            <a:prstGeom prst="rect">
              <a:avLst/>
            </a:prstGeom>
            <a:solidFill>
              <a:srgbClr val="033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12" name="Rectangle 11"/>
            <p:cNvSpPr/>
            <p:nvPr/>
          </p:nvSpPr>
          <p:spPr bwMode="auto">
            <a:xfrm>
              <a:off x="539552" y="1556793"/>
              <a:ext cx="3125144" cy="360039"/>
            </a:xfrm>
            <a:prstGeom prst="rect">
              <a:avLst/>
            </a:prstGeom>
            <a:solidFill>
              <a:srgbClr val="033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13" name="TextBox 12"/>
            <p:cNvSpPr txBox="1"/>
            <p:nvPr/>
          </p:nvSpPr>
          <p:spPr>
            <a:xfrm>
              <a:off x="567605" y="1565888"/>
              <a:ext cx="3024336" cy="338554"/>
            </a:xfrm>
            <a:prstGeom prst="rect">
              <a:avLst/>
            </a:prstGeom>
            <a:noFill/>
          </p:spPr>
          <p:txBody>
            <a:bodyPr wrap="square" rtlCol="0">
              <a:spAutoFit/>
            </a:bodyPr>
            <a:lstStyle/>
            <a:p>
              <a:pPr fontAlgn="base">
                <a:spcBef>
                  <a:spcPct val="0"/>
                </a:spcBef>
                <a:spcAft>
                  <a:spcPct val="0"/>
                </a:spcAft>
              </a:pPr>
              <a:r>
                <a:rPr lang="en-US" sz="1600" b="1" dirty="0">
                  <a:solidFill>
                    <a:srgbClr val="FFFFFF"/>
                  </a:solidFill>
                </a:rPr>
                <a:t>Consumer Power</a:t>
              </a:r>
              <a:endParaRPr lang="en-GB" sz="1600" dirty="0">
                <a:solidFill>
                  <a:srgbClr val="FFFFFF"/>
                </a:solidFill>
              </a:endParaRPr>
            </a:p>
          </p:txBody>
        </p:sp>
        <p:pic>
          <p:nvPicPr>
            <p:cNvPr id="14" name="Picture 13" descr="Slide 46a Fig 77 p 150 Supply Pattern CP.eps"/>
            <p:cNvPicPr>
              <a:picLocks noChangeAspect="1"/>
            </p:cNvPicPr>
            <p:nvPr/>
          </p:nvPicPr>
          <p:blipFill rotWithShape="1">
            <a:blip r:embed="rId4">
              <a:extLst>
                <a:ext uri="{28A0092B-C50C-407E-A947-70E740481C1C}">
                  <a14:useLocalDpi xmlns:a14="http://schemas.microsoft.com/office/drawing/2010/main" val="0"/>
                </a:ext>
              </a:extLst>
            </a:blip>
            <a:srcRect l="73761"/>
            <a:stretch/>
          </p:blipFill>
          <p:spPr>
            <a:xfrm>
              <a:off x="539552" y="4178988"/>
              <a:ext cx="1656184" cy="2654744"/>
            </a:xfrm>
            <a:prstGeom prst="rect">
              <a:avLst/>
            </a:prstGeom>
          </p:spPr>
        </p:pic>
        <p:sp>
          <p:nvSpPr>
            <p:cNvPr id="19" name="TextBox 18"/>
            <p:cNvSpPr txBox="1"/>
            <p:nvPr/>
          </p:nvSpPr>
          <p:spPr>
            <a:xfrm>
              <a:off x="827584" y="4511855"/>
              <a:ext cx="504056" cy="343684"/>
            </a:xfrm>
            <a:prstGeom prst="rect">
              <a:avLst/>
            </a:prstGeom>
            <a:noFill/>
          </p:spPr>
          <p:txBody>
            <a:bodyPr wrap="square" rtlCol="0">
              <a:spAutoFit/>
            </a:bodyPr>
            <a:lstStyle/>
            <a:p>
              <a:pPr fontAlgn="base">
                <a:lnSpc>
                  <a:spcPct val="80000"/>
                </a:lnSpc>
                <a:spcBef>
                  <a:spcPct val="0"/>
                </a:spcBef>
                <a:spcAft>
                  <a:spcPct val="0"/>
                </a:spcAft>
              </a:pPr>
              <a:r>
                <a:rPr lang="en-US" sz="1000" dirty="0">
                  <a:solidFill>
                    <a:srgbClr val="000000"/>
                  </a:solidFill>
                </a:rPr>
                <a:t>2000	</a:t>
              </a:r>
              <a:endParaRPr lang="en-US" sz="1000" dirty="0">
                <a:solidFill>
                  <a:srgbClr val="000000"/>
                </a:solidFill>
                <a:cs typeface="Arial"/>
              </a:endParaRPr>
            </a:p>
          </p:txBody>
        </p:sp>
        <p:sp>
          <p:nvSpPr>
            <p:cNvPr id="20" name="TextBox 19"/>
            <p:cNvSpPr txBox="1"/>
            <p:nvPr/>
          </p:nvSpPr>
          <p:spPr>
            <a:xfrm>
              <a:off x="1226109" y="4511855"/>
              <a:ext cx="504056" cy="343684"/>
            </a:xfrm>
            <a:prstGeom prst="rect">
              <a:avLst/>
            </a:prstGeom>
            <a:noFill/>
          </p:spPr>
          <p:txBody>
            <a:bodyPr wrap="square" rtlCol="0">
              <a:spAutoFit/>
            </a:bodyPr>
            <a:lstStyle/>
            <a:p>
              <a:pPr fontAlgn="base">
                <a:lnSpc>
                  <a:spcPct val="80000"/>
                </a:lnSpc>
                <a:spcBef>
                  <a:spcPct val="0"/>
                </a:spcBef>
                <a:spcAft>
                  <a:spcPct val="0"/>
                </a:spcAft>
              </a:pPr>
              <a:r>
                <a:rPr lang="en-US" sz="1000" dirty="0">
                  <a:solidFill>
                    <a:srgbClr val="000000"/>
                  </a:solidFill>
                </a:rPr>
                <a:t>2005	</a:t>
              </a:r>
              <a:endParaRPr lang="en-US" sz="1000" dirty="0">
                <a:solidFill>
                  <a:srgbClr val="000000"/>
                </a:solidFill>
                <a:cs typeface="Arial"/>
              </a:endParaRPr>
            </a:p>
          </p:txBody>
        </p:sp>
        <p:sp>
          <p:nvSpPr>
            <p:cNvPr id="21" name="TextBox 20"/>
            <p:cNvSpPr txBox="1"/>
            <p:nvPr/>
          </p:nvSpPr>
          <p:spPr>
            <a:xfrm>
              <a:off x="1655422" y="4511855"/>
              <a:ext cx="504056" cy="343684"/>
            </a:xfrm>
            <a:prstGeom prst="rect">
              <a:avLst/>
            </a:prstGeom>
            <a:noFill/>
          </p:spPr>
          <p:txBody>
            <a:bodyPr wrap="square" rtlCol="0">
              <a:spAutoFit/>
            </a:bodyPr>
            <a:lstStyle/>
            <a:p>
              <a:pPr fontAlgn="base">
                <a:lnSpc>
                  <a:spcPct val="80000"/>
                </a:lnSpc>
                <a:spcBef>
                  <a:spcPct val="0"/>
                </a:spcBef>
                <a:spcAft>
                  <a:spcPct val="0"/>
                </a:spcAft>
              </a:pPr>
              <a:r>
                <a:rPr lang="en-US" sz="1000" dirty="0">
                  <a:solidFill>
                    <a:srgbClr val="000000"/>
                  </a:solidFill>
                </a:rPr>
                <a:t>2010	</a:t>
              </a:r>
              <a:endParaRPr lang="en-US" sz="1000" dirty="0">
                <a:solidFill>
                  <a:srgbClr val="000000"/>
                </a:solidFill>
                <a:cs typeface="Arial"/>
              </a:endParaRPr>
            </a:p>
          </p:txBody>
        </p:sp>
        <p:sp>
          <p:nvSpPr>
            <p:cNvPr id="22" name="TextBox 21"/>
            <p:cNvSpPr txBox="1"/>
            <p:nvPr/>
          </p:nvSpPr>
          <p:spPr>
            <a:xfrm>
              <a:off x="2079773" y="4511855"/>
              <a:ext cx="504056" cy="343684"/>
            </a:xfrm>
            <a:prstGeom prst="rect">
              <a:avLst/>
            </a:prstGeom>
            <a:noFill/>
          </p:spPr>
          <p:txBody>
            <a:bodyPr wrap="square" rtlCol="0">
              <a:spAutoFit/>
            </a:bodyPr>
            <a:lstStyle/>
            <a:p>
              <a:pPr fontAlgn="base">
                <a:lnSpc>
                  <a:spcPct val="80000"/>
                </a:lnSpc>
                <a:spcBef>
                  <a:spcPct val="0"/>
                </a:spcBef>
                <a:spcAft>
                  <a:spcPct val="0"/>
                </a:spcAft>
              </a:pPr>
              <a:r>
                <a:rPr lang="en-US" sz="1000" dirty="0">
                  <a:solidFill>
                    <a:srgbClr val="000000"/>
                  </a:solidFill>
                </a:rPr>
                <a:t>2015	</a:t>
              </a:r>
              <a:endParaRPr lang="en-US" sz="1000" dirty="0">
                <a:solidFill>
                  <a:srgbClr val="000000"/>
                </a:solidFill>
                <a:cs typeface="Arial"/>
              </a:endParaRPr>
            </a:p>
          </p:txBody>
        </p:sp>
        <p:sp>
          <p:nvSpPr>
            <p:cNvPr id="23" name="TextBox 22"/>
            <p:cNvSpPr txBox="1"/>
            <p:nvPr/>
          </p:nvSpPr>
          <p:spPr>
            <a:xfrm>
              <a:off x="2527215" y="4511855"/>
              <a:ext cx="504056" cy="343684"/>
            </a:xfrm>
            <a:prstGeom prst="rect">
              <a:avLst/>
            </a:prstGeom>
            <a:noFill/>
          </p:spPr>
          <p:txBody>
            <a:bodyPr wrap="square" rtlCol="0">
              <a:spAutoFit/>
            </a:bodyPr>
            <a:lstStyle/>
            <a:p>
              <a:pPr fontAlgn="base">
                <a:lnSpc>
                  <a:spcPct val="80000"/>
                </a:lnSpc>
                <a:spcBef>
                  <a:spcPct val="0"/>
                </a:spcBef>
                <a:spcAft>
                  <a:spcPct val="0"/>
                </a:spcAft>
              </a:pPr>
              <a:r>
                <a:rPr lang="en-US" sz="1000" dirty="0">
                  <a:solidFill>
                    <a:srgbClr val="000000"/>
                  </a:solidFill>
                </a:rPr>
                <a:t>2020	</a:t>
              </a:r>
              <a:endParaRPr lang="en-US" sz="1000" dirty="0">
                <a:solidFill>
                  <a:srgbClr val="000000"/>
                </a:solidFill>
                <a:cs typeface="Arial"/>
              </a:endParaRPr>
            </a:p>
          </p:txBody>
        </p:sp>
        <p:sp>
          <p:nvSpPr>
            <p:cNvPr id="24" name="TextBox 23"/>
            <p:cNvSpPr txBox="1"/>
            <p:nvPr/>
          </p:nvSpPr>
          <p:spPr>
            <a:xfrm>
              <a:off x="2943869" y="4511855"/>
              <a:ext cx="504056" cy="343684"/>
            </a:xfrm>
            <a:prstGeom prst="rect">
              <a:avLst/>
            </a:prstGeom>
            <a:noFill/>
          </p:spPr>
          <p:txBody>
            <a:bodyPr wrap="square" rtlCol="0">
              <a:spAutoFit/>
            </a:bodyPr>
            <a:lstStyle/>
            <a:p>
              <a:pPr fontAlgn="base">
                <a:lnSpc>
                  <a:spcPct val="80000"/>
                </a:lnSpc>
                <a:spcBef>
                  <a:spcPct val="0"/>
                </a:spcBef>
                <a:spcAft>
                  <a:spcPct val="0"/>
                </a:spcAft>
              </a:pPr>
              <a:r>
                <a:rPr lang="en-US" sz="1000" dirty="0">
                  <a:solidFill>
                    <a:srgbClr val="000000"/>
                  </a:solidFill>
                </a:rPr>
                <a:t>2025	</a:t>
              </a:r>
              <a:endParaRPr lang="en-US" sz="1000" dirty="0">
                <a:solidFill>
                  <a:srgbClr val="000000"/>
                </a:solidFill>
                <a:cs typeface="Arial"/>
              </a:endParaRPr>
            </a:p>
          </p:txBody>
        </p:sp>
        <p:sp>
          <p:nvSpPr>
            <p:cNvPr id="26" name="TextBox 25"/>
            <p:cNvSpPr txBox="1"/>
            <p:nvPr/>
          </p:nvSpPr>
          <p:spPr>
            <a:xfrm>
              <a:off x="3329735" y="4511855"/>
              <a:ext cx="504056" cy="343684"/>
            </a:xfrm>
            <a:prstGeom prst="rect">
              <a:avLst/>
            </a:prstGeom>
            <a:noFill/>
          </p:spPr>
          <p:txBody>
            <a:bodyPr wrap="square" rtlCol="0">
              <a:spAutoFit/>
            </a:bodyPr>
            <a:lstStyle/>
            <a:p>
              <a:pPr fontAlgn="base">
                <a:lnSpc>
                  <a:spcPct val="80000"/>
                </a:lnSpc>
                <a:spcBef>
                  <a:spcPct val="0"/>
                </a:spcBef>
                <a:spcAft>
                  <a:spcPct val="0"/>
                </a:spcAft>
              </a:pPr>
              <a:r>
                <a:rPr lang="en-US" sz="1000" dirty="0">
                  <a:solidFill>
                    <a:srgbClr val="000000"/>
                  </a:solidFill>
                </a:rPr>
                <a:t>2030	</a:t>
              </a:r>
              <a:endParaRPr lang="en-US" sz="1000" dirty="0">
                <a:solidFill>
                  <a:srgbClr val="000000"/>
                </a:solidFill>
                <a:cs typeface="Arial"/>
              </a:endParaRPr>
            </a:p>
          </p:txBody>
        </p:sp>
        <p:sp>
          <p:nvSpPr>
            <p:cNvPr id="27" name="TextBox 26"/>
            <p:cNvSpPr txBox="1"/>
            <p:nvPr/>
          </p:nvSpPr>
          <p:spPr>
            <a:xfrm>
              <a:off x="3733730" y="4511855"/>
              <a:ext cx="504056" cy="343684"/>
            </a:xfrm>
            <a:prstGeom prst="rect">
              <a:avLst/>
            </a:prstGeom>
            <a:noFill/>
          </p:spPr>
          <p:txBody>
            <a:bodyPr wrap="square" rtlCol="0">
              <a:spAutoFit/>
            </a:bodyPr>
            <a:lstStyle/>
            <a:p>
              <a:pPr fontAlgn="base">
                <a:lnSpc>
                  <a:spcPct val="80000"/>
                </a:lnSpc>
                <a:spcBef>
                  <a:spcPct val="0"/>
                </a:spcBef>
                <a:spcAft>
                  <a:spcPct val="0"/>
                </a:spcAft>
              </a:pPr>
              <a:r>
                <a:rPr lang="en-US" sz="1000" dirty="0">
                  <a:solidFill>
                    <a:srgbClr val="000000"/>
                  </a:solidFill>
                </a:rPr>
                <a:t>2034	</a:t>
              </a:r>
              <a:endParaRPr lang="en-US" sz="1000" dirty="0">
                <a:solidFill>
                  <a:srgbClr val="000000"/>
                </a:solidFill>
                <a:cs typeface="Arial"/>
              </a:endParaRPr>
            </a:p>
          </p:txBody>
        </p:sp>
        <p:pic>
          <p:nvPicPr>
            <p:cNvPr id="4" name="Picture 3" descr="Slide 46a Fig 77 p 150 Supply Pattern CP.png"/>
            <p:cNvPicPr>
              <a:picLocks noChangeAspect="1"/>
            </p:cNvPicPr>
            <p:nvPr/>
          </p:nvPicPr>
          <p:blipFill rotWithShape="1">
            <a:blip r:embed="rId5">
              <a:extLst>
                <a:ext uri="{28A0092B-C50C-407E-A947-70E740481C1C}">
                  <a14:useLocalDpi xmlns:a14="http://schemas.microsoft.com/office/drawing/2010/main" val="0"/>
                </a:ext>
              </a:extLst>
            </a:blip>
            <a:srcRect r="24577" b="13286"/>
            <a:stretch/>
          </p:blipFill>
          <p:spPr>
            <a:xfrm>
              <a:off x="102809" y="2348880"/>
              <a:ext cx="4350129" cy="2151683"/>
            </a:xfrm>
            <a:prstGeom prst="rect">
              <a:avLst/>
            </a:prstGeom>
          </p:spPr>
        </p:pic>
      </p:grpSp>
      <p:grpSp>
        <p:nvGrpSpPr>
          <p:cNvPr id="6" name="Group 5"/>
          <p:cNvGrpSpPr/>
          <p:nvPr/>
        </p:nvGrpSpPr>
        <p:grpSpPr>
          <a:xfrm>
            <a:off x="4788024" y="1556792"/>
            <a:ext cx="4649162" cy="3298747"/>
            <a:chOff x="4788024" y="1556792"/>
            <a:chExt cx="4649162" cy="3298747"/>
          </a:xfrm>
        </p:grpSpPr>
        <p:sp>
          <p:nvSpPr>
            <p:cNvPr id="25" name="TextBox 24"/>
            <p:cNvSpPr txBox="1"/>
            <p:nvPr/>
          </p:nvSpPr>
          <p:spPr>
            <a:xfrm>
              <a:off x="9252520" y="4221088"/>
              <a:ext cx="184666" cy="523220"/>
            </a:xfrm>
            <a:prstGeom prst="rect">
              <a:avLst/>
            </a:prstGeom>
            <a:noFill/>
          </p:spPr>
          <p:txBody>
            <a:bodyPr wrap="none" rtlCol="0">
              <a:spAutoFit/>
            </a:bodyPr>
            <a:lstStyle/>
            <a:p>
              <a:pPr fontAlgn="base">
                <a:spcBef>
                  <a:spcPct val="0"/>
                </a:spcBef>
                <a:spcAft>
                  <a:spcPct val="0"/>
                </a:spcAft>
              </a:pPr>
              <a:r>
                <a:rPr lang="en-US" sz="2800" b="1" dirty="0">
                  <a:solidFill>
                    <a:srgbClr val="0079C1"/>
                  </a:solidFill>
                </a:rPr>
                <a:t> </a:t>
              </a:r>
            </a:p>
          </p:txBody>
        </p:sp>
        <p:sp>
          <p:nvSpPr>
            <p:cNvPr id="16" name="Rectangle 15"/>
            <p:cNvSpPr/>
            <p:nvPr/>
          </p:nvSpPr>
          <p:spPr bwMode="auto">
            <a:xfrm rot="2700000">
              <a:off x="5002953" y="1699711"/>
              <a:ext cx="342393" cy="342393"/>
            </a:xfrm>
            <a:prstGeom prst="rect">
              <a:avLst/>
            </a:prstGeom>
            <a:solidFill>
              <a:srgbClr val="033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17" name="Rectangle 16"/>
            <p:cNvSpPr/>
            <p:nvPr/>
          </p:nvSpPr>
          <p:spPr bwMode="auto">
            <a:xfrm>
              <a:off x="4788024" y="1556793"/>
              <a:ext cx="3125144" cy="360039"/>
            </a:xfrm>
            <a:prstGeom prst="rect">
              <a:avLst/>
            </a:prstGeom>
            <a:solidFill>
              <a:srgbClr val="033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18" name="TextBox 17"/>
            <p:cNvSpPr txBox="1"/>
            <p:nvPr/>
          </p:nvSpPr>
          <p:spPr>
            <a:xfrm>
              <a:off x="4795721" y="1556792"/>
              <a:ext cx="3024336" cy="338554"/>
            </a:xfrm>
            <a:prstGeom prst="rect">
              <a:avLst/>
            </a:prstGeom>
            <a:noFill/>
          </p:spPr>
          <p:txBody>
            <a:bodyPr wrap="square" rtlCol="0">
              <a:spAutoFit/>
            </a:bodyPr>
            <a:lstStyle/>
            <a:p>
              <a:pPr fontAlgn="base">
                <a:spcBef>
                  <a:spcPct val="0"/>
                </a:spcBef>
                <a:spcAft>
                  <a:spcPct val="0"/>
                </a:spcAft>
              </a:pPr>
              <a:r>
                <a:rPr lang="en-US" sz="1600" b="1" dirty="0">
                  <a:solidFill>
                    <a:srgbClr val="FFFFFF"/>
                  </a:solidFill>
                </a:rPr>
                <a:t>Slow Progression</a:t>
              </a:r>
              <a:endParaRPr lang="en-GB" sz="1600" dirty="0">
                <a:solidFill>
                  <a:srgbClr val="FFFFFF"/>
                </a:solidFill>
              </a:endParaRPr>
            </a:p>
          </p:txBody>
        </p:sp>
        <p:sp>
          <p:nvSpPr>
            <p:cNvPr id="36" name="TextBox 35"/>
            <p:cNvSpPr txBox="1"/>
            <p:nvPr/>
          </p:nvSpPr>
          <p:spPr>
            <a:xfrm>
              <a:off x="5081018" y="4511855"/>
              <a:ext cx="504056" cy="343684"/>
            </a:xfrm>
            <a:prstGeom prst="rect">
              <a:avLst/>
            </a:prstGeom>
            <a:noFill/>
          </p:spPr>
          <p:txBody>
            <a:bodyPr wrap="square" rtlCol="0">
              <a:spAutoFit/>
            </a:bodyPr>
            <a:lstStyle/>
            <a:p>
              <a:pPr fontAlgn="base">
                <a:lnSpc>
                  <a:spcPct val="80000"/>
                </a:lnSpc>
                <a:spcBef>
                  <a:spcPct val="0"/>
                </a:spcBef>
                <a:spcAft>
                  <a:spcPct val="0"/>
                </a:spcAft>
              </a:pPr>
              <a:r>
                <a:rPr lang="en-US" sz="1000" dirty="0">
                  <a:solidFill>
                    <a:srgbClr val="000000"/>
                  </a:solidFill>
                </a:rPr>
                <a:t>2000	</a:t>
              </a:r>
              <a:endParaRPr lang="en-US" sz="1000" dirty="0">
                <a:solidFill>
                  <a:srgbClr val="000000"/>
                </a:solidFill>
                <a:cs typeface="Arial"/>
              </a:endParaRPr>
            </a:p>
          </p:txBody>
        </p:sp>
        <p:sp>
          <p:nvSpPr>
            <p:cNvPr id="37" name="TextBox 36"/>
            <p:cNvSpPr txBox="1"/>
            <p:nvPr/>
          </p:nvSpPr>
          <p:spPr>
            <a:xfrm>
              <a:off x="5479543" y="4511855"/>
              <a:ext cx="504056" cy="343684"/>
            </a:xfrm>
            <a:prstGeom prst="rect">
              <a:avLst/>
            </a:prstGeom>
            <a:noFill/>
          </p:spPr>
          <p:txBody>
            <a:bodyPr wrap="square" rtlCol="0">
              <a:spAutoFit/>
            </a:bodyPr>
            <a:lstStyle/>
            <a:p>
              <a:pPr fontAlgn="base">
                <a:lnSpc>
                  <a:spcPct val="80000"/>
                </a:lnSpc>
                <a:spcBef>
                  <a:spcPct val="0"/>
                </a:spcBef>
                <a:spcAft>
                  <a:spcPct val="0"/>
                </a:spcAft>
              </a:pPr>
              <a:r>
                <a:rPr lang="en-US" sz="1000" dirty="0">
                  <a:solidFill>
                    <a:srgbClr val="000000"/>
                  </a:solidFill>
                </a:rPr>
                <a:t>2005	</a:t>
              </a:r>
              <a:endParaRPr lang="en-US" sz="1000" dirty="0">
                <a:solidFill>
                  <a:srgbClr val="000000"/>
                </a:solidFill>
                <a:cs typeface="Arial"/>
              </a:endParaRPr>
            </a:p>
          </p:txBody>
        </p:sp>
        <p:sp>
          <p:nvSpPr>
            <p:cNvPr id="38" name="TextBox 37"/>
            <p:cNvSpPr txBox="1"/>
            <p:nvPr/>
          </p:nvSpPr>
          <p:spPr>
            <a:xfrm>
              <a:off x="5908856" y="4511855"/>
              <a:ext cx="504056" cy="343684"/>
            </a:xfrm>
            <a:prstGeom prst="rect">
              <a:avLst/>
            </a:prstGeom>
            <a:noFill/>
          </p:spPr>
          <p:txBody>
            <a:bodyPr wrap="square" rtlCol="0">
              <a:spAutoFit/>
            </a:bodyPr>
            <a:lstStyle/>
            <a:p>
              <a:pPr fontAlgn="base">
                <a:lnSpc>
                  <a:spcPct val="80000"/>
                </a:lnSpc>
                <a:spcBef>
                  <a:spcPct val="0"/>
                </a:spcBef>
                <a:spcAft>
                  <a:spcPct val="0"/>
                </a:spcAft>
              </a:pPr>
              <a:r>
                <a:rPr lang="en-US" sz="1000" dirty="0">
                  <a:solidFill>
                    <a:srgbClr val="000000"/>
                  </a:solidFill>
                </a:rPr>
                <a:t>2010	</a:t>
              </a:r>
              <a:endParaRPr lang="en-US" sz="1000" dirty="0">
                <a:solidFill>
                  <a:srgbClr val="000000"/>
                </a:solidFill>
                <a:cs typeface="Arial"/>
              </a:endParaRPr>
            </a:p>
          </p:txBody>
        </p:sp>
        <p:sp>
          <p:nvSpPr>
            <p:cNvPr id="39" name="TextBox 38"/>
            <p:cNvSpPr txBox="1"/>
            <p:nvPr/>
          </p:nvSpPr>
          <p:spPr>
            <a:xfrm>
              <a:off x="6333207" y="4511855"/>
              <a:ext cx="504056" cy="343684"/>
            </a:xfrm>
            <a:prstGeom prst="rect">
              <a:avLst/>
            </a:prstGeom>
            <a:noFill/>
          </p:spPr>
          <p:txBody>
            <a:bodyPr wrap="square" rtlCol="0">
              <a:spAutoFit/>
            </a:bodyPr>
            <a:lstStyle/>
            <a:p>
              <a:pPr fontAlgn="base">
                <a:lnSpc>
                  <a:spcPct val="80000"/>
                </a:lnSpc>
                <a:spcBef>
                  <a:spcPct val="0"/>
                </a:spcBef>
                <a:spcAft>
                  <a:spcPct val="0"/>
                </a:spcAft>
              </a:pPr>
              <a:r>
                <a:rPr lang="en-US" sz="1000" dirty="0">
                  <a:solidFill>
                    <a:srgbClr val="000000"/>
                  </a:solidFill>
                </a:rPr>
                <a:t>2015	</a:t>
              </a:r>
              <a:endParaRPr lang="en-US" sz="1000" dirty="0">
                <a:solidFill>
                  <a:srgbClr val="000000"/>
                </a:solidFill>
                <a:cs typeface="Arial"/>
              </a:endParaRPr>
            </a:p>
          </p:txBody>
        </p:sp>
        <p:sp>
          <p:nvSpPr>
            <p:cNvPr id="40" name="TextBox 39"/>
            <p:cNvSpPr txBox="1"/>
            <p:nvPr/>
          </p:nvSpPr>
          <p:spPr>
            <a:xfrm>
              <a:off x="6780649" y="4511855"/>
              <a:ext cx="504056" cy="343684"/>
            </a:xfrm>
            <a:prstGeom prst="rect">
              <a:avLst/>
            </a:prstGeom>
            <a:noFill/>
          </p:spPr>
          <p:txBody>
            <a:bodyPr wrap="square" rtlCol="0">
              <a:spAutoFit/>
            </a:bodyPr>
            <a:lstStyle/>
            <a:p>
              <a:pPr fontAlgn="base">
                <a:lnSpc>
                  <a:spcPct val="80000"/>
                </a:lnSpc>
                <a:spcBef>
                  <a:spcPct val="0"/>
                </a:spcBef>
                <a:spcAft>
                  <a:spcPct val="0"/>
                </a:spcAft>
              </a:pPr>
              <a:r>
                <a:rPr lang="en-US" sz="1000" dirty="0">
                  <a:solidFill>
                    <a:srgbClr val="000000"/>
                  </a:solidFill>
                </a:rPr>
                <a:t>2020	</a:t>
              </a:r>
              <a:endParaRPr lang="en-US" sz="1000" dirty="0">
                <a:solidFill>
                  <a:srgbClr val="000000"/>
                </a:solidFill>
                <a:cs typeface="Arial"/>
              </a:endParaRPr>
            </a:p>
          </p:txBody>
        </p:sp>
        <p:sp>
          <p:nvSpPr>
            <p:cNvPr id="41" name="TextBox 40"/>
            <p:cNvSpPr txBox="1"/>
            <p:nvPr/>
          </p:nvSpPr>
          <p:spPr>
            <a:xfrm>
              <a:off x="7197303" y="4511855"/>
              <a:ext cx="504056" cy="343684"/>
            </a:xfrm>
            <a:prstGeom prst="rect">
              <a:avLst/>
            </a:prstGeom>
            <a:noFill/>
          </p:spPr>
          <p:txBody>
            <a:bodyPr wrap="square" rtlCol="0">
              <a:spAutoFit/>
            </a:bodyPr>
            <a:lstStyle/>
            <a:p>
              <a:pPr fontAlgn="base">
                <a:lnSpc>
                  <a:spcPct val="80000"/>
                </a:lnSpc>
                <a:spcBef>
                  <a:spcPct val="0"/>
                </a:spcBef>
                <a:spcAft>
                  <a:spcPct val="0"/>
                </a:spcAft>
              </a:pPr>
              <a:r>
                <a:rPr lang="en-US" sz="1000" dirty="0">
                  <a:solidFill>
                    <a:srgbClr val="000000"/>
                  </a:solidFill>
                </a:rPr>
                <a:t>2025	</a:t>
              </a:r>
              <a:endParaRPr lang="en-US" sz="1000" dirty="0">
                <a:solidFill>
                  <a:srgbClr val="000000"/>
                </a:solidFill>
                <a:cs typeface="Arial"/>
              </a:endParaRPr>
            </a:p>
          </p:txBody>
        </p:sp>
        <p:sp>
          <p:nvSpPr>
            <p:cNvPr id="42" name="TextBox 41"/>
            <p:cNvSpPr txBox="1"/>
            <p:nvPr/>
          </p:nvSpPr>
          <p:spPr>
            <a:xfrm>
              <a:off x="7583169" y="4511855"/>
              <a:ext cx="504056" cy="343684"/>
            </a:xfrm>
            <a:prstGeom prst="rect">
              <a:avLst/>
            </a:prstGeom>
            <a:noFill/>
          </p:spPr>
          <p:txBody>
            <a:bodyPr wrap="square" rtlCol="0">
              <a:spAutoFit/>
            </a:bodyPr>
            <a:lstStyle/>
            <a:p>
              <a:pPr fontAlgn="base">
                <a:lnSpc>
                  <a:spcPct val="80000"/>
                </a:lnSpc>
                <a:spcBef>
                  <a:spcPct val="0"/>
                </a:spcBef>
                <a:spcAft>
                  <a:spcPct val="0"/>
                </a:spcAft>
              </a:pPr>
              <a:r>
                <a:rPr lang="en-US" sz="1000" dirty="0">
                  <a:solidFill>
                    <a:srgbClr val="000000"/>
                  </a:solidFill>
                </a:rPr>
                <a:t>2030	</a:t>
              </a:r>
              <a:endParaRPr lang="en-US" sz="1000" dirty="0">
                <a:solidFill>
                  <a:srgbClr val="000000"/>
                </a:solidFill>
                <a:cs typeface="Arial"/>
              </a:endParaRPr>
            </a:p>
          </p:txBody>
        </p:sp>
        <p:sp>
          <p:nvSpPr>
            <p:cNvPr id="43" name="TextBox 42"/>
            <p:cNvSpPr txBox="1"/>
            <p:nvPr/>
          </p:nvSpPr>
          <p:spPr>
            <a:xfrm>
              <a:off x="7987164" y="4511855"/>
              <a:ext cx="504056" cy="343684"/>
            </a:xfrm>
            <a:prstGeom prst="rect">
              <a:avLst/>
            </a:prstGeom>
            <a:noFill/>
          </p:spPr>
          <p:txBody>
            <a:bodyPr wrap="square" rtlCol="0">
              <a:spAutoFit/>
            </a:bodyPr>
            <a:lstStyle/>
            <a:p>
              <a:pPr fontAlgn="base">
                <a:lnSpc>
                  <a:spcPct val="80000"/>
                </a:lnSpc>
                <a:spcBef>
                  <a:spcPct val="0"/>
                </a:spcBef>
                <a:spcAft>
                  <a:spcPct val="0"/>
                </a:spcAft>
              </a:pPr>
              <a:r>
                <a:rPr lang="en-US" sz="1000" dirty="0">
                  <a:solidFill>
                    <a:srgbClr val="000000"/>
                  </a:solidFill>
                </a:rPr>
                <a:t>2034	</a:t>
              </a:r>
              <a:endParaRPr lang="en-US" sz="1000" dirty="0">
                <a:solidFill>
                  <a:srgbClr val="000000"/>
                </a:solidFill>
                <a:cs typeface="Arial"/>
              </a:endParaRPr>
            </a:p>
          </p:txBody>
        </p:sp>
        <p:pic>
          <p:nvPicPr>
            <p:cNvPr id="5" name="Picture 4" descr="Slide 46b Fig 75 p 148 Supply Pattern SP.png"/>
            <p:cNvPicPr>
              <a:picLocks noChangeAspect="1"/>
            </p:cNvPicPr>
            <p:nvPr/>
          </p:nvPicPr>
          <p:blipFill rotWithShape="1">
            <a:blip r:embed="rId6">
              <a:extLst>
                <a:ext uri="{28A0092B-C50C-407E-A947-70E740481C1C}">
                  <a14:useLocalDpi xmlns:a14="http://schemas.microsoft.com/office/drawing/2010/main" val="0"/>
                </a:ext>
              </a:extLst>
            </a:blip>
            <a:srcRect r="24767" b="13286"/>
            <a:stretch/>
          </p:blipFill>
          <p:spPr>
            <a:xfrm>
              <a:off x="4788024" y="2348880"/>
              <a:ext cx="4339183" cy="2151683"/>
            </a:xfrm>
            <a:prstGeom prst="rect">
              <a:avLst/>
            </a:prstGeom>
          </p:spPr>
        </p:pic>
      </p:grpSp>
      <p:sp>
        <p:nvSpPr>
          <p:cNvPr id="9" name="Rectangle 8"/>
          <p:cNvSpPr/>
          <p:nvPr/>
        </p:nvSpPr>
        <p:spPr bwMode="auto">
          <a:xfrm>
            <a:off x="611560" y="5877272"/>
            <a:ext cx="107758" cy="76672"/>
          </a:xfrm>
          <a:prstGeom prst="rect">
            <a:avLst/>
          </a:prstGeom>
          <a:solidFill>
            <a:srgbClr val="0C63B4"/>
          </a:solidFill>
          <a:ln w="9525" cap="flat" cmpd="sng" algn="ctr">
            <a:solidFill>
              <a:srgbClr val="0C63B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2800" b="1">
              <a:solidFill>
                <a:srgbClr val="0079C1"/>
              </a:solidFill>
            </a:endParaRPr>
          </a:p>
        </p:txBody>
      </p:sp>
    </p:spTree>
    <p:extLst>
      <p:ext uri="{BB962C8B-B14F-4D97-AF65-F5344CB8AC3E}">
        <p14:creationId xmlns:p14="http://schemas.microsoft.com/office/powerpoint/2010/main" val="16300454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Pylon (colour)_highres.jpg"/>
          <p:cNvPicPr>
            <a:picLocks noChangeAspect="1"/>
          </p:cNvPicPr>
          <p:nvPr/>
        </p:nvPicPr>
        <p:blipFill rotWithShape="1">
          <a:blip r:embed="rId3" cstate="print">
            <a:extLst>
              <a:ext uri="{28A0092B-C50C-407E-A947-70E740481C1C}">
                <a14:useLocalDpi xmlns:a14="http://schemas.microsoft.com/office/drawing/2010/main" val="0"/>
              </a:ext>
            </a:extLst>
          </a:blip>
          <a:srcRect l="155" t="660" r="7410" b="1318"/>
          <a:stretch/>
        </p:blipFill>
        <p:spPr>
          <a:xfrm>
            <a:off x="-1" y="0"/>
            <a:ext cx="9144001" cy="6858000"/>
          </a:xfrm>
          <a:prstGeom prst="rect">
            <a:avLst/>
          </a:prstGeom>
        </p:spPr>
      </p:pic>
      <p:sp>
        <p:nvSpPr>
          <p:cNvPr id="25" name="TextBox 24"/>
          <p:cNvSpPr txBox="1"/>
          <p:nvPr/>
        </p:nvSpPr>
        <p:spPr>
          <a:xfrm>
            <a:off x="9299222" y="4247444"/>
            <a:ext cx="184666" cy="523220"/>
          </a:xfrm>
          <a:prstGeom prst="rect">
            <a:avLst/>
          </a:prstGeom>
          <a:noFill/>
        </p:spPr>
        <p:txBody>
          <a:bodyPr wrap="none" rtlCol="0">
            <a:spAutoFit/>
          </a:bodyPr>
          <a:lstStyle/>
          <a:p>
            <a:pPr fontAlgn="base">
              <a:spcBef>
                <a:spcPct val="0"/>
              </a:spcBef>
              <a:spcAft>
                <a:spcPct val="0"/>
              </a:spcAft>
            </a:pPr>
            <a:r>
              <a:rPr lang="en-US" sz="2800" b="1" dirty="0">
                <a:solidFill>
                  <a:srgbClr val="0079C1"/>
                </a:solidFill>
              </a:rPr>
              <a:t> </a:t>
            </a:r>
          </a:p>
        </p:txBody>
      </p:sp>
      <p:pic>
        <p:nvPicPr>
          <p:cNvPr id="10" name="Picture 2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16327" y="342900"/>
            <a:ext cx="1818483" cy="376238"/>
          </a:xfrm>
          <a:prstGeom prst="rect">
            <a:avLst/>
          </a:prstGeom>
          <a:noFill/>
        </p:spPr>
      </p:pic>
      <p:sp>
        <p:nvSpPr>
          <p:cNvPr id="11" name="TextBox 10"/>
          <p:cNvSpPr txBox="1"/>
          <p:nvPr/>
        </p:nvSpPr>
        <p:spPr>
          <a:xfrm>
            <a:off x="467544" y="332656"/>
            <a:ext cx="5400600" cy="796115"/>
          </a:xfrm>
          <a:prstGeom prst="rect">
            <a:avLst/>
          </a:prstGeom>
          <a:noFill/>
        </p:spPr>
        <p:txBody>
          <a:bodyPr wrap="square" rtlCol="0">
            <a:spAutoFit/>
          </a:bodyPr>
          <a:lstStyle/>
          <a:p>
            <a:pPr fontAlgn="base">
              <a:lnSpc>
                <a:spcPct val="80000"/>
              </a:lnSpc>
              <a:spcBef>
                <a:spcPct val="0"/>
              </a:spcBef>
              <a:spcAft>
                <a:spcPct val="0"/>
              </a:spcAft>
            </a:pPr>
            <a:endParaRPr lang="en-US" sz="2800" b="1" dirty="0">
              <a:solidFill>
                <a:srgbClr val="FFFFFF"/>
              </a:solidFill>
            </a:endParaRPr>
          </a:p>
          <a:p>
            <a:pPr fontAlgn="base">
              <a:lnSpc>
                <a:spcPct val="80000"/>
              </a:lnSpc>
              <a:spcBef>
                <a:spcPct val="0"/>
              </a:spcBef>
              <a:spcAft>
                <a:spcPct val="0"/>
              </a:spcAft>
            </a:pPr>
            <a:r>
              <a:rPr lang="en-US" sz="2800" b="1" dirty="0">
                <a:solidFill>
                  <a:srgbClr val="FFFFFF"/>
                </a:solidFill>
              </a:rPr>
              <a:t>Energy supply summary</a:t>
            </a:r>
          </a:p>
        </p:txBody>
      </p:sp>
      <p:cxnSp>
        <p:nvCxnSpPr>
          <p:cNvPr id="12" name="Straight Connector 11"/>
          <p:cNvCxnSpPr/>
          <p:nvPr/>
        </p:nvCxnSpPr>
        <p:spPr bwMode="auto">
          <a:xfrm flipV="1">
            <a:off x="539552" y="1124745"/>
            <a:ext cx="8136904" cy="402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3" name="Straight Connector 12"/>
          <p:cNvCxnSpPr/>
          <p:nvPr/>
        </p:nvCxnSpPr>
        <p:spPr bwMode="auto">
          <a:xfrm flipV="1">
            <a:off x="539552" y="1124744"/>
            <a:ext cx="4176464" cy="4030"/>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14" name="Rectangle 13"/>
          <p:cNvSpPr/>
          <p:nvPr/>
        </p:nvSpPr>
        <p:spPr bwMode="auto">
          <a:xfrm>
            <a:off x="539552" y="1484784"/>
            <a:ext cx="5328592" cy="7200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15" name="Rectangle 14"/>
          <p:cNvSpPr/>
          <p:nvPr/>
        </p:nvSpPr>
        <p:spPr bwMode="auto">
          <a:xfrm rot="2700000">
            <a:off x="369356" y="1679591"/>
            <a:ext cx="332772" cy="3327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16" name="Rectangle 15"/>
          <p:cNvSpPr/>
          <p:nvPr/>
        </p:nvSpPr>
        <p:spPr bwMode="auto">
          <a:xfrm>
            <a:off x="539552" y="2492896"/>
            <a:ext cx="5328592" cy="7200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18" name="Rectangle 17"/>
          <p:cNvSpPr/>
          <p:nvPr/>
        </p:nvSpPr>
        <p:spPr bwMode="auto">
          <a:xfrm>
            <a:off x="539552" y="3501008"/>
            <a:ext cx="5328592" cy="7200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2800" b="1">
              <a:solidFill>
                <a:srgbClr val="0079C1"/>
              </a:solidFill>
            </a:endParaRPr>
          </a:p>
        </p:txBody>
      </p:sp>
      <p:sp>
        <p:nvSpPr>
          <p:cNvPr id="26" name="Rectangle 25"/>
          <p:cNvSpPr/>
          <p:nvPr/>
        </p:nvSpPr>
        <p:spPr bwMode="auto">
          <a:xfrm rot="2700000">
            <a:off x="369356" y="2698134"/>
            <a:ext cx="332772" cy="3327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27" name="Rectangle 26"/>
          <p:cNvSpPr/>
          <p:nvPr/>
        </p:nvSpPr>
        <p:spPr bwMode="auto">
          <a:xfrm rot="2700000">
            <a:off x="369356" y="3706246"/>
            <a:ext cx="332772" cy="3327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21" name="TextBox 20"/>
          <p:cNvSpPr txBox="1"/>
          <p:nvPr/>
        </p:nvSpPr>
        <p:spPr>
          <a:xfrm>
            <a:off x="390924" y="3519416"/>
            <a:ext cx="4814231" cy="683264"/>
          </a:xfrm>
          <a:prstGeom prst="rect">
            <a:avLst/>
          </a:prstGeom>
          <a:noFill/>
        </p:spPr>
        <p:txBody>
          <a:bodyPr wrap="square" rtlCol="0">
            <a:spAutoFit/>
          </a:bodyPr>
          <a:lstStyle/>
          <a:p>
            <a:pPr marL="180000" fontAlgn="base">
              <a:lnSpc>
                <a:spcPct val="120000"/>
              </a:lnSpc>
              <a:spcBef>
                <a:spcPct val="0"/>
              </a:spcBef>
              <a:spcAft>
                <a:spcPct val="0"/>
              </a:spcAft>
            </a:pPr>
            <a:r>
              <a:rPr lang="en-US" sz="1600" dirty="0">
                <a:solidFill>
                  <a:srgbClr val="04346C"/>
                </a:solidFill>
                <a:cs typeface="Arial"/>
              </a:rPr>
              <a:t>GB is a net importer of electricity in three of four scenarios.</a:t>
            </a:r>
          </a:p>
        </p:txBody>
      </p:sp>
      <p:sp>
        <p:nvSpPr>
          <p:cNvPr id="20" name="TextBox 19"/>
          <p:cNvSpPr txBox="1"/>
          <p:nvPr/>
        </p:nvSpPr>
        <p:spPr>
          <a:xfrm>
            <a:off x="390924" y="1430478"/>
            <a:ext cx="6534726" cy="830997"/>
          </a:xfrm>
          <a:prstGeom prst="rect">
            <a:avLst/>
          </a:prstGeom>
          <a:noFill/>
        </p:spPr>
        <p:txBody>
          <a:bodyPr wrap="square" rtlCol="0">
            <a:spAutoFit/>
          </a:bodyPr>
          <a:lstStyle/>
          <a:p>
            <a:pPr marL="180000" fontAlgn="base">
              <a:spcBef>
                <a:spcPct val="0"/>
              </a:spcBef>
              <a:spcAft>
                <a:spcPct val="0"/>
              </a:spcAft>
            </a:pPr>
            <a:r>
              <a:rPr lang="en-US" sz="1600" dirty="0">
                <a:solidFill>
                  <a:srgbClr val="04346C"/>
                </a:solidFill>
                <a:cs typeface="Arial"/>
              </a:rPr>
              <a:t>Electricity margins remain narrow for this winter, but the</a:t>
            </a:r>
          </a:p>
          <a:p>
            <a:pPr marL="180000" fontAlgn="base">
              <a:spcBef>
                <a:spcPct val="0"/>
              </a:spcBef>
              <a:spcAft>
                <a:spcPct val="0"/>
              </a:spcAft>
            </a:pPr>
            <a:r>
              <a:rPr lang="en-US" sz="1600" dirty="0">
                <a:solidFill>
                  <a:srgbClr val="04346C"/>
                </a:solidFill>
                <a:cs typeface="Arial"/>
              </a:rPr>
              <a:t>tools are in place to manage, the 2018/19 Capacity </a:t>
            </a:r>
          </a:p>
          <a:p>
            <a:pPr marL="180000" fontAlgn="base">
              <a:spcBef>
                <a:spcPct val="0"/>
              </a:spcBef>
              <a:spcAft>
                <a:spcPct val="0"/>
              </a:spcAft>
            </a:pPr>
            <a:r>
              <a:rPr lang="en-US" sz="1600" dirty="0">
                <a:solidFill>
                  <a:srgbClr val="04346C"/>
                </a:solidFill>
                <a:cs typeface="Arial"/>
              </a:rPr>
              <a:t>Market is designed to maintain standard.</a:t>
            </a:r>
          </a:p>
        </p:txBody>
      </p:sp>
      <p:sp>
        <p:nvSpPr>
          <p:cNvPr id="22" name="TextBox 21"/>
          <p:cNvSpPr txBox="1"/>
          <p:nvPr/>
        </p:nvSpPr>
        <p:spPr>
          <a:xfrm>
            <a:off x="390924" y="2529712"/>
            <a:ext cx="5318287" cy="683264"/>
          </a:xfrm>
          <a:prstGeom prst="rect">
            <a:avLst/>
          </a:prstGeom>
          <a:noFill/>
        </p:spPr>
        <p:txBody>
          <a:bodyPr wrap="square" rtlCol="0">
            <a:spAutoFit/>
          </a:bodyPr>
          <a:lstStyle/>
          <a:p>
            <a:pPr marL="180000" fontAlgn="base">
              <a:lnSpc>
                <a:spcPct val="120000"/>
              </a:lnSpc>
              <a:spcBef>
                <a:spcPct val="0"/>
              </a:spcBef>
              <a:spcAft>
                <a:spcPct val="0"/>
              </a:spcAft>
            </a:pPr>
            <a:r>
              <a:rPr lang="en-US" sz="1600" dirty="0">
                <a:solidFill>
                  <a:srgbClr val="04346C"/>
                </a:solidFill>
                <a:cs typeface="Arial"/>
              </a:rPr>
              <a:t>Large increase in distributed generation will change the way the network is operated.</a:t>
            </a:r>
          </a:p>
        </p:txBody>
      </p:sp>
      <p:sp>
        <p:nvSpPr>
          <p:cNvPr id="19" name="Rectangle 18"/>
          <p:cNvSpPr/>
          <p:nvPr/>
        </p:nvSpPr>
        <p:spPr bwMode="auto">
          <a:xfrm>
            <a:off x="539552" y="4502438"/>
            <a:ext cx="5328592" cy="7200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2800" b="1">
              <a:solidFill>
                <a:srgbClr val="0079C1"/>
              </a:solidFill>
            </a:endParaRPr>
          </a:p>
        </p:txBody>
      </p:sp>
      <p:sp>
        <p:nvSpPr>
          <p:cNvPr id="23" name="Rectangle 22"/>
          <p:cNvSpPr/>
          <p:nvPr/>
        </p:nvSpPr>
        <p:spPr bwMode="auto">
          <a:xfrm rot="2700000">
            <a:off x="369356" y="4707676"/>
            <a:ext cx="332772" cy="3327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24" name="TextBox 23"/>
          <p:cNvSpPr txBox="1"/>
          <p:nvPr/>
        </p:nvSpPr>
        <p:spPr>
          <a:xfrm>
            <a:off x="390924" y="4509120"/>
            <a:ext cx="5318287" cy="656077"/>
          </a:xfrm>
          <a:prstGeom prst="rect">
            <a:avLst/>
          </a:prstGeom>
          <a:noFill/>
        </p:spPr>
        <p:txBody>
          <a:bodyPr wrap="square" rtlCol="0">
            <a:spAutoFit/>
          </a:bodyPr>
          <a:lstStyle/>
          <a:p>
            <a:pPr marL="180000" fontAlgn="base">
              <a:lnSpc>
                <a:spcPct val="120000"/>
              </a:lnSpc>
              <a:spcBef>
                <a:spcPct val="0"/>
              </a:spcBef>
              <a:spcAft>
                <a:spcPct val="0"/>
              </a:spcAft>
            </a:pPr>
            <a:r>
              <a:rPr lang="en-US" sz="1600" dirty="0">
                <a:solidFill>
                  <a:srgbClr val="04346C"/>
                </a:solidFill>
                <a:cs typeface="Arial"/>
              </a:rPr>
              <a:t>Sufficient gas supplies across all scenarios but  with uncertainty on the source.</a:t>
            </a:r>
          </a:p>
        </p:txBody>
      </p:sp>
    </p:spTree>
    <p:extLst>
      <p:ext uri="{BB962C8B-B14F-4D97-AF65-F5344CB8AC3E}">
        <p14:creationId xmlns:p14="http://schemas.microsoft.com/office/powerpoint/2010/main" val="30936103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0"/>
            <a:ext cx="9144000" cy="6858000"/>
          </a:xfrm>
          <a:prstGeom prst="rect">
            <a:avLst/>
          </a:prstGeom>
          <a:solidFill>
            <a:srgbClr val="043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pic>
        <p:nvPicPr>
          <p:cNvPr id="3" name="Picture 2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16327" y="342900"/>
            <a:ext cx="1818483" cy="376238"/>
          </a:xfrm>
          <a:prstGeom prst="rect">
            <a:avLst/>
          </a:prstGeom>
          <a:noFill/>
        </p:spPr>
      </p:pic>
      <p:sp>
        <p:nvSpPr>
          <p:cNvPr id="2" name="TextBox 1"/>
          <p:cNvSpPr txBox="1"/>
          <p:nvPr/>
        </p:nvSpPr>
        <p:spPr>
          <a:xfrm>
            <a:off x="467544" y="332656"/>
            <a:ext cx="5400600" cy="796115"/>
          </a:xfrm>
          <a:prstGeom prst="rect">
            <a:avLst/>
          </a:prstGeom>
          <a:noFill/>
        </p:spPr>
        <p:txBody>
          <a:bodyPr wrap="square" rtlCol="0">
            <a:spAutoFit/>
          </a:bodyPr>
          <a:lstStyle/>
          <a:p>
            <a:pPr fontAlgn="base">
              <a:lnSpc>
                <a:spcPct val="80000"/>
              </a:lnSpc>
              <a:spcBef>
                <a:spcPct val="0"/>
              </a:spcBef>
              <a:spcAft>
                <a:spcPct val="0"/>
              </a:spcAft>
            </a:pPr>
            <a:endParaRPr lang="en-US" sz="2800" b="1" dirty="0">
              <a:solidFill>
                <a:srgbClr val="FFFFFF"/>
              </a:solidFill>
            </a:endParaRPr>
          </a:p>
          <a:p>
            <a:pPr fontAlgn="base">
              <a:lnSpc>
                <a:spcPct val="80000"/>
              </a:lnSpc>
              <a:spcBef>
                <a:spcPct val="0"/>
              </a:spcBef>
              <a:spcAft>
                <a:spcPct val="0"/>
              </a:spcAft>
            </a:pPr>
            <a:r>
              <a:rPr lang="en-US" sz="2800" b="1" dirty="0">
                <a:solidFill>
                  <a:srgbClr val="FFFFFF"/>
                </a:solidFill>
              </a:rPr>
              <a:t>Changes from last year</a:t>
            </a:r>
            <a:endParaRPr lang="en-US" sz="2800" dirty="0">
              <a:solidFill>
                <a:srgbClr val="FFFFFF"/>
              </a:solidFill>
              <a:cs typeface="Arial"/>
            </a:endParaRPr>
          </a:p>
        </p:txBody>
      </p:sp>
      <p:cxnSp>
        <p:nvCxnSpPr>
          <p:cNvPr id="8" name="Straight Connector 7"/>
          <p:cNvCxnSpPr/>
          <p:nvPr/>
        </p:nvCxnSpPr>
        <p:spPr bwMode="auto">
          <a:xfrm flipV="1">
            <a:off x="539552" y="1124745"/>
            <a:ext cx="8136904" cy="402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7" name="Straight Connector 6"/>
          <p:cNvCxnSpPr/>
          <p:nvPr/>
        </p:nvCxnSpPr>
        <p:spPr bwMode="auto">
          <a:xfrm>
            <a:off x="539552" y="1128772"/>
            <a:ext cx="2952328"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pic>
        <p:nvPicPr>
          <p:cNvPr id="11" name="Picture 10" descr="General election.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056" y="4077072"/>
            <a:ext cx="2351472" cy="1856426"/>
          </a:xfrm>
          <a:prstGeom prst="rect">
            <a:avLst/>
          </a:prstGeom>
        </p:spPr>
      </p:pic>
      <p:pic>
        <p:nvPicPr>
          <p:cNvPr id="16" name="Picture 15" descr="whats_changed_2.png"/>
          <p:cNvPicPr>
            <a:picLocks noChangeAspect="1"/>
          </p:cNvPicPr>
          <p:nvPr/>
        </p:nvPicPr>
        <p:blipFill rotWithShape="1">
          <a:blip r:embed="rId5" cstate="print">
            <a:extLst>
              <a:ext uri="{28A0092B-C50C-407E-A947-70E740481C1C}">
                <a14:useLocalDpi xmlns:a14="http://schemas.microsoft.com/office/drawing/2010/main" val="0"/>
              </a:ext>
            </a:extLst>
          </a:blip>
          <a:srcRect r="54737" b="56734"/>
          <a:stretch/>
        </p:blipFill>
        <p:spPr>
          <a:xfrm>
            <a:off x="1403648" y="1556792"/>
            <a:ext cx="2821301" cy="2050669"/>
          </a:xfrm>
          <a:prstGeom prst="rect">
            <a:avLst/>
          </a:prstGeom>
        </p:spPr>
      </p:pic>
      <p:pic>
        <p:nvPicPr>
          <p:cNvPr id="17" name="Picture 16" descr="whats_changed_2.png"/>
          <p:cNvPicPr>
            <a:picLocks noChangeAspect="1"/>
          </p:cNvPicPr>
          <p:nvPr/>
        </p:nvPicPr>
        <p:blipFill rotWithShape="1">
          <a:blip r:embed="rId5" cstate="print">
            <a:extLst>
              <a:ext uri="{28A0092B-C50C-407E-A947-70E740481C1C}">
                <a14:useLocalDpi xmlns:a14="http://schemas.microsoft.com/office/drawing/2010/main" val="0"/>
              </a:ext>
            </a:extLst>
          </a:blip>
          <a:srcRect l="61151" b="62885"/>
          <a:stretch/>
        </p:blipFill>
        <p:spPr>
          <a:xfrm>
            <a:off x="5076056" y="1628800"/>
            <a:ext cx="2421507" cy="1759107"/>
          </a:xfrm>
          <a:prstGeom prst="rect">
            <a:avLst/>
          </a:prstGeom>
        </p:spPr>
      </p:pic>
      <p:pic>
        <p:nvPicPr>
          <p:cNvPr id="4" name="Picture 3" descr="Improved economic modelling.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63688" y="3861048"/>
            <a:ext cx="1542790" cy="2438784"/>
          </a:xfrm>
          <a:prstGeom prst="rect">
            <a:avLst/>
          </a:prstGeom>
        </p:spPr>
      </p:pic>
    </p:spTree>
    <p:extLst>
      <p:ext uri="{BB962C8B-B14F-4D97-AF65-F5344CB8AC3E}">
        <p14:creationId xmlns:p14="http://schemas.microsoft.com/office/powerpoint/2010/main" val="2079576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600"/>
                                        <p:tgtEl>
                                          <p:spTgt spid="16"/>
                                        </p:tgtEl>
                                      </p:cBhvr>
                                    </p:animEffect>
                                    <p:anim calcmode="lin" valueType="num">
                                      <p:cBhvr>
                                        <p:cTn id="8" dur="600" fill="hold"/>
                                        <p:tgtEl>
                                          <p:spTgt spid="16"/>
                                        </p:tgtEl>
                                        <p:attrNameLst>
                                          <p:attrName>ppt_x</p:attrName>
                                        </p:attrNameLst>
                                      </p:cBhvr>
                                      <p:tavLst>
                                        <p:tav tm="0">
                                          <p:val>
                                            <p:strVal val="#ppt_x"/>
                                          </p:val>
                                        </p:tav>
                                        <p:tav tm="100000">
                                          <p:val>
                                            <p:strVal val="#ppt_x"/>
                                          </p:val>
                                        </p:tav>
                                      </p:tavLst>
                                    </p:anim>
                                    <p:anim calcmode="lin" valueType="num">
                                      <p:cBhvr>
                                        <p:cTn id="9" dur="6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600"/>
                                        <p:tgtEl>
                                          <p:spTgt spid="17"/>
                                        </p:tgtEl>
                                      </p:cBhvr>
                                    </p:animEffect>
                                    <p:anim calcmode="lin" valueType="num">
                                      <p:cBhvr>
                                        <p:cTn id="15" dur="600" fill="hold"/>
                                        <p:tgtEl>
                                          <p:spTgt spid="17"/>
                                        </p:tgtEl>
                                        <p:attrNameLst>
                                          <p:attrName>ppt_x</p:attrName>
                                        </p:attrNameLst>
                                      </p:cBhvr>
                                      <p:tavLst>
                                        <p:tav tm="0">
                                          <p:val>
                                            <p:strVal val="#ppt_x"/>
                                          </p:val>
                                        </p:tav>
                                        <p:tav tm="100000">
                                          <p:val>
                                            <p:strVal val="#ppt_x"/>
                                          </p:val>
                                        </p:tav>
                                      </p:tavLst>
                                    </p:anim>
                                    <p:anim calcmode="lin" valueType="num">
                                      <p:cBhvr>
                                        <p:cTn id="16" dur="6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600"/>
                                        <p:tgtEl>
                                          <p:spTgt spid="4"/>
                                        </p:tgtEl>
                                      </p:cBhvr>
                                    </p:animEffect>
                                    <p:anim calcmode="lin" valueType="num">
                                      <p:cBhvr>
                                        <p:cTn id="22" dur="600" fill="hold"/>
                                        <p:tgtEl>
                                          <p:spTgt spid="4"/>
                                        </p:tgtEl>
                                        <p:attrNameLst>
                                          <p:attrName>ppt_x</p:attrName>
                                        </p:attrNameLst>
                                      </p:cBhvr>
                                      <p:tavLst>
                                        <p:tav tm="0">
                                          <p:val>
                                            <p:strVal val="#ppt_x"/>
                                          </p:val>
                                        </p:tav>
                                        <p:tav tm="100000">
                                          <p:val>
                                            <p:strVal val="#ppt_x"/>
                                          </p:val>
                                        </p:tav>
                                      </p:tavLst>
                                    </p:anim>
                                    <p:anim calcmode="lin" valueType="num">
                                      <p:cBhvr>
                                        <p:cTn id="23" dur="6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600"/>
                                        <p:tgtEl>
                                          <p:spTgt spid="11"/>
                                        </p:tgtEl>
                                      </p:cBhvr>
                                    </p:animEffect>
                                    <p:anim calcmode="lin" valueType="num">
                                      <p:cBhvr>
                                        <p:cTn id="29" dur="600" fill="hold"/>
                                        <p:tgtEl>
                                          <p:spTgt spid="11"/>
                                        </p:tgtEl>
                                        <p:attrNameLst>
                                          <p:attrName>ppt_x</p:attrName>
                                        </p:attrNameLst>
                                      </p:cBhvr>
                                      <p:tavLst>
                                        <p:tav tm="0">
                                          <p:val>
                                            <p:strVal val="#ppt_x"/>
                                          </p:val>
                                        </p:tav>
                                        <p:tav tm="100000">
                                          <p:val>
                                            <p:strVal val="#ppt_x"/>
                                          </p:val>
                                        </p:tav>
                                      </p:tavLst>
                                    </p:anim>
                                    <p:anim calcmode="lin" valueType="num">
                                      <p:cBhvr>
                                        <p:cTn id="30" dur="6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0"/>
            <a:ext cx="9144000" cy="6858000"/>
          </a:xfrm>
          <a:prstGeom prst="rect">
            <a:avLst/>
          </a:prstGeom>
          <a:solidFill>
            <a:srgbClr val="043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pic>
        <p:nvPicPr>
          <p:cNvPr id="3" name="Picture 2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16327" y="342900"/>
            <a:ext cx="1818483" cy="376238"/>
          </a:xfrm>
          <a:prstGeom prst="rect">
            <a:avLst/>
          </a:prstGeom>
          <a:noFill/>
        </p:spPr>
      </p:pic>
      <p:sp>
        <p:nvSpPr>
          <p:cNvPr id="2" name="TextBox 1"/>
          <p:cNvSpPr txBox="1"/>
          <p:nvPr/>
        </p:nvSpPr>
        <p:spPr>
          <a:xfrm>
            <a:off x="467544" y="332656"/>
            <a:ext cx="5400600" cy="796115"/>
          </a:xfrm>
          <a:prstGeom prst="rect">
            <a:avLst/>
          </a:prstGeom>
          <a:noFill/>
        </p:spPr>
        <p:txBody>
          <a:bodyPr wrap="square" rtlCol="0">
            <a:spAutoFit/>
          </a:bodyPr>
          <a:lstStyle/>
          <a:p>
            <a:pPr fontAlgn="base">
              <a:lnSpc>
                <a:spcPct val="80000"/>
              </a:lnSpc>
              <a:spcBef>
                <a:spcPct val="0"/>
              </a:spcBef>
              <a:spcAft>
                <a:spcPct val="0"/>
              </a:spcAft>
            </a:pPr>
            <a:endParaRPr lang="en-US" sz="2800" b="1" dirty="0">
              <a:solidFill>
                <a:srgbClr val="FFFFFF"/>
              </a:solidFill>
            </a:endParaRPr>
          </a:p>
          <a:p>
            <a:pPr fontAlgn="base">
              <a:lnSpc>
                <a:spcPct val="80000"/>
              </a:lnSpc>
              <a:spcBef>
                <a:spcPct val="0"/>
              </a:spcBef>
              <a:spcAft>
                <a:spcPct val="0"/>
              </a:spcAft>
            </a:pPr>
            <a:r>
              <a:rPr lang="en-US" sz="2800" b="1" dirty="0">
                <a:solidFill>
                  <a:srgbClr val="FFFFFF"/>
                </a:solidFill>
              </a:rPr>
              <a:t>The generation mix is shifting</a:t>
            </a:r>
            <a:endParaRPr lang="en-US" sz="2800" dirty="0">
              <a:solidFill>
                <a:srgbClr val="FFFFFF"/>
              </a:solidFill>
              <a:cs typeface="Arial"/>
            </a:endParaRPr>
          </a:p>
        </p:txBody>
      </p:sp>
      <p:cxnSp>
        <p:nvCxnSpPr>
          <p:cNvPr id="8" name="Straight Connector 7"/>
          <p:cNvCxnSpPr/>
          <p:nvPr/>
        </p:nvCxnSpPr>
        <p:spPr bwMode="auto">
          <a:xfrm flipV="1">
            <a:off x="539552" y="1124745"/>
            <a:ext cx="8136904" cy="402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7" name="Straight Connector 6"/>
          <p:cNvCxnSpPr/>
          <p:nvPr/>
        </p:nvCxnSpPr>
        <p:spPr bwMode="auto">
          <a:xfrm>
            <a:off x="539552" y="1128772"/>
            <a:ext cx="5112568"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pic>
        <p:nvPicPr>
          <p:cNvPr id="5" name="Picture 4" descr="Changing generation mix.png"/>
          <p:cNvPicPr>
            <a:picLocks noChangeAspect="1"/>
          </p:cNvPicPr>
          <p:nvPr/>
        </p:nvPicPr>
        <p:blipFill rotWithShape="1">
          <a:blip r:embed="rId4" cstate="print">
            <a:extLst>
              <a:ext uri="{28A0092B-C50C-407E-A947-70E740481C1C}">
                <a14:useLocalDpi xmlns:a14="http://schemas.microsoft.com/office/drawing/2010/main" val="0"/>
              </a:ext>
            </a:extLst>
          </a:blip>
          <a:srcRect r="68947"/>
          <a:stretch/>
        </p:blipFill>
        <p:spPr>
          <a:xfrm>
            <a:off x="520700" y="1484784"/>
            <a:ext cx="2532645" cy="4900837"/>
          </a:xfrm>
          <a:prstGeom prst="rect">
            <a:avLst/>
          </a:prstGeom>
        </p:spPr>
      </p:pic>
      <p:pic>
        <p:nvPicPr>
          <p:cNvPr id="10" name="Picture 9" descr="Changing generation mix.png"/>
          <p:cNvPicPr>
            <a:picLocks noChangeAspect="1"/>
          </p:cNvPicPr>
          <p:nvPr/>
        </p:nvPicPr>
        <p:blipFill rotWithShape="1">
          <a:blip r:embed="rId4" cstate="print">
            <a:extLst>
              <a:ext uri="{28A0092B-C50C-407E-A947-70E740481C1C}">
                <a14:useLocalDpi xmlns:a14="http://schemas.microsoft.com/office/drawing/2010/main" val="0"/>
              </a:ext>
            </a:extLst>
          </a:blip>
          <a:srcRect l="34450" r="34497"/>
          <a:stretch/>
        </p:blipFill>
        <p:spPr>
          <a:xfrm>
            <a:off x="3343121" y="1484784"/>
            <a:ext cx="2532645" cy="4900837"/>
          </a:xfrm>
          <a:prstGeom prst="rect">
            <a:avLst/>
          </a:prstGeom>
        </p:spPr>
      </p:pic>
      <p:pic>
        <p:nvPicPr>
          <p:cNvPr id="11" name="Picture 10" descr="Changing generation mix.png"/>
          <p:cNvPicPr>
            <a:picLocks noChangeAspect="1"/>
          </p:cNvPicPr>
          <p:nvPr/>
        </p:nvPicPr>
        <p:blipFill rotWithShape="1">
          <a:blip r:embed="rId4" cstate="print">
            <a:extLst>
              <a:ext uri="{28A0092B-C50C-407E-A947-70E740481C1C}">
                <a14:useLocalDpi xmlns:a14="http://schemas.microsoft.com/office/drawing/2010/main" val="0"/>
              </a:ext>
            </a:extLst>
          </a:blip>
          <a:srcRect l="68668" r="279"/>
          <a:stretch/>
        </p:blipFill>
        <p:spPr>
          <a:xfrm>
            <a:off x="6165541" y="1484784"/>
            <a:ext cx="2532645" cy="4900837"/>
          </a:xfrm>
          <a:prstGeom prst="rect">
            <a:avLst/>
          </a:prstGeom>
        </p:spPr>
      </p:pic>
    </p:spTree>
    <p:extLst>
      <p:ext uri="{BB962C8B-B14F-4D97-AF65-F5344CB8AC3E}">
        <p14:creationId xmlns:p14="http://schemas.microsoft.com/office/powerpoint/2010/main" val="10968174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600"/>
                                        <p:tgtEl>
                                          <p:spTgt spid="10"/>
                                        </p:tgtEl>
                                      </p:cBhvr>
                                    </p:animEffect>
                                    <p:anim calcmode="lin" valueType="num">
                                      <p:cBhvr>
                                        <p:cTn id="15" dur="600" fill="hold"/>
                                        <p:tgtEl>
                                          <p:spTgt spid="10"/>
                                        </p:tgtEl>
                                        <p:attrNameLst>
                                          <p:attrName>ppt_x</p:attrName>
                                        </p:attrNameLst>
                                      </p:cBhvr>
                                      <p:tavLst>
                                        <p:tav tm="0">
                                          <p:val>
                                            <p:strVal val="#ppt_x"/>
                                          </p:val>
                                        </p:tav>
                                        <p:tav tm="100000">
                                          <p:val>
                                            <p:strVal val="#ppt_x"/>
                                          </p:val>
                                        </p:tav>
                                      </p:tavLst>
                                    </p:anim>
                                    <p:anim calcmode="lin" valueType="num">
                                      <p:cBhvr>
                                        <p:cTn id="16" dur="6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0"/>
            <a:ext cx="9144000" cy="6858000"/>
          </a:xfrm>
          <a:prstGeom prst="rect">
            <a:avLst/>
          </a:prstGeom>
          <a:solidFill>
            <a:srgbClr val="043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pic>
        <p:nvPicPr>
          <p:cNvPr id="3" name="Picture 2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16327" y="342900"/>
            <a:ext cx="1818483" cy="376238"/>
          </a:xfrm>
          <a:prstGeom prst="rect">
            <a:avLst/>
          </a:prstGeom>
          <a:noFill/>
        </p:spPr>
      </p:pic>
      <p:sp>
        <p:nvSpPr>
          <p:cNvPr id="2" name="TextBox 1"/>
          <p:cNvSpPr txBox="1"/>
          <p:nvPr/>
        </p:nvSpPr>
        <p:spPr>
          <a:xfrm>
            <a:off x="467544" y="332656"/>
            <a:ext cx="5400600" cy="781752"/>
          </a:xfrm>
          <a:prstGeom prst="rect">
            <a:avLst/>
          </a:prstGeom>
          <a:noFill/>
        </p:spPr>
        <p:txBody>
          <a:bodyPr wrap="square" rtlCol="0">
            <a:spAutoFit/>
          </a:bodyPr>
          <a:lstStyle/>
          <a:p>
            <a:pPr fontAlgn="base">
              <a:lnSpc>
                <a:spcPct val="80000"/>
              </a:lnSpc>
              <a:spcBef>
                <a:spcPct val="0"/>
              </a:spcBef>
              <a:spcAft>
                <a:spcPct val="0"/>
              </a:spcAft>
            </a:pPr>
            <a:r>
              <a:rPr lang="en-US" sz="2800" b="1" dirty="0">
                <a:solidFill>
                  <a:srgbClr val="FFFFFF"/>
                </a:solidFill>
              </a:rPr>
              <a:t>Narrow margins set to continue, tools are in place</a:t>
            </a:r>
            <a:endParaRPr lang="en-US" sz="2800" dirty="0">
              <a:solidFill>
                <a:srgbClr val="FFFFFF"/>
              </a:solidFill>
              <a:cs typeface="Arial"/>
            </a:endParaRPr>
          </a:p>
        </p:txBody>
      </p:sp>
      <p:cxnSp>
        <p:nvCxnSpPr>
          <p:cNvPr id="8" name="Straight Connector 7"/>
          <p:cNvCxnSpPr/>
          <p:nvPr/>
        </p:nvCxnSpPr>
        <p:spPr bwMode="auto">
          <a:xfrm flipV="1">
            <a:off x="539552" y="1124745"/>
            <a:ext cx="8136904" cy="402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7" name="Straight Connector 6"/>
          <p:cNvCxnSpPr/>
          <p:nvPr/>
        </p:nvCxnSpPr>
        <p:spPr bwMode="auto">
          <a:xfrm flipV="1">
            <a:off x="539552" y="1114408"/>
            <a:ext cx="4608512" cy="14364"/>
          </a:xfrm>
          <a:prstGeom prst="line">
            <a:avLst/>
          </a:prstGeom>
          <a:solidFill>
            <a:schemeClr val="accent1"/>
          </a:solidFill>
          <a:ln w="38100" cap="flat" cmpd="sng" algn="ctr">
            <a:solidFill>
              <a:schemeClr val="bg1"/>
            </a:solidFill>
            <a:prstDash val="solid"/>
            <a:round/>
            <a:headEnd type="none" w="med" len="med"/>
            <a:tailEnd type="none" w="med" len="med"/>
          </a:ln>
          <a:effectLst/>
        </p:spPr>
      </p:cxnSp>
      <p:pic>
        <p:nvPicPr>
          <p:cNvPr id="4" name="Picture 3" descr="Managing narrow margins -FES in 5.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2348880"/>
            <a:ext cx="8262315" cy="2544437"/>
          </a:xfrm>
          <a:prstGeom prst="rect">
            <a:avLst/>
          </a:prstGeom>
        </p:spPr>
      </p:pic>
    </p:spTree>
    <p:extLst>
      <p:ext uri="{BB962C8B-B14F-4D97-AF65-F5344CB8AC3E}">
        <p14:creationId xmlns:p14="http://schemas.microsoft.com/office/powerpoint/2010/main" val="308496414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0"/>
            <a:ext cx="9144000" cy="6858000"/>
          </a:xfrm>
          <a:prstGeom prst="rect">
            <a:avLst/>
          </a:prstGeom>
          <a:solidFill>
            <a:srgbClr val="043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pic>
        <p:nvPicPr>
          <p:cNvPr id="3" name="Picture 2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16327" y="342900"/>
            <a:ext cx="1818483" cy="376238"/>
          </a:xfrm>
          <a:prstGeom prst="rect">
            <a:avLst/>
          </a:prstGeom>
          <a:noFill/>
        </p:spPr>
      </p:pic>
      <p:sp>
        <p:nvSpPr>
          <p:cNvPr id="2" name="TextBox 1"/>
          <p:cNvSpPr txBox="1"/>
          <p:nvPr/>
        </p:nvSpPr>
        <p:spPr>
          <a:xfrm>
            <a:off x="467544" y="332656"/>
            <a:ext cx="5400600" cy="796115"/>
          </a:xfrm>
          <a:prstGeom prst="rect">
            <a:avLst/>
          </a:prstGeom>
          <a:noFill/>
        </p:spPr>
        <p:txBody>
          <a:bodyPr wrap="square" rtlCol="0">
            <a:spAutoFit/>
          </a:bodyPr>
          <a:lstStyle/>
          <a:p>
            <a:pPr fontAlgn="base">
              <a:lnSpc>
                <a:spcPct val="80000"/>
              </a:lnSpc>
              <a:spcBef>
                <a:spcPct val="0"/>
              </a:spcBef>
              <a:spcAft>
                <a:spcPct val="0"/>
              </a:spcAft>
            </a:pPr>
            <a:r>
              <a:rPr lang="en-US" sz="2800" b="1" dirty="0">
                <a:solidFill>
                  <a:srgbClr val="FFFFFF"/>
                </a:solidFill>
              </a:rPr>
              <a:t>Coal declines due to environmental legislation</a:t>
            </a:r>
            <a:endParaRPr lang="en-US" sz="2800" dirty="0">
              <a:solidFill>
                <a:srgbClr val="FFFFFF"/>
              </a:solidFill>
              <a:cs typeface="Arial"/>
            </a:endParaRPr>
          </a:p>
        </p:txBody>
      </p:sp>
      <p:cxnSp>
        <p:nvCxnSpPr>
          <p:cNvPr id="8" name="Straight Connector 7"/>
          <p:cNvCxnSpPr/>
          <p:nvPr/>
        </p:nvCxnSpPr>
        <p:spPr bwMode="auto">
          <a:xfrm flipV="1">
            <a:off x="539552" y="1124745"/>
            <a:ext cx="8136904" cy="402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7" name="Straight Connector 6"/>
          <p:cNvCxnSpPr/>
          <p:nvPr/>
        </p:nvCxnSpPr>
        <p:spPr bwMode="auto">
          <a:xfrm flipV="1">
            <a:off x="539552" y="1124744"/>
            <a:ext cx="4320480" cy="4028"/>
          </a:xfrm>
          <a:prstGeom prst="line">
            <a:avLst/>
          </a:prstGeom>
          <a:solidFill>
            <a:schemeClr val="accent1"/>
          </a:solidFill>
          <a:ln w="38100" cap="flat" cmpd="sng" algn="ctr">
            <a:solidFill>
              <a:schemeClr val="bg1"/>
            </a:solidFill>
            <a:prstDash val="solid"/>
            <a:round/>
            <a:headEnd type="none" w="med" len="med"/>
            <a:tailEnd type="none" w="med" len="med"/>
          </a:ln>
          <a:effectLst/>
        </p:spPr>
      </p:cxnSp>
      <p:pic>
        <p:nvPicPr>
          <p:cNvPr id="6" name="Picture 5" descr="supply_changes-01.png"/>
          <p:cNvPicPr>
            <a:picLocks noChangeAspect="1"/>
          </p:cNvPicPr>
          <p:nvPr/>
        </p:nvPicPr>
        <p:blipFill rotWithShape="1">
          <a:blip r:embed="rId4">
            <a:extLst>
              <a:ext uri="{28A0092B-C50C-407E-A947-70E740481C1C}">
                <a14:useLocalDpi xmlns:a14="http://schemas.microsoft.com/office/drawing/2010/main" val="0"/>
              </a:ext>
            </a:extLst>
          </a:blip>
          <a:srcRect l="5539" r="66857"/>
          <a:stretch/>
        </p:blipFill>
        <p:spPr>
          <a:xfrm>
            <a:off x="533400" y="-1"/>
            <a:ext cx="2540000" cy="6901293"/>
          </a:xfrm>
          <a:prstGeom prst="rect">
            <a:avLst/>
          </a:prstGeom>
        </p:spPr>
      </p:pic>
      <p:grpSp>
        <p:nvGrpSpPr>
          <p:cNvPr id="5" name="Group 4"/>
          <p:cNvGrpSpPr/>
          <p:nvPr/>
        </p:nvGrpSpPr>
        <p:grpSpPr>
          <a:xfrm>
            <a:off x="107504" y="-1"/>
            <a:ext cx="8671322" cy="6901293"/>
            <a:chOff x="107504" y="-1"/>
            <a:chExt cx="8671322" cy="6901293"/>
          </a:xfrm>
        </p:grpSpPr>
        <p:pic>
          <p:nvPicPr>
            <p:cNvPr id="14" name="Picture 13" descr="supply_changes-01.png"/>
            <p:cNvPicPr>
              <a:picLocks noChangeAspect="1"/>
            </p:cNvPicPr>
            <p:nvPr/>
          </p:nvPicPr>
          <p:blipFill rotWithShape="1">
            <a:blip r:embed="rId4">
              <a:extLst>
                <a:ext uri="{28A0092B-C50C-407E-A947-70E740481C1C}">
                  <a14:useLocalDpi xmlns:a14="http://schemas.microsoft.com/office/drawing/2010/main" val="0"/>
                </a:ext>
              </a:extLst>
            </a:blip>
            <a:srcRect l="66339" r="6057"/>
            <a:stretch/>
          </p:blipFill>
          <p:spPr>
            <a:xfrm>
              <a:off x="6139753" y="-1"/>
              <a:ext cx="2540000" cy="6901293"/>
            </a:xfrm>
            <a:prstGeom prst="rect">
              <a:avLst/>
            </a:prstGeom>
          </p:spPr>
        </p:pic>
        <p:sp>
          <p:nvSpPr>
            <p:cNvPr id="4" name="TextBox 3"/>
            <p:cNvSpPr txBox="1"/>
            <p:nvPr/>
          </p:nvSpPr>
          <p:spPr>
            <a:xfrm>
              <a:off x="8133913" y="3089657"/>
              <a:ext cx="533837" cy="584776"/>
            </a:xfrm>
            <a:prstGeom prst="rect">
              <a:avLst/>
            </a:prstGeom>
            <a:noFill/>
          </p:spPr>
          <p:txBody>
            <a:bodyPr wrap="square" rtlCol="0">
              <a:spAutoFit/>
            </a:bodyPr>
            <a:lstStyle/>
            <a:p>
              <a:pPr fontAlgn="base">
                <a:spcBef>
                  <a:spcPct val="0"/>
                </a:spcBef>
                <a:spcAft>
                  <a:spcPct val="0"/>
                </a:spcAft>
              </a:pPr>
              <a:r>
                <a:rPr lang="en-GB" sz="3200" b="1" dirty="0">
                  <a:solidFill>
                    <a:srgbClr val="F37B18"/>
                  </a:solidFill>
                </a:rPr>
                <a:t>*</a:t>
              </a:r>
            </a:p>
          </p:txBody>
        </p:sp>
        <p:sp>
          <p:nvSpPr>
            <p:cNvPr id="10" name="TextBox 9"/>
            <p:cNvSpPr txBox="1"/>
            <p:nvPr/>
          </p:nvSpPr>
          <p:spPr>
            <a:xfrm>
              <a:off x="107504" y="6474822"/>
              <a:ext cx="8671322" cy="338554"/>
            </a:xfrm>
            <a:prstGeom prst="rect">
              <a:avLst/>
            </a:prstGeom>
            <a:noFill/>
          </p:spPr>
          <p:txBody>
            <a:bodyPr wrap="square" rtlCol="0">
              <a:spAutoFit/>
            </a:bodyPr>
            <a:lstStyle/>
            <a:p>
              <a:pPr fontAlgn="base">
                <a:spcBef>
                  <a:spcPct val="0"/>
                </a:spcBef>
                <a:spcAft>
                  <a:spcPct val="0"/>
                </a:spcAft>
              </a:pPr>
              <a:r>
                <a:rPr lang="en-GB" sz="1600" b="1" dirty="0">
                  <a:solidFill>
                    <a:srgbClr val="F37B18"/>
                  </a:solidFill>
                </a:rPr>
                <a:t>* CCS in Gone Green, conventional coal in No Progression </a:t>
              </a:r>
            </a:p>
          </p:txBody>
        </p:sp>
      </p:grpSp>
      <p:pic>
        <p:nvPicPr>
          <p:cNvPr id="13" name="Picture 12" descr="supply_changes-01.png"/>
          <p:cNvPicPr>
            <a:picLocks noChangeAspect="1"/>
          </p:cNvPicPr>
          <p:nvPr/>
        </p:nvPicPr>
        <p:blipFill rotWithShape="1">
          <a:blip r:embed="rId4">
            <a:extLst>
              <a:ext uri="{28A0092B-C50C-407E-A947-70E740481C1C}">
                <a14:useLocalDpi xmlns:a14="http://schemas.microsoft.com/office/drawing/2010/main" val="0"/>
              </a:ext>
            </a:extLst>
          </a:blip>
          <a:srcRect l="35945" r="36451"/>
          <a:stretch/>
        </p:blipFill>
        <p:spPr>
          <a:xfrm>
            <a:off x="3342991" y="-1"/>
            <a:ext cx="2540000" cy="6901293"/>
          </a:xfrm>
          <a:prstGeom prst="rect">
            <a:avLst/>
          </a:prstGeom>
        </p:spPr>
      </p:pic>
    </p:spTree>
    <p:extLst>
      <p:ext uri="{BB962C8B-B14F-4D97-AF65-F5344CB8AC3E}">
        <p14:creationId xmlns:p14="http://schemas.microsoft.com/office/powerpoint/2010/main" val="13526986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0"/>
            <a:ext cx="9144000" cy="6858000"/>
          </a:xfrm>
          <a:prstGeom prst="rect">
            <a:avLst/>
          </a:prstGeom>
          <a:solidFill>
            <a:srgbClr val="043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pic>
        <p:nvPicPr>
          <p:cNvPr id="3" name="Picture 2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16327" y="342900"/>
            <a:ext cx="1818483" cy="376238"/>
          </a:xfrm>
          <a:prstGeom prst="rect">
            <a:avLst/>
          </a:prstGeom>
          <a:noFill/>
        </p:spPr>
      </p:pic>
      <p:sp>
        <p:nvSpPr>
          <p:cNvPr id="2" name="TextBox 1"/>
          <p:cNvSpPr txBox="1"/>
          <p:nvPr/>
        </p:nvSpPr>
        <p:spPr>
          <a:xfrm>
            <a:off x="467544" y="332656"/>
            <a:ext cx="5400600" cy="796115"/>
          </a:xfrm>
          <a:prstGeom prst="rect">
            <a:avLst/>
          </a:prstGeom>
          <a:noFill/>
        </p:spPr>
        <p:txBody>
          <a:bodyPr wrap="square" rtlCol="0">
            <a:spAutoFit/>
          </a:bodyPr>
          <a:lstStyle/>
          <a:p>
            <a:pPr fontAlgn="base">
              <a:lnSpc>
                <a:spcPct val="80000"/>
              </a:lnSpc>
              <a:spcBef>
                <a:spcPct val="0"/>
              </a:spcBef>
              <a:spcAft>
                <a:spcPct val="0"/>
              </a:spcAft>
            </a:pPr>
            <a:r>
              <a:rPr lang="en-US" sz="2800" b="1" dirty="0">
                <a:solidFill>
                  <a:srgbClr val="FFFFFF"/>
                </a:solidFill>
              </a:rPr>
              <a:t>Existing nuclear declines, </a:t>
            </a:r>
          </a:p>
          <a:p>
            <a:pPr fontAlgn="base">
              <a:lnSpc>
                <a:spcPct val="80000"/>
              </a:lnSpc>
              <a:spcBef>
                <a:spcPct val="0"/>
              </a:spcBef>
              <a:spcAft>
                <a:spcPct val="0"/>
              </a:spcAft>
            </a:pPr>
            <a:r>
              <a:rPr lang="en-US" sz="2800" b="1" dirty="0">
                <a:solidFill>
                  <a:srgbClr val="FFFFFF"/>
                </a:solidFill>
              </a:rPr>
              <a:t>new plants post 2024</a:t>
            </a:r>
            <a:endParaRPr lang="en-US" sz="2800" dirty="0">
              <a:solidFill>
                <a:srgbClr val="FFFFFF"/>
              </a:solidFill>
              <a:cs typeface="Arial"/>
            </a:endParaRPr>
          </a:p>
        </p:txBody>
      </p:sp>
      <p:cxnSp>
        <p:nvCxnSpPr>
          <p:cNvPr id="8" name="Straight Connector 7"/>
          <p:cNvCxnSpPr/>
          <p:nvPr/>
        </p:nvCxnSpPr>
        <p:spPr bwMode="auto">
          <a:xfrm flipV="1">
            <a:off x="539552" y="1124745"/>
            <a:ext cx="8136904" cy="4027"/>
          </a:xfrm>
          <a:prstGeom prst="line">
            <a:avLst/>
          </a:prstGeom>
          <a:solidFill>
            <a:schemeClr val="accent1"/>
          </a:solidFill>
          <a:ln w="9525" cap="flat" cmpd="sng" algn="ctr">
            <a:solidFill>
              <a:schemeClr val="bg1"/>
            </a:solidFill>
            <a:prstDash val="solid"/>
            <a:round/>
            <a:headEnd type="none" w="med" len="med"/>
            <a:tailEnd type="none" w="med" len="med"/>
          </a:ln>
          <a:effectLst/>
        </p:spPr>
      </p:cxnSp>
      <p:pic>
        <p:nvPicPr>
          <p:cNvPr id="4" name="Picture 3" descr="supply_changes-02.png"/>
          <p:cNvPicPr>
            <a:picLocks noChangeAspect="1"/>
          </p:cNvPicPr>
          <p:nvPr/>
        </p:nvPicPr>
        <p:blipFill rotWithShape="1">
          <a:blip r:embed="rId4">
            <a:extLst>
              <a:ext uri="{28A0092B-C50C-407E-A947-70E740481C1C}">
                <a14:useLocalDpi xmlns:a14="http://schemas.microsoft.com/office/drawing/2010/main" val="0"/>
              </a:ext>
            </a:extLst>
          </a:blip>
          <a:srcRect l="5520" r="66867"/>
          <a:stretch/>
        </p:blipFill>
        <p:spPr>
          <a:xfrm>
            <a:off x="533400" y="-1"/>
            <a:ext cx="2540000" cy="6898893"/>
          </a:xfrm>
          <a:prstGeom prst="rect">
            <a:avLst/>
          </a:prstGeom>
        </p:spPr>
      </p:pic>
      <p:cxnSp>
        <p:nvCxnSpPr>
          <p:cNvPr id="7" name="Straight Connector 6"/>
          <p:cNvCxnSpPr/>
          <p:nvPr/>
        </p:nvCxnSpPr>
        <p:spPr bwMode="auto">
          <a:xfrm flipV="1">
            <a:off x="539552" y="1124744"/>
            <a:ext cx="4320480" cy="4028"/>
          </a:xfrm>
          <a:prstGeom prst="line">
            <a:avLst/>
          </a:prstGeom>
          <a:solidFill>
            <a:schemeClr val="accent1"/>
          </a:solidFill>
          <a:ln w="38100" cap="flat" cmpd="sng" algn="ctr">
            <a:solidFill>
              <a:schemeClr val="bg1"/>
            </a:solidFill>
            <a:prstDash val="solid"/>
            <a:round/>
            <a:headEnd type="none" w="med" len="med"/>
            <a:tailEnd type="none" w="med" len="med"/>
          </a:ln>
          <a:effectLst/>
        </p:spPr>
      </p:cxnSp>
      <p:pic>
        <p:nvPicPr>
          <p:cNvPr id="10" name="Picture 9" descr="supply_changes-02.png"/>
          <p:cNvPicPr>
            <a:picLocks noChangeAspect="1"/>
          </p:cNvPicPr>
          <p:nvPr/>
        </p:nvPicPr>
        <p:blipFill rotWithShape="1">
          <a:blip r:embed="rId4">
            <a:extLst>
              <a:ext uri="{28A0092B-C50C-407E-A947-70E740481C1C}">
                <a14:useLocalDpi xmlns:a14="http://schemas.microsoft.com/office/drawing/2010/main" val="0"/>
              </a:ext>
            </a:extLst>
          </a:blip>
          <a:srcRect l="36343" r="36044"/>
          <a:stretch/>
        </p:blipFill>
        <p:spPr>
          <a:xfrm>
            <a:off x="3364792" y="-1"/>
            <a:ext cx="2540000" cy="6898893"/>
          </a:xfrm>
          <a:prstGeom prst="rect">
            <a:avLst/>
          </a:prstGeom>
        </p:spPr>
      </p:pic>
      <p:pic>
        <p:nvPicPr>
          <p:cNvPr id="11" name="Picture 10" descr="supply_changes-02.png"/>
          <p:cNvPicPr>
            <a:picLocks noChangeAspect="1"/>
          </p:cNvPicPr>
          <p:nvPr/>
        </p:nvPicPr>
        <p:blipFill rotWithShape="1">
          <a:blip r:embed="rId4">
            <a:extLst>
              <a:ext uri="{28A0092B-C50C-407E-A947-70E740481C1C}">
                <a14:useLocalDpi xmlns:a14="http://schemas.microsoft.com/office/drawing/2010/main" val="0"/>
              </a:ext>
            </a:extLst>
          </a:blip>
          <a:srcRect l="66608" t="-346" r="5779" b="346"/>
          <a:stretch/>
        </p:blipFill>
        <p:spPr>
          <a:xfrm>
            <a:off x="6161554" y="-25657"/>
            <a:ext cx="2540000" cy="6898893"/>
          </a:xfrm>
          <a:prstGeom prst="rect">
            <a:avLst/>
          </a:prstGeom>
        </p:spPr>
      </p:pic>
    </p:spTree>
    <p:extLst>
      <p:ext uri="{BB962C8B-B14F-4D97-AF65-F5344CB8AC3E}">
        <p14:creationId xmlns:p14="http://schemas.microsoft.com/office/powerpoint/2010/main" val="37248763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0"/>
            <a:ext cx="9144000" cy="6858000"/>
          </a:xfrm>
          <a:prstGeom prst="rect">
            <a:avLst/>
          </a:prstGeom>
          <a:solidFill>
            <a:srgbClr val="043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pic>
        <p:nvPicPr>
          <p:cNvPr id="3" name="Picture 2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16327" y="342900"/>
            <a:ext cx="1818483" cy="376238"/>
          </a:xfrm>
          <a:prstGeom prst="rect">
            <a:avLst/>
          </a:prstGeom>
          <a:noFill/>
        </p:spPr>
      </p:pic>
      <p:sp>
        <p:nvSpPr>
          <p:cNvPr id="2" name="TextBox 1"/>
          <p:cNvSpPr txBox="1"/>
          <p:nvPr/>
        </p:nvSpPr>
        <p:spPr>
          <a:xfrm>
            <a:off x="467544" y="332656"/>
            <a:ext cx="6192688" cy="796115"/>
          </a:xfrm>
          <a:prstGeom prst="rect">
            <a:avLst/>
          </a:prstGeom>
          <a:noFill/>
        </p:spPr>
        <p:txBody>
          <a:bodyPr wrap="square" rtlCol="0">
            <a:spAutoFit/>
          </a:bodyPr>
          <a:lstStyle/>
          <a:p>
            <a:pPr fontAlgn="base">
              <a:lnSpc>
                <a:spcPct val="80000"/>
              </a:lnSpc>
              <a:spcBef>
                <a:spcPct val="0"/>
              </a:spcBef>
              <a:spcAft>
                <a:spcPct val="0"/>
              </a:spcAft>
            </a:pPr>
            <a:r>
              <a:rPr lang="en-US" sz="2800" b="1" dirty="0">
                <a:solidFill>
                  <a:srgbClr val="FFFFFF"/>
                </a:solidFill>
              </a:rPr>
              <a:t>Gas important part of the mix </a:t>
            </a:r>
          </a:p>
          <a:p>
            <a:pPr fontAlgn="base">
              <a:lnSpc>
                <a:spcPct val="80000"/>
              </a:lnSpc>
              <a:spcBef>
                <a:spcPct val="0"/>
              </a:spcBef>
              <a:spcAft>
                <a:spcPct val="0"/>
              </a:spcAft>
            </a:pPr>
            <a:r>
              <a:rPr lang="en-US" sz="2800" b="1" dirty="0">
                <a:solidFill>
                  <a:srgbClr val="FFFFFF"/>
                </a:solidFill>
              </a:rPr>
              <a:t>but economics look challenging…</a:t>
            </a:r>
            <a:endParaRPr lang="en-US" sz="2800" dirty="0">
              <a:solidFill>
                <a:srgbClr val="FFFFFF"/>
              </a:solidFill>
              <a:cs typeface="Arial"/>
            </a:endParaRPr>
          </a:p>
        </p:txBody>
      </p:sp>
      <p:cxnSp>
        <p:nvCxnSpPr>
          <p:cNvPr id="8" name="Straight Connector 7"/>
          <p:cNvCxnSpPr/>
          <p:nvPr/>
        </p:nvCxnSpPr>
        <p:spPr bwMode="auto">
          <a:xfrm flipV="1">
            <a:off x="539552" y="1124745"/>
            <a:ext cx="8136904" cy="402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7" name="Straight Connector 6"/>
          <p:cNvCxnSpPr/>
          <p:nvPr/>
        </p:nvCxnSpPr>
        <p:spPr bwMode="auto">
          <a:xfrm flipV="1">
            <a:off x="539552" y="1124744"/>
            <a:ext cx="5760640" cy="4028"/>
          </a:xfrm>
          <a:prstGeom prst="line">
            <a:avLst/>
          </a:prstGeom>
          <a:solidFill>
            <a:schemeClr val="accent1"/>
          </a:solidFill>
          <a:ln w="38100" cap="flat" cmpd="sng" algn="ctr">
            <a:solidFill>
              <a:schemeClr val="bg1"/>
            </a:solidFill>
            <a:prstDash val="solid"/>
            <a:round/>
            <a:headEnd type="none" w="med" len="med"/>
            <a:tailEnd type="none" w="med" len="med"/>
          </a:ln>
          <a:effectLst/>
        </p:spPr>
      </p:cxnSp>
      <p:pic>
        <p:nvPicPr>
          <p:cNvPr id="5" name="Picture 4" descr="supply_changes-03.png"/>
          <p:cNvPicPr>
            <a:picLocks noChangeAspect="1"/>
          </p:cNvPicPr>
          <p:nvPr/>
        </p:nvPicPr>
        <p:blipFill rotWithShape="1">
          <a:blip r:embed="rId4">
            <a:extLst>
              <a:ext uri="{28A0092B-C50C-407E-A947-70E740481C1C}">
                <a14:useLocalDpi xmlns:a14="http://schemas.microsoft.com/office/drawing/2010/main" val="0"/>
              </a:ext>
            </a:extLst>
          </a:blip>
          <a:srcRect l="5527" r="66821" b="23635"/>
          <a:stretch/>
        </p:blipFill>
        <p:spPr>
          <a:xfrm>
            <a:off x="533399" y="0"/>
            <a:ext cx="2540001" cy="5260975"/>
          </a:xfrm>
          <a:prstGeom prst="rect">
            <a:avLst/>
          </a:prstGeom>
        </p:spPr>
      </p:pic>
      <p:pic>
        <p:nvPicPr>
          <p:cNvPr id="10" name="Picture 9" descr="supply_changes-03.png"/>
          <p:cNvPicPr>
            <a:picLocks noChangeAspect="1"/>
          </p:cNvPicPr>
          <p:nvPr/>
        </p:nvPicPr>
        <p:blipFill rotWithShape="1">
          <a:blip r:embed="rId4">
            <a:extLst>
              <a:ext uri="{28A0092B-C50C-407E-A947-70E740481C1C}">
                <a14:useLocalDpi xmlns:a14="http://schemas.microsoft.com/office/drawing/2010/main" val="0"/>
              </a:ext>
            </a:extLst>
          </a:blip>
          <a:srcRect l="36008" r="36340" b="23635"/>
          <a:stretch/>
        </p:blipFill>
        <p:spPr>
          <a:xfrm>
            <a:off x="3342991" y="0"/>
            <a:ext cx="2540001" cy="5260975"/>
          </a:xfrm>
          <a:prstGeom prst="rect">
            <a:avLst/>
          </a:prstGeom>
        </p:spPr>
      </p:pic>
      <p:pic>
        <p:nvPicPr>
          <p:cNvPr id="11" name="Picture 10" descr="supply_changes-03.png"/>
          <p:cNvPicPr>
            <a:picLocks noChangeAspect="1"/>
          </p:cNvPicPr>
          <p:nvPr/>
        </p:nvPicPr>
        <p:blipFill rotWithShape="1">
          <a:blip r:embed="rId4">
            <a:extLst>
              <a:ext uri="{28A0092B-C50C-407E-A947-70E740481C1C}">
                <a14:useLocalDpi xmlns:a14="http://schemas.microsoft.com/office/drawing/2010/main" val="0"/>
              </a:ext>
            </a:extLst>
          </a:blip>
          <a:srcRect l="66841" r="5507" b="23635"/>
          <a:stretch/>
        </p:blipFill>
        <p:spPr>
          <a:xfrm>
            <a:off x="6152581" y="0"/>
            <a:ext cx="2540001" cy="5260975"/>
          </a:xfrm>
          <a:prstGeom prst="rect">
            <a:avLst/>
          </a:prstGeom>
        </p:spPr>
      </p:pic>
      <p:pic>
        <p:nvPicPr>
          <p:cNvPr id="12" name="Picture 11" descr="supply_changes-03.png"/>
          <p:cNvPicPr>
            <a:picLocks noChangeAspect="1"/>
          </p:cNvPicPr>
          <p:nvPr/>
        </p:nvPicPr>
        <p:blipFill rotWithShape="1">
          <a:blip r:embed="rId4">
            <a:extLst>
              <a:ext uri="{28A0092B-C50C-407E-A947-70E740481C1C}">
                <a14:useLocalDpi xmlns:a14="http://schemas.microsoft.com/office/drawing/2010/main" val="0"/>
              </a:ext>
            </a:extLst>
          </a:blip>
          <a:srcRect l="36149" t="77762" r="36199" b="14039"/>
          <a:stretch/>
        </p:blipFill>
        <p:spPr>
          <a:xfrm>
            <a:off x="3355975" y="5402262"/>
            <a:ext cx="2540001" cy="564895"/>
          </a:xfrm>
          <a:prstGeom prst="rect">
            <a:avLst/>
          </a:prstGeom>
        </p:spPr>
      </p:pic>
      <p:pic>
        <p:nvPicPr>
          <p:cNvPr id="13" name="Picture 12" descr="supply_changes-03.png"/>
          <p:cNvPicPr>
            <a:picLocks noChangeAspect="1"/>
          </p:cNvPicPr>
          <p:nvPr/>
        </p:nvPicPr>
        <p:blipFill rotWithShape="1">
          <a:blip r:embed="rId4">
            <a:extLst>
              <a:ext uri="{28A0092B-C50C-407E-A947-70E740481C1C}">
                <a14:useLocalDpi xmlns:a14="http://schemas.microsoft.com/office/drawing/2010/main" val="0"/>
              </a:ext>
            </a:extLst>
          </a:blip>
          <a:srcRect l="66841" t="77728" r="5507" b="14102"/>
          <a:stretch/>
        </p:blipFill>
        <p:spPr>
          <a:xfrm>
            <a:off x="6152581" y="5399736"/>
            <a:ext cx="2540001" cy="562914"/>
          </a:xfrm>
          <a:prstGeom prst="rect">
            <a:avLst/>
          </a:prstGeom>
        </p:spPr>
      </p:pic>
    </p:spTree>
    <p:extLst>
      <p:ext uri="{BB962C8B-B14F-4D97-AF65-F5344CB8AC3E}">
        <p14:creationId xmlns:p14="http://schemas.microsoft.com/office/powerpoint/2010/main" val="8771157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0"/>
            <a:ext cx="9144000" cy="6858000"/>
          </a:xfrm>
          <a:prstGeom prst="rect">
            <a:avLst/>
          </a:prstGeom>
          <a:solidFill>
            <a:srgbClr val="043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pic>
        <p:nvPicPr>
          <p:cNvPr id="3" name="Picture 2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16327" y="342900"/>
            <a:ext cx="1818483" cy="376238"/>
          </a:xfrm>
          <a:prstGeom prst="rect">
            <a:avLst/>
          </a:prstGeom>
          <a:noFill/>
        </p:spPr>
      </p:pic>
      <p:sp>
        <p:nvSpPr>
          <p:cNvPr id="2" name="TextBox 1"/>
          <p:cNvSpPr txBox="1"/>
          <p:nvPr/>
        </p:nvSpPr>
        <p:spPr>
          <a:xfrm>
            <a:off x="467544" y="332656"/>
            <a:ext cx="6192688" cy="796115"/>
          </a:xfrm>
          <a:prstGeom prst="rect">
            <a:avLst/>
          </a:prstGeom>
          <a:noFill/>
        </p:spPr>
        <p:txBody>
          <a:bodyPr wrap="square" rtlCol="0">
            <a:spAutoFit/>
          </a:bodyPr>
          <a:lstStyle/>
          <a:p>
            <a:pPr fontAlgn="base">
              <a:lnSpc>
                <a:spcPct val="80000"/>
              </a:lnSpc>
              <a:spcBef>
                <a:spcPct val="0"/>
              </a:spcBef>
              <a:spcAft>
                <a:spcPct val="0"/>
              </a:spcAft>
            </a:pPr>
            <a:r>
              <a:rPr lang="en-US" sz="2800" b="1" dirty="0">
                <a:solidFill>
                  <a:srgbClr val="FFFFFF"/>
                </a:solidFill>
              </a:rPr>
              <a:t>Wind capacity to at </a:t>
            </a:r>
          </a:p>
          <a:p>
            <a:pPr fontAlgn="base">
              <a:lnSpc>
                <a:spcPct val="80000"/>
              </a:lnSpc>
              <a:spcBef>
                <a:spcPct val="0"/>
              </a:spcBef>
              <a:spcAft>
                <a:spcPct val="0"/>
              </a:spcAft>
            </a:pPr>
            <a:r>
              <a:rPr lang="en-US" sz="2800" b="1" dirty="0">
                <a:solidFill>
                  <a:srgbClr val="FFFFFF"/>
                </a:solidFill>
              </a:rPr>
              <a:t>least double by 2030</a:t>
            </a:r>
            <a:endParaRPr lang="en-US" sz="2800" dirty="0">
              <a:solidFill>
                <a:srgbClr val="FFFFFF"/>
              </a:solidFill>
              <a:cs typeface="Arial"/>
            </a:endParaRPr>
          </a:p>
        </p:txBody>
      </p:sp>
      <p:cxnSp>
        <p:nvCxnSpPr>
          <p:cNvPr id="8" name="Straight Connector 7"/>
          <p:cNvCxnSpPr/>
          <p:nvPr/>
        </p:nvCxnSpPr>
        <p:spPr bwMode="auto">
          <a:xfrm flipV="1">
            <a:off x="539552" y="1124745"/>
            <a:ext cx="8136904" cy="402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7" name="Straight Connector 6"/>
          <p:cNvCxnSpPr/>
          <p:nvPr/>
        </p:nvCxnSpPr>
        <p:spPr bwMode="auto">
          <a:xfrm flipV="1">
            <a:off x="539552" y="1124744"/>
            <a:ext cx="3600400" cy="4028"/>
          </a:xfrm>
          <a:prstGeom prst="line">
            <a:avLst/>
          </a:prstGeom>
          <a:solidFill>
            <a:schemeClr val="accent1"/>
          </a:solidFill>
          <a:ln w="38100" cap="flat" cmpd="sng" algn="ctr">
            <a:solidFill>
              <a:schemeClr val="bg1"/>
            </a:solidFill>
            <a:prstDash val="solid"/>
            <a:round/>
            <a:headEnd type="none" w="med" len="med"/>
            <a:tailEnd type="none" w="med" len="med"/>
          </a:ln>
          <a:effectLst/>
        </p:spPr>
      </p:cxnSp>
      <p:pic>
        <p:nvPicPr>
          <p:cNvPr id="4" name="Picture 3" descr="supply_changes_V2-04.png"/>
          <p:cNvPicPr>
            <a:picLocks noChangeAspect="1"/>
          </p:cNvPicPr>
          <p:nvPr/>
        </p:nvPicPr>
        <p:blipFill rotWithShape="1">
          <a:blip r:embed="rId4" cstate="print">
            <a:extLst>
              <a:ext uri="{28A0092B-C50C-407E-A947-70E740481C1C}">
                <a14:useLocalDpi xmlns:a14="http://schemas.microsoft.com/office/drawing/2010/main" val="0"/>
              </a:ext>
            </a:extLst>
          </a:blip>
          <a:srcRect l="5785" r="66665"/>
          <a:stretch/>
        </p:blipFill>
        <p:spPr>
          <a:xfrm>
            <a:off x="533400" y="0"/>
            <a:ext cx="2540000" cy="6914840"/>
          </a:xfrm>
          <a:prstGeom prst="rect">
            <a:avLst/>
          </a:prstGeom>
        </p:spPr>
      </p:pic>
      <p:pic>
        <p:nvPicPr>
          <p:cNvPr id="10" name="Picture 9" descr="supply_changes_V2-04.png"/>
          <p:cNvPicPr>
            <a:picLocks noChangeAspect="1"/>
          </p:cNvPicPr>
          <p:nvPr/>
        </p:nvPicPr>
        <p:blipFill rotWithShape="1">
          <a:blip r:embed="rId4" cstate="print">
            <a:extLst>
              <a:ext uri="{28A0092B-C50C-407E-A947-70E740481C1C}">
                <a14:useLocalDpi xmlns:a14="http://schemas.microsoft.com/office/drawing/2010/main" val="0"/>
              </a:ext>
            </a:extLst>
          </a:blip>
          <a:srcRect l="36179" t="396" r="36271" b="-396"/>
          <a:stretch/>
        </p:blipFill>
        <p:spPr>
          <a:xfrm>
            <a:off x="3334390" y="26177"/>
            <a:ext cx="2540000" cy="6914840"/>
          </a:xfrm>
          <a:prstGeom prst="rect">
            <a:avLst/>
          </a:prstGeom>
        </p:spPr>
      </p:pic>
      <p:pic>
        <p:nvPicPr>
          <p:cNvPr id="12" name="Picture 11" descr="supply_changes_V2-04.png"/>
          <p:cNvPicPr>
            <a:picLocks noChangeAspect="1"/>
          </p:cNvPicPr>
          <p:nvPr/>
        </p:nvPicPr>
        <p:blipFill rotWithShape="1">
          <a:blip r:embed="rId4" cstate="print">
            <a:extLst>
              <a:ext uri="{28A0092B-C50C-407E-A947-70E740481C1C}">
                <a14:useLocalDpi xmlns:a14="http://schemas.microsoft.com/office/drawing/2010/main" val="0"/>
              </a:ext>
            </a:extLst>
          </a:blip>
          <a:srcRect l="66833" r="5617"/>
          <a:stretch/>
        </p:blipFill>
        <p:spPr>
          <a:xfrm>
            <a:off x="6161683" y="0"/>
            <a:ext cx="2540000" cy="6914840"/>
          </a:xfrm>
          <a:prstGeom prst="rect">
            <a:avLst/>
          </a:prstGeom>
        </p:spPr>
      </p:pic>
    </p:spTree>
    <p:extLst>
      <p:ext uri="{BB962C8B-B14F-4D97-AF65-F5344CB8AC3E}">
        <p14:creationId xmlns:p14="http://schemas.microsoft.com/office/powerpoint/2010/main" val="19820402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0"/>
            <a:ext cx="9144000" cy="6858000"/>
          </a:xfrm>
          <a:prstGeom prst="rect">
            <a:avLst/>
          </a:prstGeom>
          <a:solidFill>
            <a:srgbClr val="043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pic>
        <p:nvPicPr>
          <p:cNvPr id="3" name="Picture 2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16327" y="342900"/>
            <a:ext cx="1818483" cy="376238"/>
          </a:xfrm>
          <a:prstGeom prst="rect">
            <a:avLst/>
          </a:prstGeom>
          <a:noFill/>
        </p:spPr>
      </p:pic>
      <p:sp>
        <p:nvSpPr>
          <p:cNvPr id="2" name="TextBox 1"/>
          <p:cNvSpPr txBox="1"/>
          <p:nvPr/>
        </p:nvSpPr>
        <p:spPr>
          <a:xfrm>
            <a:off x="467544" y="332656"/>
            <a:ext cx="6192688" cy="796115"/>
          </a:xfrm>
          <a:prstGeom prst="rect">
            <a:avLst/>
          </a:prstGeom>
          <a:noFill/>
        </p:spPr>
        <p:txBody>
          <a:bodyPr wrap="square" rtlCol="0">
            <a:spAutoFit/>
          </a:bodyPr>
          <a:lstStyle/>
          <a:p>
            <a:pPr fontAlgn="base">
              <a:lnSpc>
                <a:spcPct val="80000"/>
              </a:lnSpc>
              <a:spcBef>
                <a:spcPct val="0"/>
              </a:spcBef>
              <a:spcAft>
                <a:spcPct val="0"/>
              </a:spcAft>
            </a:pPr>
            <a:endParaRPr lang="en-US" sz="2800" b="1" dirty="0">
              <a:solidFill>
                <a:srgbClr val="FFFFFF"/>
              </a:solidFill>
            </a:endParaRPr>
          </a:p>
          <a:p>
            <a:pPr fontAlgn="base">
              <a:lnSpc>
                <a:spcPct val="80000"/>
              </a:lnSpc>
              <a:spcBef>
                <a:spcPct val="0"/>
              </a:spcBef>
              <a:spcAft>
                <a:spcPct val="0"/>
              </a:spcAft>
            </a:pPr>
            <a:r>
              <a:rPr lang="en-US" sz="2800" b="1" dirty="0">
                <a:solidFill>
                  <a:srgbClr val="FFFFFF"/>
                </a:solidFill>
              </a:rPr>
              <a:t>Significant solar growth</a:t>
            </a:r>
            <a:endParaRPr lang="en-US" sz="2800" dirty="0">
              <a:solidFill>
                <a:srgbClr val="FFFFFF"/>
              </a:solidFill>
              <a:cs typeface="Arial"/>
            </a:endParaRPr>
          </a:p>
        </p:txBody>
      </p:sp>
      <p:cxnSp>
        <p:nvCxnSpPr>
          <p:cNvPr id="8" name="Straight Connector 7"/>
          <p:cNvCxnSpPr/>
          <p:nvPr/>
        </p:nvCxnSpPr>
        <p:spPr bwMode="auto">
          <a:xfrm flipV="1">
            <a:off x="539552" y="1124745"/>
            <a:ext cx="8136904" cy="402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7" name="Straight Connector 6"/>
          <p:cNvCxnSpPr/>
          <p:nvPr/>
        </p:nvCxnSpPr>
        <p:spPr bwMode="auto">
          <a:xfrm flipV="1">
            <a:off x="539552" y="1124744"/>
            <a:ext cx="4032448" cy="4028"/>
          </a:xfrm>
          <a:prstGeom prst="line">
            <a:avLst/>
          </a:prstGeom>
          <a:solidFill>
            <a:schemeClr val="accent1"/>
          </a:solidFill>
          <a:ln w="38100" cap="flat" cmpd="sng" algn="ctr">
            <a:solidFill>
              <a:schemeClr val="bg1"/>
            </a:solidFill>
            <a:prstDash val="solid"/>
            <a:round/>
            <a:headEnd type="none" w="med" len="med"/>
            <a:tailEnd type="none" w="med" len="med"/>
          </a:ln>
          <a:effectLst/>
        </p:spPr>
      </p:cxnSp>
      <p:pic>
        <p:nvPicPr>
          <p:cNvPr id="4" name="Picture 3" descr="supply_changes_V2-05.png"/>
          <p:cNvPicPr>
            <a:picLocks noChangeAspect="1"/>
          </p:cNvPicPr>
          <p:nvPr/>
        </p:nvPicPr>
        <p:blipFill rotWithShape="1">
          <a:blip r:embed="rId4" cstate="print">
            <a:extLst>
              <a:ext uri="{28A0092B-C50C-407E-A947-70E740481C1C}">
                <a14:useLocalDpi xmlns:a14="http://schemas.microsoft.com/office/drawing/2010/main" val="0"/>
              </a:ext>
            </a:extLst>
          </a:blip>
          <a:srcRect l="5787" r="66660"/>
          <a:stretch/>
        </p:blipFill>
        <p:spPr>
          <a:xfrm>
            <a:off x="533400" y="0"/>
            <a:ext cx="2540000" cy="6913852"/>
          </a:xfrm>
          <a:prstGeom prst="rect">
            <a:avLst/>
          </a:prstGeom>
        </p:spPr>
      </p:pic>
      <p:pic>
        <p:nvPicPr>
          <p:cNvPr id="10" name="Picture 9" descr="supply_changes_V2-05.png"/>
          <p:cNvPicPr>
            <a:picLocks noChangeAspect="1"/>
          </p:cNvPicPr>
          <p:nvPr/>
        </p:nvPicPr>
        <p:blipFill rotWithShape="1">
          <a:blip r:embed="rId4" cstate="print">
            <a:extLst>
              <a:ext uri="{28A0092B-C50C-407E-A947-70E740481C1C}">
                <a14:useLocalDpi xmlns:a14="http://schemas.microsoft.com/office/drawing/2010/main" val="0"/>
              </a:ext>
            </a:extLst>
          </a:blip>
          <a:srcRect l="36340" t="455" r="36107" b="-455"/>
          <a:stretch/>
        </p:blipFill>
        <p:spPr>
          <a:xfrm>
            <a:off x="3356626" y="31489"/>
            <a:ext cx="2540000" cy="6913852"/>
          </a:xfrm>
          <a:prstGeom prst="rect">
            <a:avLst/>
          </a:prstGeom>
        </p:spPr>
      </p:pic>
      <p:pic>
        <p:nvPicPr>
          <p:cNvPr id="12" name="Picture 11" descr="supply_changes_V2-05.png"/>
          <p:cNvPicPr>
            <a:picLocks noChangeAspect="1"/>
          </p:cNvPicPr>
          <p:nvPr/>
        </p:nvPicPr>
        <p:blipFill rotWithShape="1">
          <a:blip r:embed="rId4" cstate="print">
            <a:extLst>
              <a:ext uri="{28A0092B-C50C-407E-A947-70E740481C1C}">
                <a14:useLocalDpi xmlns:a14="http://schemas.microsoft.com/office/drawing/2010/main" val="0"/>
              </a:ext>
            </a:extLst>
          </a:blip>
          <a:srcRect l="66809" r="5638"/>
          <a:stretch/>
        </p:blipFill>
        <p:spPr>
          <a:xfrm>
            <a:off x="6158862" y="0"/>
            <a:ext cx="2540000" cy="6913852"/>
          </a:xfrm>
          <a:prstGeom prst="rect">
            <a:avLst/>
          </a:prstGeom>
        </p:spPr>
      </p:pic>
    </p:spTree>
    <p:extLst>
      <p:ext uri="{BB962C8B-B14F-4D97-AF65-F5344CB8AC3E}">
        <p14:creationId xmlns:p14="http://schemas.microsoft.com/office/powerpoint/2010/main" val="1611879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G Blank">
  <a:themeElements>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1799</Words>
  <Application>Microsoft Office PowerPoint</Application>
  <PresentationFormat>On-screen Show (4:3)</PresentationFormat>
  <Paragraphs>186</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NG 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National Grid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Kluyver</dc:creator>
  <cp:lastModifiedBy>National Grid</cp:lastModifiedBy>
  <cp:revision>3</cp:revision>
  <dcterms:created xsi:type="dcterms:W3CDTF">2015-07-20T09:20:19Z</dcterms:created>
  <dcterms:modified xsi:type="dcterms:W3CDTF">2015-07-21T08:00:09Z</dcterms:modified>
</cp:coreProperties>
</file>