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68" r:id="rId2"/>
    <p:sldId id="291" r:id="rId3"/>
    <p:sldId id="618" r:id="rId4"/>
    <p:sldId id="619" r:id="rId5"/>
    <p:sldId id="624" r:id="rId6"/>
    <p:sldId id="620" r:id="rId7"/>
    <p:sldId id="626" r:id="rId8"/>
    <p:sldId id="627" r:id="rId9"/>
    <p:sldId id="628" r:id="rId10"/>
    <p:sldId id="629" r:id="rId11"/>
    <p:sldId id="630" r:id="rId12"/>
    <p:sldId id="631" r:id="rId13"/>
    <p:sldId id="625" r:id="rId14"/>
    <p:sldId id="632" r:id="rId15"/>
    <p:sldId id="633" r:id="rId16"/>
    <p:sldId id="634" r:id="rId17"/>
    <p:sldId id="635" r:id="rId18"/>
    <p:sldId id="636" r:id="rId19"/>
    <p:sldId id="637" r:id="rId20"/>
    <p:sldId id="638"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9E1"/>
    <a:srgbClr val="E3F6F8"/>
    <a:srgbClr val="008265"/>
    <a:srgbClr val="00467F"/>
    <a:srgbClr val="DAE3F3"/>
    <a:srgbClr val="E9E0EF"/>
    <a:srgbClr val="6A2C91"/>
    <a:srgbClr val="78A22F"/>
    <a:srgbClr val="E64097"/>
    <a:srgbClr val="026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2" autoAdjust="0"/>
    <p:restoredTop sz="95683" autoAdjust="0"/>
  </p:normalViewPr>
  <p:slideViewPr>
    <p:cSldViewPr snapToGrid="0" snapToObjects="1">
      <p:cViewPr varScale="1">
        <p:scale>
          <a:sx n="88" d="100"/>
          <a:sy n="88" d="100"/>
        </p:scale>
        <p:origin x="-57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792"/>
    </p:cViewPr>
  </p:sorterViewPr>
  <p:notesViewPr>
    <p:cSldViewPr snapToGrid="0" snapToObjects="1">
      <p:cViewPr varScale="1">
        <p:scale>
          <a:sx n="49" d="100"/>
          <a:sy n="49" d="100"/>
        </p:scale>
        <p:origin x="274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101CC94-470C-417A-8431-BC8E97EFE3B0}" type="datetimeFigureOut">
              <a:rPr lang="en-GB" smtClean="0"/>
              <a:t>12/12/2017</a:t>
            </a:fld>
            <a:endParaRPr lang="en-GB"/>
          </a:p>
        </p:txBody>
      </p:sp>
      <p:sp>
        <p:nvSpPr>
          <p:cNvPr id="4" name="Footer Placeholder 3"/>
          <p:cNvSpPr>
            <a:spLocks noGrp="1"/>
          </p:cNvSpPr>
          <p:nvPr>
            <p:ph type="ftr" sz="quarter" idx="2"/>
          </p:nvPr>
        </p:nvSpPr>
        <p:spPr>
          <a:xfrm>
            <a:off x="0" y="9430092"/>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1440" tIns="45720" rIns="91440" bIns="45720" rtlCol="0" anchor="b"/>
          <a:lstStyle>
            <a:lvl1pPr algn="r">
              <a:defRPr sz="1200"/>
            </a:lvl1pPr>
          </a:lstStyle>
          <a:p>
            <a:fld id="{F466D46E-74E3-4BA2-AB32-7259A6782BF4}" type="slidenum">
              <a:rPr lang="en-GB" smtClean="0"/>
              <a:t>‹#›</a:t>
            </a:fld>
            <a:endParaRPr lang="en-GB"/>
          </a:p>
        </p:txBody>
      </p:sp>
    </p:spTree>
    <p:extLst>
      <p:ext uri="{BB962C8B-B14F-4D97-AF65-F5344CB8AC3E}">
        <p14:creationId xmlns:p14="http://schemas.microsoft.com/office/powerpoint/2010/main" val="2092185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613" y="966788"/>
            <a:ext cx="6938963" cy="39036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5107810"/>
            <a:ext cx="5438140" cy="35793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4FA4FD54-2958-44FD-9174-509D2D1FB85A}" type="slidenum">
              <a:rPr lang="en-GB" smtClean="0"/>
              <a:t>‹#›</a:t>
            </a:fld>
            <a:endParaRPr lang="en-GB"/>
          </a:p>
        </p:txBody>
      </p:sp>
    </p:spTree>
    <p:extLst>
      <p:ext uri="{BB962C8B-B14F-4D97-AF65-F5344CB8AC3E}">
        <p14:creationId xmlns:p14="http://schemas.microsoft.com/office/powerpoint/2010/main" val="389288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966788"/>
            <a:ext cx="6938963" cy="3903662"/>
          </a:xfrm>
        </p:spPr>
      </p:sp>
      <p:sp>
        <p:nvSpPr>
          <p:cNvPr id="4" name="Slide Number Placeholder 3"/>
          <p:cNvSpPr>
            <a:spLocks noGrp="1"/>
          </p:cNvSpPr>
          <p:nvPr>
            <p:ph type="sldNum" sz="quarter" idx="10"/>
          </p:nvPr>
        </p:nvSpPr>
        <p:spPr/>
        <p:txBody>
          <a:bodyPr/>
          <a:lstStyle/>
          <a:p>
            <a:fld id="{4FA4FD54-2958-44FD-9174-509D2D1FB85A}" type="slidenum">
              <a:rPr lang="en-GB" smtClean="0"/>
              <a:t>1</a:t>
            </a:fld>
            <a:endParaRPr lang="en-GB"/>
          </a:p>
        </p:txBody>
      </p:sp>
      <p:sp>
        <p:nvSpPr>
          <p:cNvPr id="5" name="Notes Placeholder 4"/>
          <p:cNvSpPr>
            <a:spLocks noGrp="1"/>
          </p:cNvSpPr>
          <p:nvPr>
            <p:ph type="body" sz="quarter" idx="1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87282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10</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11</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12</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966788"/>
            <a:ext cx="6938963" cy="39036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13</a:t>
            </a:fld>
            <a:endParaRPr lang="en-GB"/>
          </a:p>
        </p:txBody>
      </p:sp>
    </p:spTree>
    <p:extLst>
      <p:ext uri="{BB962C8B-B14F-4D97-AF65-F5344CB8AC3E}">
        <p14:creationId xmlns:p14="http://schemas.microsoft.com/office/powerpoint/2010/main" val="358227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14</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15</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16</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17</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18</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19</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2</a:t>
            </a:fld>
            <a:endParaRPr lang="en-GB"/>
          </a:p>
        </p:txBody>
      </p:sp>
    </p:spTree>
    <p:extLst>
      <p:ext uri="{BB962C8B-B14F-4D97-AF65-F5344CB8AC3E}">
        <p14:creationId xmlns:p14="http://schemas.microsoft.com/office/powerpoint/2010/main" val="62026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20</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3</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4</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966788"/>
            <a:ext cx="6938963" cy="39036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5</a:t>
            </a:fld>
            <a:endParaRPr lang="en-GB"/>
          </a:p>
        </p:txBody>
      </p:sp>
    </p:spTree>
    <p:extLst>
      <p:ext uri="{BB962C8B-B14F-4D97-AF65-F5344CB8AC3E}">
        <p14:creationId xmlns:p14="http://schemas.microsoft.com/office/powerpoint/2010/main" val="358227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6</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7</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8</a:t>
            </a:fld>
            <a:endParaRPr lang="en-GB"/>
          </a:p>
        </p:txBody>
      </p:sp>
    </p:spTree>
    <p:extLst>
      <p:ext uri="{BB962C8B-B14F-4D97-AF65-F5344CB8AC3E}">
        <p14:creationId xmlns:p14="http://schemas.microsoft.com/office/powerpoint/2010/main" val="4138558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4FD54-2958-44FD-9174-509D2D1FB85A}" type="slidenum">
              <a:rPr lang="en-GB" smtClean="0"/>
              <a:t>9</a:t>
            </a:fld>
            <a:endParaRPr lang="en-GB"/>
          </a:p>
        </p:txBody>
      </p:sp>
    </p:spTree>
    <p:extLst>
      <p:ext uri="{BB962C8B-B14F-4D97-AF65-F5344CB8AC3E}">
        <p14:creationId xmlns:p14="http://schemas.microsoft.com/office/powerpoint/2010/main" val="4138558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BEC5BF36-C164-43C0-B47F-82C9E252E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1785" b="40722"/>
          <a:stretch/>
        </p:blipFill>
        <p:spPr>
          <a:xfrm>
            <a:off x="458980" y="4443717"/>
            <a:ext cx="4118374" cy="2081762"/>
          </a:xfrm>
          <a:prstGeom prst="rect">
            <a:avLst/>
          </a:prstGeom>
        </p:spPr>
      </p:pic>
      <p:pic>
        <p:nvPicPr>
          <p:cNvPr id="9" name="Picture 8">
            <a:extLst>
              <a:ext uri="{FF2B5EF4-FFF2-40B4-BE49-F238E27FC236}">
                <a16:creationId xmlns:a16="http://schemas.microsoft.com/office/drawing/2014/main" xmlns="" id="{A42ACF68-64F1-4AB0-B682-ACDB2CB05A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5684" b="8141"/>
          <a:stretch/>
        </p:blipFill>
        <p:spPr>
          <a:xfrm>
            <a:off x="459075" y="2322576"/>
            <a:ext cx="4105782" cy="2081760"/>
          </a:xfrm>
          <a:prstGeom prst="rect">
            <a:avLst/>
          </a:prstGeom>
        </p:spPr>
      </p:pic>
      <p:cxnSp>
        <p:nvCxnSpPr>
          <p:cNvPr id="13" name="Straight Connector 12"/>
          <p:cNvCxnSpPr>
            <a:cxnSpLocks/>
          </p:cNvCxnSpPr>
          <p:nvPr userDrawn="1"/>
        </p:nvCxnSpPr>
        <p:spPr>
          <a:xfrm flipH="1">
            <a:off x="459075" y="4424026"/>
            <a:ext cx="41342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94038" y="2322576"/>
            <a:ext cx="0" cy="431596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4"/>
          <p:cNvSpPr txBox="1">
            <a:spLocks/>
          </p:cNvSpPr>
          <p:nvPr userDrawn="1"/>
        </p:nvSpPr>
        <p:spPr>
          <a:xfrm>
            <a:off x="458980" y="1803997"/>
            <a:ext cx="2810065" cy="332399"/>
          </a:xfrm>
          <a:prstGeom prst="rect">
            <a:avLst/>
          </a:prstGeom>
          <a:noFill/>
        </p:spPr>
        <p:txBody>
          <a:bodyPr wrap="none" lIns="0" tIns="0" rIns="0" bIns="0" rtlCol="0">
            <a:spAutoFit/>
          </a:bodyPr>
          <a:lstStyle>
            <a:lvl1pPr algn="l" defTabSz="914400" rtl="0" eaLnBrk="1" latinLnBrk="0" hangingPunct="1">
              <a:lnSpc>
                <a:spcPct val="90000"/>
              </a:lnSpc>
              <a:spcBef>
                <a:spcPct val="0"/>
              </a:spcBef>
              <a:buNone/>
              <a:defRPr lang="en-GB" sz="3500" kern="1200">
                <a:solidFill>
                  <a:schemeClr val="bg1"/>
                </a:solidFill>
                <a:latin typeface="HelveticaNeueLT Std Med" panose="020B0604020202020204" pitchFamily="34" charset="0"/>
                <a:ea typeface="+mn-ea"/>
                <a:cs typeface="+mn-cs"/>
              </a:defRPr>
            </a:lvl1pPr>
          </a:lstStyle>
          <a:p>
            <a:r>
              <a:rPr lang="en-GB" sz="2400" dirty="0">
                <a:solidFill>
                  <a:schemeClr val="accent2"/>
                </a:solidFill>
              </a:rPr>
              <a:t>Bring Energy to Life</a:t>
            </a:r>
          </a:p>
        </p:txBody>
      </p:sp>
      <p:sp>
        <p:nvSpPr>
          <p:cNvPr id="2" name="Title 1"/>
          <p:cNvSpPr>
            <a:spLocks noGrp="1"/>
          </p:cNvSpPr>
          <p:nvPr>
            <p:ph type="ctrTitle"/>
          </p:nvPr>
        </p:nvSpPr>
        <p:spPr>
          <a:xfrm>
            <a:off x="8794978" y="1416198"/>
            <a:ext cx="2952731" cy="290849"/>
          </a:xfrm>
          <a:noFill/>
        </p:spPr>
        <p:txBody>
          <a:bodyPr wrap="none" lIns="0" tIns="0" rIns="0" bIns="0" rtlCol="0">
            <a:spAutoFit/>
          </a:bodyPr>
          <a:lstStyle>
            <a:lvl1pPr>
              <a:defRPr lang="en-GB" sz="2100" dirty="0">
                <a:solidFill>
                  <a:schemeClr val="tx1"/>
                </a:solidFill>
              </a:defRPr>
            </a:lvl1pPr>
          </a:lstStyle>
          <a:p>
            <a:pPr marL="0" lvl="0" algn="r"/>
            <a:r>
              <a:rPr lang="en-US" dirty="0"/>
              <a:t>Click to edit Master title</a:t>
            </a:r>
            <a:endParaRPr lang="en-GB" dirty="0"/>
          </a:p>
        </p:txBody>
      </p:sp>
      <p:sp>
        <p:nvSpPr>
          <p:cNvPr id="3" name="Subtitle 2"/>
          <p:cNvSpPr>
            <a:spLocks noGrp="1"/>
          </p:cNvSpPr>
          <p:nvPr>
            <p:ph type="subTitle" idx="1"/>
          </p:nvPr>
        </p:nvSpPr>
        <p:spPr>
          <a:xfrm>
            <a:off x="8794978" y="1720230"/>
            <a:ext cx="2853345" cy="221599"/>
          </a:xfrm>
          <a:noFill/>
        </p:spPr>
        <p:txBody>
          <a:bodyPr wrap="none" lIns="0" tIns="0" rIns="0" bIns="0" rtlCol="0">
            <a:spAutoFit/>
          </a:bodyPr>
          <a:lstStyle>
            <a:lvl1pPr>
              <a:defRPr lang="en-GB" sz="1600" dirty="0">
                <a:solidFill>
                  <a:schemeClr val="tx1"/>
                </a:solidFill>
              </a:defRPr>
            </a:lvl1pPr>
          </a:lstStyle>
          <a:p>
            <a:pPr marL="0" lvl="0">
              <a:spcBef>
                <a:spcPct val="0"/>
              </a:spcBef>
              <a:buNone/>
            </a:pPr>
            <a:r>
              <a:rPr lang="en-US" dirty="0"/>
              <a:t>Click to edit Master subtitle style</a:t>
            </a:r>
            <a:endParaRPr lang="en-GB"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3652" y="421086"/>
            <a:ext cx="2731639" cy="563653"/>
          </a:xfrm>
          <a:prstGeom prst="rect">
            <a:avLst/>
          </a:prstGeom>
        </p:spPr>
      </p:pic>
      <p:pic>
        <p:nvPicPr>
          <p:cNvPr id="11" name="Picture 2" descr="Z:\00. Main IR Folder\Results\2017-18\HY 2017-18\Logistics and marketing\Photography\Statnett-Kvilldal-4041.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r="16247" b="25902"/>
          <a:stretch/>
        </p:blipFill>
        <p:spPr bwMode="auto">
          <a:xfrm>
            <a:off x="4642836" y="2327322"/>
            <a:ext cx="7110000" cy="419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1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RED">
    <p:spTree>
      <p:nvGrpSpPr>
        <p:cNvPr id="1" name=""/>
        <p:cNvGrpSpPr/>
        <p:nvPr/>
      </p:nvGrpSpPr>
      <p:grpSpPr>
        <a:xfrm>
          <a:off x="0" y="0"/>
          <a:ext cx="0" cy="0"/>
          <a:chOff x="0" y="0"/>
          <a:chExt cx="0" cy="0"/>
        </a:xfrm>
      </p:grpSpPr>
      <p:sp>
        <p:nvSpPr>
          <p:cNvPr id="8" name="Rectangle 7"/>
          <p:cNvSpPr/>
          <p:nvPr userDrawn="1"/>
        </p:nvSpPr>
        <p:spPr bwMode="black">
          <a:xfrm>
            <a:off x="0" y="0"/>
            <a:ext cx="12192000" cy="1512253"/>
          </a:xfrm>
          <a:prstGeom prst="rect">
            <a:avLst/>
          </a:prstGeom>
          <a:solidFill>
            <a:srgbClr val="D31145"/>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11138629" cy="1726627"/>
          </a:xfrm>
        </p:spPr>
        <p:txBody>
          <a:bodyPr/>
          <a:lstStyle>
            <a:lvl1pPr marL="228600" indent="-228600">
              <a:spcBef>
                <a:spcPts val="1400"/>
              </a:spcBef>
              <a:buClr>
                <a:srgbClr val="D31145"/>
              </a:buClr>
              <a:buSzPct val="110000"/>
              <a:buFont typeface="Wingdings" panose="05000000000000000000" pitchFamily="2" charset="2"/>
              <a:buChar char="§"/>
              <a:defRPr/>
            </a:lvl1pPr>
            <a:lvl2pPr marL="685800" indent="-228600">
              <a:spcBef>
                <a:spcPts val="600"/>
              </a:spcBef>
              <a:buClr>
                <a:srgbClr val="D31145"/>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5689058" cy="457048"/>
          </a:xfrm>
        </p:spPr>
        <p:txBody>
          <a:bodyPr/>
          <a:lstStyle>
            <a:lvl1pPr>
              <a:defRPr sz="3300">
                <a:solidFill>
                  <a:schemeClr val="bg1"/>
                </a:solidFill>
              </a:defRPr>
            </a:lvl1pPr>
          </a:lstStyle>
          <a:p>
            <a:r>
              <a:rPr lang="en-US" dirty="0"/>
              <a:t>Click to edit Master title style</a:t>
            </a:r>
            <a:endParaRPr lang="en-GB" dirty="0"/>
          </a:p>
        </p:txBody>
      </p:sp>
      <p:sp>
        <p:nvSpPr>
          <p:cNvPr id="13"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341677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ORANGE">
    <p:spTree>
      <p:nvGrpSpPr>
        <p:cNvPr id="1" name=""/>
        <p:cNvGrpSpPr/>
        <p:nvPr/>
      </p:nvGrpSpPr>
      <p:grpSpPr>
        <a:xfrm>
          <a:off x="0" y="0"/>
          <a:ext cx="0" cy="0"/>
          <a:chOff x="0" y="0"/>
          <a:chExt cx="0" cy="0"/>
        </a:xfrm>
      </p:grpSpPr>
      <p:sp>
        <p:nvSpPr>
          <p:cNvPr id="8" name="Rectangle 7"/>
          <p:cNvSpPr/>
          <p:nvPr userDrawn="1"/>
        </p:nvSpPr>
        <p:spPr bwMode="black">
          <a:xfrm>
            <a:off x="0" y="0"/>
            <a:ext cx="12192000" cy="1512253"/>
          </a:xfrm>
          <a:prstGeom prst="rect">
            <a:avLst/>
          </a:prstGeom>
          <a:solidFill>
            <a:schemeClr val="accent2"/>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11138629" cy="1726627"/>
          </a:xfrm>
        </p:spPr>
        <p:txBody>
          <a:bodyPr/>
          <a:lstStyle>
            <a:lvl1pPr marL="228600" indent="-228600">
              <a:spcBef>
                <a:spcPts val="1400"/>
              </a:spcBef>
              <a:buClr>
                <a:schemeClr val="accent2"/>
              </a:buClr>
              <a:buSzPct val="110000"/>
              <a:buFont typeface="Wingdings" panose="05000000000000000000" pitchFamily="2" charset="2"/>
              <a:buChar char="§"/>
              <a:defRPr/>
            </a:lvl1pPr>
            <a:lvl2pPr marL="685800" indent="-228600">
              <a:spcBef>
                <a:spcPts val="600"/>
              </a:spcBef>
              <a:buClr>
                <a:schemeClr val="accent2"/>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5689058" cy="457048"/>
          </a:xfrm>
        </p:spPr>
        <p:txBody>
          <a:bodyPr/>
          <a:lstStyle>
            <a:lvl1pPr>
              <a:defRPr sz="3300">
                <a:solidFill>
                  <a:schemeClr val="bg1"/>
                </a:solidFill>
              </a:defRPr>
            </a:lvl1pPr>
          </a:lstStyle>
          <a:p>
            <a:r>
              <a:rPr lang="en-US" dirty="0"/>
              <a:t>Click to edit Master title style</a:t>
            </a:r>
            <a:endParaRPr lang="en-GB" dirty="0"/>
          </a:p>
        </p:txBody>
      </p:sp>
      <p:sp>
        <p:nvSpPr>
          <p:cNvPr id="13"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145111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GREEN 2">
    <p:spTree>
      <p:nvGrpSpPr>
        <p:cNvPr id="1" name=""/>
        <p:cNvGrpSpPr/>
        <p:nvPr/>
      </p:nvGrpSpPr>
      <p:grpSpPr>
        <a:xfrm>
          <a:off x="0" y="0"/>
          <a:ext cx="0" cy="0"/>
          <a:chOff x="0" y="0"/>
          <a:chExt cx="0" cy="0"/>
        </a:xfrm>
      </p:grpSpPr>
      <p:sp>
        <p:nvSpPr>
          <p:cNvPr id="8" name="Rectangle 7"/>
          <p:cNvSpPr/>
          <p:nvPr userDrawn="1"/>
        </p:nvSpPr>
        <p:spPr bwMode="black">
          <a:xfrm>
            <a:off x="0" y="0"/>
            <a:ext cx="12192000" cy="1512253"/>
          </a:xfrm>
          <a:prstGeom prst="rect">
            <a:avLst/>
          </a:prstGeom>
          <a:solidFill>
            <a:srgbClr val="78A22F"/>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11138629" cy="1726627"/>
          </a:xfrm>
        </p:spPr>
        <p:txBody>
          <a:bodyPr/>
          <a:lstStyle>
            <a:lvl1pPr marL="228600" indent="-228600">
              <a:spcBef>
                <a:spcPts val="1400"/>
              </a:spcBef>
              <a:buClr>
                <a:srgbClr val="78A22F"/>
              </a:buClr>
              <a:buSzPct val="110000"/>
              <a:buFont typeface="Wingdings" panose="05000000000000000000" pitchFamily="2" charset="2"/>
              <a:buChar char="§"/>
              <a:defRPr/>
            </a:lvl1pPr>
            <a:lvl2pPr marL="685800" indent="-228600">
              <a:spcBef>
                <a:spcPts val="600"/>
              </a:spcBef>
              <a:buClr>
                <a:srgbClr val="78A22F"/>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5689058" cy="457048"/>
          </a:xfrm>
        </p:spPr>
        <p:txBody>
          <a:bodyPr/>
          <a:lstStyle>
            <a:lvl1pPr>
              <a:defRPr sz="3300">
                <a:solidFill>
                  <a:schemeClr val="bg1"/>
                </a:solidFill>
              </a:defRPr>
            </a:lvl1pPr>
          </a:lstStyle>
          <a:p>
            <a:r>
              <a:rPr lang="en-US" dirty="0"/>
              <a:t>Click to edit Master title style</a:t>
            </a:r>
            <a:endParaRPr lang="en-GB" dirty="0"/>
          </a:p>
        </p:txBody>
      </p:sp>
      <p:sp>
        <p:nvSpPr>
          <p:cNvPr id="13"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1208305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LUE with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613651" y="1550988"/>
            <a:ext cx="4109776" cy="5046559"/>
          </a:xfrm>
        </p:spPr>
        <p:txBody>
          <a:bodyPr/>
          <a:lstStyle/>
          <a:p>
            <a:endParaRPr lang="en-GB" dirty="0"/>
          </a:p>
        </p:txBody>
      </p:sp>
      <p:sp>
        <p:nvSpPr>
          <p:cNvPr id="8" name="Rectangle 7"/>
          <p:cNvSpPr/>
          <p:nvPr userDrawn="1"/>
        </p:nvSpPr>
        <p:spPr bwMode="black">
          <a:xfrm>
            <a:off x="0" y="0"/>
            <a:ext cx="12192000" cy="1512253"/>
          </a:xfrm>
          <a:prstGeom prst="rect">
            <a:avLst/>
          </a:prstGeom>
          <a:solidFill>
            <a:schemeClr val="accent1"/>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6756751" cy="1726627"/>
          </a:xfrm>
        </p:spPr>
        <p:txBody>
          <a:bodyPr/>
          <a:lstStyle>
            <a:lvl1pPr marL="228600" indent="-228600">
              <a:spcBef>
                <a:spcPts val="1400"/>
              </a:spcBef>
              <a:buClr>
                <a:schemeClr val="accent1"/>
              </a:buClr>
              <a:buSzPct val="110000"/>
              <a:buFont typeface="Wingdings" panose="05000000000000000000" pitchFamily="2" charset="2"/>
              <a:buChar char="§"/>
              <a:defRPr/>
            </a:lvl1pPr>
            <a:lvl2pPr marL="685800" indent="-228600">
              <a:spcBef>
                <a:spcPts val="600"/>
              </a:spcBef>
              <a:buClr>
                <a:schemeClr val="accent1"/>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6024085" cy="484748"/>
          </a:xfrm>
        </p:spPr>
        <p:txBody>
          <a:bodyPr/>
          <a:lstStyle>
            <a:lvl1pPr>
              <a:defRPr>
                <a:solidFill>
                  <a:schemeClr val="bg1"/>
                </a:solidFill>
              </a:defRPr>
            </a:lvl1pPr>
          </a:lstStyle>
          <a:p>
            <a:r>
              <a:rPr lang="en-US"/>
              <a:t>Click to edit Master title style</a:t>
            </a:r>
            <a:endParaRPr lang="en-GB"/>
          </a:p>
        </p:txBody>
      </p:sp>
      <p:sp>
        <p:nvSpPr>
          <p:cNvPr id="14"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
        <p:nvSpPr>
          <p:cNvPr id="19" name="Rectangle 18"/>
          <p:cNvSpPr/>
          <p:nvPr userDrawn="1"/>
        </p:nvSpPr>
        <p:spPr>
          <a:xfrm>
            <a:off x="7613651" y="6634900"/>
            <a:ext cx="4109776" cy="96616"/>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6964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URPLE with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613650" y="1550988"/>
            <a:ext cx="4109777" cy="5046559"/>
          </a:xfrm>
        </p:spPr>
        <p:txBody>
          <a:bodyPr/>
          <a:lstStyle/>
          <a:p>
            <a:endParaRPr lang="en-GB" dirty="0"/>
          </a:p>
        </p:txBody>
      </p:sp>
      <p:sp>
        <p:nvSpPr>
          <p:cNvPr id="8" name="Rectangle 7"/>
          <p:cNvSpPr/>
          <p:nvPr userDrawn="1"/>
        </p:nvSpPr>
        <p:spPr bwMode="black">
          <a:xfrm>
            <a:off x="0" y="0"/>
            <a:ext cx="12192000" cy="1512253"/>
          </a:xfrm>
          <a:prstGeom prst="rect">
            <a:avLst/>
          </a:prstGeom>
          <a:solidFill>
            <a:srgbClr val="6A2C91"/>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6756751" cy="1779974"/>
          </a:xfrm>
          <a:noFill/>
          <a:ln w="9525" algn="ctr">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lang="en-US" dirty="0"/>
            </a:lvl1pPr>
            <a:lvl2pPr>
              <a:defRPr lang="en-US" dirty="0"/>
            </a:lvl2pPr>
            <a:lvl3pPr>
              <a:defRPr lang="en-US" sz="2000" dirty="0"/>
            </a:lvl3pPr>
            <a:lvl4pPr>
              <a:defRPr lang="en-US" dirty="0"/>
            </a:lvl4pPr>
            <a:lvl5pPr>
              <a:defRPr lang="en-GB" dirty="0"/>
            </a:lvl5pPr>
          </a:lstStyle>
          <a:p>
            <a:pPr lvl="0">
              <a:spcBef>
                <a:spcPts val="1400"/>
              </a:spcBef>
              <a:buClr>
                <a:srgbClr val="6A2C91"/>
              </a:buClr>
              <a:buSzPct val="110000"/>
              <a:buFont typeface="Wingdings" panose="05000000000000000000" pitchFamily="2" charset="2"/>
              <a:buChar char="§"/>
            </a:pPr>
            <a:r>
              <a:rPr lang="en-US" dirty="0"/>
              <a:t>Edit Master text styles</a:t>
            </a:r>
          </a:p>
          <a:p>
            <a:pPr lvl="1">
              <a:spcBef>
                <a:spcPts val="600"/>
              </a:spcBef>
              <a:buClr>
                <a:srgbClr val="6A2C91"/>
              </a:buClr>
              <a:buChar char="−"/>
            </a:pPr>
            <a:r>
              <a:rPr lang="en-US" dirty="0"/>
              <a:t>Second level</a:t>
            </a:r>
          </a:p>
          <a:p>
            <a:pPr lvl="2">
              <a:spcBef>
                <a:spcPts val="200"/>
              </a:spcBef>
              <a:buClr>
                <a:schemeClr val="tx1">
                  <a:lumMod val="75000"/>
                  <a:lumOff val="25000"/>
                </a:schemeClr>
              </a:buClr>
              <a:buChar char="−"/>
            </a:pPr>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6024085" cy="484748"/>
          </a:xfrm>
        </p:spPr>
        <p:txBody>
          <a:bodyPr/>
          <a:lstStyle>
            <a:lvl1pPr>
              <a:defRPr>
                <a:solidFill>
                  <a:schemeClr val="bg1"/>
                </a:solidFill>
              </a:defRPr>
            </a:lvl1pPr>
          </a:lstStyle>
          <a:p>
            <a:r>
              <a:rPr lang="en-US"/>
              <a:t>Click to edit Master title style</a:t>
            </a:r>
            <a:endParaRPr lang="en-GB"/>
          </a:p>
        </p:txBody>
      </p:sp>
      <p:sp>
        <p:nvSpPr>
          <p:cNvPr id="13"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
        <p:nvSpPr>
          <p:cNvPr id="16" name="Rectangle 15"/>
          <p:cNvSpPr/>
          <p:nvPr userDrawn="1"/>
        </p:nvSpPr>
        <p:spPr>
          <a:xfrm>
            <a:off x="7613651" y="6634900"/>
            <a:ext cx="4109776" cy="96616"/>
          </a:xfrm>
          <a:prstGeom prst="rect">
            <a:avLst/>
          </a:prstGeom>
          <a:solidFill>
            <a:srgbClr val="6A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17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RED with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613650" y="1550988"/>
            <a:ext cx="4109777" cy="5046559"/>
          </a:xfrm>
        </p:spPr>
        <p:txBody>
          <a:bodyPr/>
          <a:lstStyle/>
          <a:p>
            <a:endParaRPr lang="en-GB" dirty="0"/>
          </a:p>
        </p:txBody>
      </p:sp>
      <p:sp>
        <p:nvSpPr>
          <p:cNvPr id="8" name="Rectangle 7"/>
          <p:cNvSpPr/>
          <p:nvPr userDrawn="1"/>
        </p:nvSpPr>
        <p:spPr bwMode="black">
          <a:xfrm>
            <a:off x="0" y="0"/>
            <a:ext cx="12192000" cy="1512253"/>
          </a:xfrm>
          <a:prstGeom prst="rect">
            <a:avLst/>
          </a:prstGeom>
          <a:solidFill>
            <a:srgbClr val="D31145"/>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6756751" cy="1779974"/>
          </a:xfrm>
          <a:noFill/>
          <a:ln w="9525" algn="ctr">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lang="en-US" dirty="0"/>
            </a:lvl1pPr>
            <a:lvl2pPr>
              <a:defRPr lang="en-US" dirty="0"/>
            </a:lvl2pPr>
            <a:lvl3pPr>
              <a:defRPr lang="en-US" sz="2000" dirty="0"/>
            </a:lvl3pPr>
            <a:lvl4pPr>
              <a:defRPr lang="en-US" dirty="0"/>
            </a:lvl4pPr>
            <a:lvl5pPr>
              <a:defRPr lang="en-GB" dirty="0"/>
            </a:lvl5pPr>
          </a:lstStyle>
          <a:p>
            <a:pPr lvl="0">
              <a:spcBef>
                <a:spcPts val="1400"/>
              </a:spcBef>
              <a:buClr>
                <a:srgbClr val="D31145"/>
              </a:buClr>
              <a:buSzPct val="110000"/>
              <a:buFont typeface="Wingdings" panose="05000000000000000000" pitchFamily="2" charset="2"/>
              <a:buChar char="§"/>
            </a:pPr>
            <a:r>
              <a:rPr lang="en-US" dirty="0"/>
              <a:t>Edit Master text styles</a:t>
            </a:r>
          </a:p>
          <a:p>
            <a:pPr lvl="1">
              <a:spcBef>
                <a:spcPts val="600"/>
              </a:spcBef>
              <a:buClr>
                <a:srgbClr val="D31145"/>
              </a:buClr>
              <a:buChar char="−"/>
            </a:pPr>
            <a:r>
              <a:rPr lang="en-US" dirty="0"/>
              <a:t>Second level</a:t>
            </a:r>
          </a:p>
          <a:p>
            <a:pPr lvl="2">
              <a:spcBef>
                <a:spcPts val="200"/>
              </a:spcBef>
              <a:buClr>
                <a:schemeClr val="tx1">
                  <a:lumMod val="75000"/>
                  <a:lumOff val="25000"/>
                </a:schemeClr>
              </a:buClr>
              <a:buChar char="−"/>
            </a:pPr>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6024085" cy="484748"/>
          </a:xfrm>
        </p:spPr>
        <p:txBody>
          <a:bodyPr/>
          <a:lstStyle>
            <a:lvl1pPr>
              <a:defRPr>
                <a:solidFill>
                  <a:schemeClr val="bg1"/>
                </a:solidFill>
              </a:defRPr>
            </a:lvl1pPr>
          </a:lstStyle>
          <a:p>
            <a:r>
              <a:rPr lang="en-US"/>
              <a:t>Click to edit Master title style</a:t>
            </a:r>
            <a:endParaRPr lang="en-GB"/>
          </a:p>
        </p:txBody>
      </p:sp>
      <p:sp>
        <p:nvSpPr>
          <p:cNvPr id="13"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
        <p:nvSpPr>
          <p:cNvPr id="16" name="Rectangle 15"/>
          <p:cNvSpPr/>
          <p:nvPr userDrawn="1"/>
        </p:nvSpPr>
        <p:spPr>
          <a:xfrm>
            <a:off x="7613651" y="6634900"/>
            <a:ext cx="4109776" cy="96616"/>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1440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GREEN with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613650" y="1550988"/>
            <a:ext cx="4109777" cy="5046559"/>
          </a:xfrm>
        </p:spPr>
        <p:txBody>
          <a:bodyPr/>
          <a:lstStyle/>
          <a:p>
            <a:endParaRPr lang="en-GB" dirty="0"/>
          </a:p>
        </p:txBody>
      </p:sp>
      <p:sp>
        <p:nvSpPr>
          <p:cNvPr id="8" name="Rectangle 7"/>
          <p:cNvSpPr/>
          <p:nvPr userDrawn="1"/>
        </p:nvSpPr>
        <p:spPr bwMode="black">
          <a:xfrm>
            <a:off x="0" y="0"/>
            <a:ext cx="12192000" cy="1512253"/>
          </a:xfrm>
          <a:prstGeom prst="rect">
            <a:avLst/>
          </a:prstGeom>
          <a:solidFill>
            <a:schemeClr val="accent6"/>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6756751" cy="1779974"/>
          </a:xfrm>
          <a:noFill/>
          <a:ln w="9525" algn="ctr">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lang="en-US" dirty="0"/>
            </a:lvl1pPr>
            <a:lvl2pPr>
              <a:defRPr lang="en-US" dirty="0"/>
            </a:lvl2pPr>
            <a:lvl3pPr>
              <a:defRPr lang="en-US" sz="2000" dirty="0"/>
            </a:lvl3pPr>
            <a:lvl4pPr>
              <a:defRPr lang="en-US" dirty="0"/>
            </a:lvl4pPr>
            <a:lvl5pPr>
              <a:defRPr lang="en-GB" dirty="0"/>
            </a:lvl5pPr>
          </a:lstStyle>
          <a:p>
            <a:pPr lvl="0">
              <a:spcBef>
                <a:spcPts val="1400"/>
              </a:spcBef>
              <a:buClr>
                <a:schemeClr val="accent6"/>
              </a:buClr>
              <a:buSzPct val="110000"/>
              <a:buFont typeface="Wingdings" panose="05000000000000000000" pitchFamily="2" charset="2"/>
              <a:buChar char="§"/>
            </a:pPr>
            <a:r>
              <a:rPr lang="en-US" dirty="0"/>
              <a:t>Edit Master text styles</a:t>
            </a:r>
          </a:p>
          <a:p>
            <a:pPr lvl="1">
              <a:spcBef>
                <a:spcPts val="600"/>
              </a:spcBef>
              <a:buClr>
                <a:schemeClr val="accent6"/>
              </a:buClr>
              <a:buChar char="−"/>
            </a:pPr>
            <a:r>
              <a:rPr lang="en-US" dirty="0"/>
              <a:t>Second level</a:t>
            </a:r>
          </a:p>
          <a:p>
            <a:pPr lvl="2">
              <a:spcBef>
                <a:spcPts val="200"/>
              </a:spcBef>
              <a:buClr>
                <a:schemeClr val="tx1">
                  <a:lumMod val="75000"/>
                  <a:lumOff val="25000"/>
                </a:schemeClr>
              </a:buClr>
              <a:buChar char="−"/>
            </a:pPr>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6024085" cy="484748"/>
          </a:xfrm>
        </p:spPr>
        <p:txBody>
          <a:bodyPr/>
          <a:lstStyle>
            <a:lvl1pPr>
              <a:defRPr>
                <a:solidFill>
                  <a:schemeClr val="bg1"/>
                </a:solidFill>
              </a:defRPr>
            </a:lvl1pPr>
          </a:lstStyle>
          <a:p>
            <a:r>
              <a:rPr lang="en-US"/>
              <a:t>Click to edit Master title style</a:t>
            </a:r>
            <a:endParaRPr lang="en-GB"/>
          </a:p>
        </p:txBody>
      </p:sp>
      <p:sp>
        <p:nvSpPr>
          <p:cNvPr id="13"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
        <p:nvSpPr>
          <p:cNvPr id="16" name="Rectangle 15"/>
          <p:cNvSpPr/>
          <p:nvPr userDrawn="1"/>
        </p:nvSpPr>
        <p:spPr>
          <a:xfrm>
            <a:off x="7613651" y="6634900"/>
            <a:ext cx="4109776" cy="966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045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LIGHT BLUE with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613650" y="1550988"/>
            <a:ext cx="4109777" cy="5046559"/>
          </a:xfrm>
        </p:spPr>
        <p:txBody>
          <a:bodyPr/>
          <a:lstStyle/>
          <a:p>
            <a:endParaRPr lang="en-GB" dirty="0"/>
          </a:p>
        </p:txBody>
      </p:sp>
      <p:sp>
        <p:nvSpPr>
          <p:cNvPr id="8" name="Rectangle 7"/>
          <p:cNvSpPr/>
          <p:nvPr userDrawn="1"/>
        </p:nvSpPr>
        <p:spPr bwMode="black">
          <a:xfrm>
            <a:off x="0" y="0"/>
            <a:ext cx="12192000" cy="1512253"/>
          </a:xfrm>
          <a:prstGeom prst="rect">
            <a:avLst/>
          </a:prstGeom>
          <a:solidFill>
            <a:srgbClr val="009DDC"/>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6756751" cy="1779974"/>
          </a:xfrm>
          <a:noFill/>
          <a:ln w="9525" algn="ctr">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lang="en-US" dirty="0"/>
            </a:lvl1pPr>
            <a:lvl2pPr>
              <a:defRPr lang="en-US" dirty="0"/>
            </a:lvl2pPr>
            <a:lvl3pPr>
              <a:defRPr lang="en-US" sz="2000" dirty="0"/>
            </a:lvl3pPr>
            <a:lvl4pPr>
              <a:defRPr lang="en-US" dirty="0"/>
            </a:lvl4pPr>
            <a:lvl5pPr>
              <a:defRPr lang="en-GB" dirty="0"/>
            </a:lvl5pPr>
          </a:lstStyle>
          <a:p>
            <a:pPr lvl="0">
              <a:spcBef>
                <a:spcPts val="1400"/>
              </a:spcBef>
              <a:buClr>
                <a:srgbClr val="009DDC"/>
              </a:buClr>
              <a:buSzPct val="110000"/>
              <a:buFont typeface="Wingdings" panose="05000000000000000000" pitchFamily="2" charset="2"/>
              <a:buChar char="§"/>
            </a:pPr>
            <a:r>
              <a:rPr lang="en-US" dirty="0"/>
              <a:t>Edit Master text styles</a:t>
            </a:r>
          </a:p>
          <a:p>
            <a:pPr lvl="1">
              <a:spcBef>
                <a:spcPts val="600"/>
              </a:spcBef>
              <a:buClr>
                <a:srgbClr val="009DDC"/>
              </a:buClr>
              <a:buChar char="−"/>
            </a:pPr>
            <a:r>
              <a:rPr lang="en-US" dirty="0"/>
              <a:t>Second level</a:t>
            </a:r>
          </a:p>
          <a:p>
            <a:pPr lvl="2">
              <a:spcBef>
                <a:spcPts val="200"/>
              </a:spcBef>
              <a:buClr>
                <a:schemeClr val="tx1">
                  <a:lumMod val="75000"/>
                  <a:lumOff val="25000"/>
                </a:schemeClr>
              </a:buClr>
              <a:buChar char="−"/>
            </a:pPr>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6024085" cy="484748"/>
          </a:xfrm>
        </p:spPr>
        <p:txBody>
          <a:bodyPr/>
          <a:lstStyle>
            <a:lvl1pPr>
              <a:defRPr>
                <a:solidFill>
                  <a:schemeClr val="bg1"/>
                </a:solidFill>
              </a:defRPr>
            </a:lvl1pPr>
          </a:lstStyle>
          <a:p>
            <a:r>
              <a:rPr lang="en-US"/>
              <a:t>Click to edit Master title style</a:t>
            </a:r>
            <a:endParaRPr lang="en-GB"/>
          </a:p>
        </p:txBody>
      </p:sp>
      <p:sp>
        <p:nvSpPr>
          <p:cNvPr id="13"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
        <p:nvSpPr>
          <p:cNvPr id="16" name="Rectangle 15"/>
          <p:cNvSpPr/>
          <p:nvPr userDrawn="1"/>
        </p:nvSpPr>
        <p:spPr>
          <a:xfrm>
            <a:off x="7613651" y="6634900"/>
            <a:ext cx="4109776" cy="96616"/>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691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TEAL with 2 image">
    <p:spTree>
      <p:nvGrpSpPr>
        <p:cNvPr id="1" name=""/>
        <p:cNvGrpSpPr/>
        <p:nvPr/>
      </p:nvGrpSpPr>
      <p:grpSpPr>
        <a:xfrm>
          <a:off x="0" y="0"/>
          <a:ext cx="0" cy="0"/>
          <a:chOff x="0" y="0"/>
          <a:chExt cx="0" cy="0"/>
        </a:xfrm>
      </p:grpSpPr>
      <p:sp>
        <p:nvSpPr>
          <p:cNvPr id="10" name="Content Placeholder 2"/>
          <p:cNvSpPr>
            <a:spLocks noGrp="1"/>
          </p:cNvSpPr>
          <p:nvPr>
            <p:ph idx="15"/>
          </p:nvPr>
        </p:nvSpPr>
        <p:spPr>
          <a:xfrm>
            <a:off x="458860" y="1916155"/>
            <a:ext cx="6756751" cy="4457485"/>
          </a:xfrm>
        </p:spPr>
        <p:txBody>
          <a:bodyPr/>
          <a:lstStyle>
            <a:lvl1pPr marL="228600" indent="-228600">
              <a:spcBef>
                <a:spcPts val="1400"/>
              </a:spcBef>
              <a:buClr>
                <a:schemeClr val="accent3"/>
              </a:buClr>
              <a:buSzPct val="110000"/>
              <a:buFont typeface="Wingdings" panose="05000000000000000000" pitchFamily="2" charset="2"/>
              <a:buChar char="§"/>
              <a:defRPr/>
            </a:lvl1pPr>
            <a:lvl2pPr marL="685800" indent="-228600">
              <a:spcBef>
                <a:spcPts val="600"/>
              </a:spcBef>
              <a:buClr>
                <a:schemeClr val="accent3"/>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3"/>
          </p:nvPr>
        </p:nvSpPr>
        <p:spPr>
          <a:xfrm>
            <a:off x="7613650" y="1550989"/>
            <a:ext cx="4109777" cy="2483264"/>
          </a:xfrm>
        </p:spPr>
        <p:txBody>
          <a:bodyPr/>
          <a:lstStyle/>
          <a:p>
            <a:endParaRPr lang="en-GB" dirty="0"/>
          </a:p>
        </p:txBody>
      </p:sp>
      <p:sp>
        <p:nvSpPr>
          <p:cNvPr id="8" name="Rectangle 7"/>
          <p:cNvSpPr/>
          <p:nvPr userDrawn="1"/>
        </p:nvSpPr>
        <p:spPr bwMode="black">
          <a:xfrm>
            <a:off x="0" y="0"/>
            <a:ext cx="12192000" cy="1512253"/>
          </a:xfrm>
          <a:prstGeom prst="rect">
            <a:avLst/>
          </a:prstGeom>
          <a:solidFill>
            <a:schemeClr val="accent3"/>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2" name="Title 1"/>
          <p:cNvSpPr>
            <a:spLocks noGrp="1"/>
          </p:cNvSpPr>
          <p:nvPr>
            <p:ph type="title"/>
          </p:nvPr>
        </p:nvSpPr>
        <p:spPr>
          <a:xfrm>
            <a:off x="458860" y="854303"/>
            <a:ext cx="6024085" cy="484748"/>
          </a:xfrm>
        </p:spPr>
        <p:txBody>
          <a:bodyPr/>
          <a:lstStyle>
            <a:lvl1pPr>
              <a:defRPr>
                <a:solidFill>
                  <a:schemeClr val="bg1"/>
                </a:solidFill>
              </a:defRPr>
            </a:lvl1pPr>
          </a:lstStyle>
          <a:p>
            <a:r>
              <a:rPr lang="en-US"/>
              <a:t>Click to edit Master title style</a:t>
            </a:r>
            <a:endParaRPr lang="en-GB"/>
          </a:p>
        </p:txBody>
      </p:sp>
      <p:sp>
        <p:nvSpPr>
          <p:cNvPr id="13"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
        <p:nvSpPr>
          <p:cNvPr id="16" name="Rectangle 15"/>
          <p:cNvSpPr/>
          <p:nvPr userDrawn="1"/>
        </p:nvSpPr>
        <p:spPr>
          <a:xfrm>
            <a:off x="7613651" y="6634900"/>
            <a:ext cx="4109776" cy="966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cture Placeholder 4"/>
          <p:cNvSpPr>
            <a:spLocks noGrp="1"/>
          </p:cNvSpPr>
          <p:nvPr>
            <p:ph type="pic" sz="quarter" idx="14"/>
          </p:nvPr>
        </p:nvSpPr>
        <p:spPr>
          <a:xfrm>
            <a:off x="7613650" y="4077751"/>
            <a:ext cx="4109777" cy="2519797"/>
          </a:xfrm>
        </p:spPr>
        <p:txBody>
          <a:bodyPr/>
          <a:lstStyle/>
          <a:p>
            <a:endParaRPr lang="en-GB" dirty="0"/>
          </a:p>
        </p:txBody>
      </p:sp>
    </p:spTree>
    <p:extLst>
      <p:ext uri="{BB962C8B-B14F-4D97-AF65-F5344CB8AC3E}">
        <p14:creationId xmlns:p14="http://schemas.microsoft.com/office/powerpoint/2010/main" val="3135845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TEAL with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613650" y="1550988"/>
            <a:ext cx="4109777" cy="5046559"/>
          </a:xfrm>
        </p:spPr>
        <p:txBody>
          <a:bodyPr/>
          <a:lstStyle/>
          <a:p>
            <a:endParaRPr lang="en-GB" dirty="0"/>
          </a:p>
        </p:txBody>
      </p:sp>
      <p:sp>
        <p:nvSpPr>
          <p:cNvPr id="8" name="Rectangle 7"/>
          <p:cNvSpPr/>
          <p:nvPr userDrawn="1"/>
        </p:nvSpPr>
        <p:spPr bwMode="black">
          <a:xfrm>
            <a:off x="0" y="0"/>
            <a:ext cx="12192000" cy="1512253"/>
          </a:xfrm>
          <a:prstGeom prst="rect">
            <a:avLst/>
          </a:prstGeom>
          <a:solidFill>
            <a:schemeClr val="accent3"/>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6756751" cy="1779974"/>
          </a:xfrm>
          <a:noFill/>
          <a:ln w="9525" algn="ctr">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lang="en-US" dirty="0"/>
            </a:lvl1pPr>
            <a:lvl2pPr>
              <a:defRPr lang="en-US" dirty="0"/>
            </a:lvl2pPr>
            <a:lvl3pPr>
              <a:defRPr lang="en-US" sz="2000" dirty="0"/>
            </a:lvl3pPr>
            <a:lvl4pPr>
              <a:defRPr lang="en-US" dirty="0"/>
            </a:lvl4pPr>
            <a:lvl5pPr>
              <a:defRPr lang="en-GB" dirty="0"/>
            </a:lvl5pPr>
          </a:lstStyle>
          <a:p>
            <a:pPr lvl="0">
              <a:spcBef>
                <a:spcPts val="1400"/>
              </a:spcBef>
              <a:buClr>
                <a:schemeClr val="accent3"/>
              </a:buClr>
              <a:buSzPct val="110000"/>
              <a:buFont typeface="Wingdings" panose="05000000000000000000" pitchFamily="2" charset="2"/>
              <a:buChar char="§"/>
            </a:pPr>
            <a:r>
              <a:rPr lang="en-US" dirty="0"/>
              <a:t>Edit Master text styles</a:t>
            </a:r>
          </a:p>
          <a:p>
            <a:pPr lvl="1">
              <a:spcBef>
                <a:spcPts val="600"/>
              </a:spcBef>
              <a:buClr>
                <a:schemeClr val="accent3"/>
              </a:buClr>
              <a:buChar char="−"/>
            </a:pPr>
            <a:r>
              <a:rPr lang="en-US" dirty="0"/>
              <a:t>Second level</a:t>
            </a:r>
          </a:p>
          <a:p>
            <a:pPr lvl="2">
              <a:spcBef>
                <a:spcPts val="200"/>
              </a:spcBef>
              <a:buClr>
                <a:schemeClr val="tx1">
                  <a:lumMod val="75000"/>
                  <a:lumOff val="25000"/>
                </a:schemeClr>
              </a:buClr>
              <a:buChar char="−"/>
            </a:pPr>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6024085" cy="484748"/>
          </a:xfrm>
        </p:spPr>
        <p:txBody>
          <a:bodyPr/>
          <a:lstStyle>
            <a:lvl1pPr>
              <a:defRPr>
                <a:solidFill>
                  <a:schemeClr val="bg1"/>
                </a:solidFill>
              </a:defRPr>
            </a:lvl1pPr>
          </a:lstStyle>
          <a:p>
            <a:r>
              <a:rPr lang="en-US"/>
              <a:t>Click to edit Master title style</a:t>
            </a:r>
            <a:endParaRPr lang="en-GB"/>
          </a:p>
        </p:txBody>
      </p:sp>
      <p:sp>
        <p:nvSpPr>
          <p:cNvPr id="13"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
        <p:nvSpPr>
          <p:cNvPr id="16" name="Rectangle 15"/>
          <p:cNvSpPr/>
          <p:nvPr userDrawn="1"/>
        </p:nvSpPr>
        <p:spPr>
          <a:xfrm>
            <a:off x="7613651" y="6634900"/>
            <a:ext cx="4109776" cy="966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183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8860" y="1916155"/>
            <a:ext cx="11138629" cy="1726627"/>
          </a:xfrm>
        </p:spPr>
        <p:txBody>
          <a:bodyPr/>
          <a:lstStyle>
            <a:lvl1pPr marL="228600" indent="-228600">
              <a:spcBef>
                <a:spcPts val="1400"/>
              </a:spcBef>
              <a:buClr>
                <a:schemeClr val="accent1"/>
              </a:buClr>
              <a:buSzPct val="110000"/>
              <a:buFont typeface="Wingdings" panose="05000000000000000000" pitchFamily="2" charset="2"/>
              <a:buChar char="§"/>
              <a:defRPr/>
            </a:lvl1pPr>
            <a:lvl2pPr marL="685800" indent="-228600">
              <a:spcBef>
                <a:spcPts val="600"/>
              </a:spcBef>
              <a:buClr>
                <a:schemeClr val="accent1"/>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476031" y="6364423"/>
            <a:ext cx="11223050" cy="0"/>
          </a:xfrm>
          <a:prstGeom prst="line">
            <a:avLst/>
          </a:prstGeom>
          <a:noFill/>
          <a:ln w="9525">
            <a:solidFill>
              <a:srgbClr val="0079C1"/>
            </a:solidFill>
            <a:round/>
            <a:headEnd/>
            <a:tailEnd/>
          </a:ln>
          <a:effectLst/>
        </p:spPr>
      </p:cxnSp>
      <p:sp>
        <p:nvSpPr>
          <p:cNvPr id="10" name="Slide Number Placeholder 5"/>
          <p:cNvSpPr>
            <a:spLocks noGrp="1"/>
          </p:cNvSpPr>
          <p:nvPr>
            <p:ph type="sldNum" sz="quarter" idx="4"/>
          </p:nvPr>
        </p:nvSpPr>
        <p:spPr>
          <a:xfrm>
            <a:off x="458860" y="6606334"/>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2378763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ORANGE with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613650" y="1550988"/>
            <a:ext cx="4109777" cy="5046559"/>
          </a:xfrm>
        </p:spPr>
        <p:txBody>
          <a:bodyPr/>
          <a:lstStyle/>
          <a:p>
            <a:endParaRPr lang="en-GB" dirty="0"/>
          </a:p>
        </p:txBody>
      </p:sp>
      <p:sp>
        <p:nvSpPr>
          <p:cNvPr id="8" name="Rectangle 7"/>
          <p:cNvSpPr/>
          <p:nvPr userDrawn="1"/>
        </p:nvSpPr>
        <p:spPr bwMode="black">
          <a:xfrm>
            <a:off x="0" y="0"/>
            <a:ext cx="12192000" cy="1512253"/>
          </a:xfrm>
          <a:prstGeom prst="rect">
            <a:avLst/>
          </a:prstGeom>
          <a:solidFill>
            <a:srgbClr val="F78F1E"/>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6756751" cy="1779974"/>
          </a:xfrm>
          <a:noFill/>
          <a:ln w="9525" algn="ctr">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lang="en-US" dirty="0"/>
            </a:lvl1pPr>
            <a:lvl2pPr>
              <a:defRPr lang="en-US" dirty="0"/>
            </a:lvl2pPr>
            <a:lvl3pPr>
              <a:defRPr lang="en-US" sz="2000" dirty="0"/>
            </a:lvl3pPr>
            <a:lvl4pPr>
              <a:defRPr lang="en-US" dirty="0"/>
            </a:lvl4pPr>
            <a:lvl5pPr>
              <a:defRPr lang="en-GB" dirty="0"/>
            </a:lvl5pPr>
          </a:lstStyle>
          <a:p>
            <a:pPr lvl="0">
              <a:spcBef>
                <a:spcPts val="1400"/>
              </a:spcBef>
              <a:buClr>
                <a:schemeClr val="accent2"/>
              </a:buClr>
              <a:buSzPct val="110000"/>
              <a:buFont typeface="Wingdings" panose="05000000000000000000" pitchFamily="2" charset="2"/>
              <a:buChar char="§"/>
            </a:pPr>
            <a:r>
              <a:rPr lang="en-US" dirty="0"/>
              <a:t>Edit Master text styles</a:t>
            </a:r>
          </a:p>
          <a:p>
            <a:pPr lvl="1">
              <a:spcBef>
                <a:spcPts val="600"/>
              </a:spcBef>
              <a:buClr>
                <a:schemeClr val="accent2"/>
              </a:buClr>
              <a:buChar char="−"/>
            </a:pPr>
            <a:r>
              <a:rPr lang="en-US" dirty="0"/>
              <a:t>Second level</a:t>
            </a:r>
          </a:p>
          <a:p>
            <a:pPr lvl="2">
              <a:spcBef>
                <a:spcPts val="200"/>
              </a:spcBef>
              <a:buClr>
                <a:schemeClr val="tx1">
                  <a:lumMod val="75000"/>
                  <a:lumOff val="25000"/>
                </a:schemeClr>
              </a:buClr>
              <a:buChar char="−"/>
            </a:pPr>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6024085" cy="484748"/>
          </a:xfrm>
        </p:spPr>
        <p:txBody>
          <a:bodyPr/>
          <a:lstStyle>
            <a:lvl1pPr>
              <a:defRPr>
                <a:solidFill>
                  <a:schemeClr val="bg1"/>
                </a:solidFill>
              </a:defRPr>
            </a:lvl1pPr>
          </a:lstStyle>
          <a:p>
            <a:r>
              <a:rPr lang="en-US"/>
              <a:t>Click to edit Master title style</a:t>
            </a:r>
            <a:endParaRPr lang="en-GB"/>
          </a:p>
        </p:txBody>
      </p:sp>
      <p:sp>
        <p:nvSpPr>
          <p:cNvPr id="13"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
        <p:nvSpPr>
          <p:cNvPr id="16" name="Rectangle 15"/>
          <p:cNvSpPr/>
          <p:nvPr userDrawn="1"/>
        </p:nvSpPr>
        <p:spPr>
          <a:xfrm>
            <a:off x="7613651" y="6634900"/>
            <a:ext cx="4109776" cy="96616"/>
          </a:xfrm>
          <a:prstGeom prst="rect">
            <a:avLst/>
          </a:prstGeom>
          <a:solidFill>
            <a:srgbClr val="F78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8477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for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8860" y="1825625"/>
            <a:ext cx="7001195" cy="1726627"/>
          </a:xfrm>
        </p:spPr>
        <p:txBody>
          <a:bodyPr/>
          <a:lstStyle>
            <a:lvl1pPr marL="228600" indent="-228600">
              <a:spcBef>
                <a:spcPts val="1400"/>
              </a:spcBef>
              <a:buClr>
                <a:schemeClr val="accent1"/>
              </a:buClr>
              <a:buSzPct val="110000"/>
              <a:buFont typeface="Wingdings" panose="05000000000000000000" pitchFamily="2" charset="2"/>
              <a:buChar char="§"/>
              <a:defRPr/>
            </a:lvl1pPr>
            <a:lvl2pPr marL="685800" indent="-228600">
              <a:spcBef>
                <a:spcPts val="600"/>
              </a:spcBef>
              <a:buClr>
                <a:schemeClr val="accent1"/>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476031" y="6364423"/>
            <a:ext cx="6984024" cy="0"/>
          </a:xfrm>
          <a:prstGeom prst="line">
            <a:avLst/>
          </a:prstGeom>
          <a:noFill/>
          <a:ln w="9525">
            <a:solidFill>
              <a:srgbClr val="0079C1"/>
            </a:solidFill>
            <a:round/>
            <a:headEnd/>
            <a:tailEnd/>
          </a:ln>
          <a:effectLst/>
        </p:spPr>
      </p:cxnSp>
      <p:sp>
        <p:nvSpPr>
          <p:cNvPr id="11" name="Picture Placeholder 10"/>
          <p:cNvSpPr>
            <a:spLocks noGrp="1"/>
          </p:cNvSpPr>
          <p:nvPr>
            <p:ph type="pic" sz="quarter" idx="13" hasCustomPrompt="1"/>
          </p:nvPr>
        </p:nvSpPr>
        <p:spPr>
          <a:xfrm>
            <a:off x="7953375" y="1530350"/>
            <a:ext cx="3757613" cy="4834073"/>
          </a:xfrm>
        </p:spPr>
        <p:txBody>
          <a:bodyPr/>
          <a:lstStyle>
            <a:lvl1pPr marL="0" indent="0">
              <a:buFontTx/>
              <a:buNone/>
              <a:defRPr baseline="0"/>
            </a:lvl1pPr>
          </a:lstStyle>
          <a:p>
            <a:r>
              <a:rPr lang="en-GB" dirty="0"/>
              <a:t>Click to insert picture</a:t>
            </a:r>
          </a:p>
        </p:txBody>
      </p:sp>
      <p:sp>
        <p:nvSpPr>
          <p:cNvPr id="8"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1387271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2735" y="359333"/>
            <a:ext cx="2103221" cy="432283"/>
          </a:xfrm>
          <a:prstGeom prst="rect">
            <a:avLst/>
          </a:prstGeom>
        </p:spPr>
      </p:pic>
      <p:sp>
        <p:nvSpPr>
          <p:cNvPr id="9" name="Slide Number Placeholder 5"/>
          <p:cNvSpPr txBox="1">
            <a:spLocks/>
          </p:cNvSpPr>
          <p:nvPr userDrawn="1"/>
        </p:nvSpPr>
        <p:spPr>
          <a:xfrm>
            <a:off x="12032647" y="6601992"/>
            <a:ext cx="70532" cy="153888"/>
          </a:xfrm>
          <a:prstGeom prst="rect">
            <a:avLst/>
          </a:prstGeom>
          <a:noFill/>
        </p:spPr>
        <p:txBody>
          <a:bodyPr wrap="none" lIns="0" tIns="0" rIns="0" bIns="0" rtlCol="0">
            <a:spAutoFit/>
          </a:bodyPr>
          <a:lstStyle>
            <a:defPPr>
              <a:defRPr lang="en-US"/>
            </a:defPPr>
            <a:lvl1pPr marL="0" algn="l" defTabSz="914400" rtl="0" eaLnBrk="1" latinLnBrk="0" hangingPunct="1">
              <a:defRPr lang="en-GB" sz="1100" kern="1200" smtClean="0">
                <a:solidFill>
                  <a:srgbClr val="6A2C91"/>
                </a:solidFill>
                <a:latin typeface="HelveticaNeueLT Std Med"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5F72BE-C575-467F-BE14-5DD23DDCEBD0}" type="slidenum">
              <a:rPr lang="en-GB" sz="1000" smtClean="0">
                <a:solidFill>
                  <a:schemeClr val="bg1"/>
                </a:solidFill>
              </a:rPr>
              <a:pPr/>
              <a:t>‹#›</a:t>
            </a:fld>
            <a:endParaRPr lang="en-GB" sz="1000" dirty="0">
              <a:solidFill>
                <a:schemeClr val="bg1"/>
              </a:solidFill>
            </a:endParaRPr>
          </a:p>
        </p:txBody>
      </p:sp>
      <p:sp>
        <p:nvSpPr>
          <p:cNvPr id="6"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1326363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476031" y="6364423"/>
            <a:ext cx="11223050" cy="0"/>
          </a:xfrm>
          <a:prstGeom prst="line">
            <a:avLst/>
          </a:prstGeom>
          <a:noFill/>
          <a:ln w="9525">
            <a:solidFill>
              <a:srgbClr val="0079C1"/>
            </a:solidFill>
            <a:round/>
            <a:headEnd/>
            <a:tailEnd/>
          </a:ln>
          <a:effectLst/>
        </p:spPr>
      </p:cxnSp>
      <p:sp>
        <p:nvSpPr>
          <p:cNvPr id="6"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243335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8" name="Rectangle 7"/>
          <p:cNvSpPr/>
          <p:nvPr userDrawn="1"/>
        </p:nvSpPr>
        <p:spPr bwMode="black">
          <a:xfrm>
            <a:off x="0" y="0"/>
            <a:ext cx="12192000" cy="1512253"/>
          </a:xfrm>
          <a:prstGeom prst="rect">
            <a:avLst/>
          </a:prstGeom>
          <a:solidFill>
            <a:schemeClr val="accent1"/>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11138629" cy="1726627"/>
          </a:xfrm>
        </p:spPr>
        <p:txBody>
          <a:bodyPr/>
          <a:lstStyle>
            <a:lvl1pPr marL="228600" indent="-228600">
              <a:spcBef>
                <a:spcPts val="1400"/>
              </a:spcBef>
              <a:buClr>
                <a:schemeClr val="accent1"/>
              </a:buClr>
              <a:buSzPct val="110000"/>
              <a:buFont typeface="Wingdings" panose="05000000000000000000" pitchFamily="2" charset="2"/>
              <a:buChar char="§"/>
              <a:defRPr/>
            </a:lvl1pPr>
            <a:lvl2pPr marL="685800" indent="-228600">
              <a:spcBef>
                <a:spcPts val="600"/>
              </a:spcBef>
              <a:buClr>
                <a:schemeClr val="accent1"/>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5689058" cy="457048"/>
          </a:xfrm>
        </p:spPr>
        <p:txBody>
          <a:bodyPr/>
          <a:lstStyle>
            <a:lvl1pPr>
              <a:defRPr sz="3300">
                <a:solidFill>
                  <a:schemeClr val="bg1"/>
                </a:solidFill>
              </a:defRPr>
            </a:lvl1pPr>
          </a:lstStyle>
          <a:p>
            <a:r>
              <a:rPr lang="en-US" dirty="0"/>
              <a:t>Click to edit Master title style</a:t>
            </a:r>
            <a:endParaRPr lang="en-GB" dirty="0"/>
          </a:p>
        </p:txBody>
      </p:sp>
      <p:sp>
        <p:nvSpPr>
          <p:cNvPr id="15"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44112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URPLE">
    <p:spTree>
      <p:nvGrpSpPr>
        <p:cNvPr id="1" name=""/>
        <p:cNvGrpSpPr/>
        <p:nvPr/>
      </p:nvGrpSpPr>
      <p:grpSpPr>
        <a:xfrm>
          <a:off x="0" y="0"/>
          <a:ext cx="0" cy="0"/>
          <a:chOff x="0" y="0"/>
          <a:chExt cx="0" cy="0"/>
        </a:xfrm>
      </p:grpSpPr>
      <p:sp>
        <p:nvSpPr>
          <p:cNvPr id="8" name="Rectangle 7"/>
          <p:cNvSpPr/>
          <p:nvPr userDrawn="1"/>
        </p:nvSpPr>
        <p:spPr bwMode="black">
          <a:xfrm>
            <a:off x="0" y="0"/>
            <a:ext cx="12192000" cy="1512253"/>
          </a:xfrm>
          <a:prstGeom prst="rect">
            <a:avLst/>
          </a:prstGeom>
          <a:solidFill>
            <a:srgbClr val="6A2C91"/>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11138629" cy="1726627"/>
          </a:xfrm>
        </p:spPr>
        <p:txBody>
          <a:bodyPr/>
          <a:lstStyle>
            <a:lvl1pPr marL="228600" indent="-228600">
              <a:spcBef>
                <a:spcPts val="1400"/>
              </a:spcBef>
              <a:buClr>
                <a:srgbClr val="6A2C91"/>
              </a:buClr>
              <a:buSzPct val="110000"/>
              <a:buFont typeface="Wingdings" panose="05000000000000000000" pitchFamily="2" charset="2"/>
              <a:buChar char="§"/>
              <a:defRPr/>
            </a:lvl1pPr>
            <a:lvl2pPr marL="685800" indent="-228600">
              <a:spcBef>
                <a:spcPts val="600"/>
              </a:spcBef>
              <a:buClr>
                <a:srgbClr val="6A2C91"/>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5689058" cy="457048"/>
          </a:xfrm>
        </p:spPr>
        <p:txBody>
          <a:bodyPr/>
          <a:lstStyle>
            <a:lvl1pPr>
              <a:defRPr sz="3300">
                <a:solidFill>
                  <a:schemeClr val="bg1"/>
                </a:solidFill>
              </a:defRPr>
            </a:lvl1pPr>
          </a:lstStyle>
          <a:p>
            <a:r>
              <a:rPr lang="en-US" dirty="0"/>
              <a:t>Click to edit Master title style</a:t>
            </a:r>
            <a:endParaRPr lang="en-GB" dirty="0"/>
          </a:p>
        </p:txBody>
      </p:sp>
      <p:sp>
        <p:nvSpPr>
          <p:cNvPr id="14"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285872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INK">
    <p:spTree>
      <p:nvGrpSpPr>
        <p:cNvPr id="1" name=""/>
        <p:cNvGrpSpPr/>
        <p:nvPr/>
      </p:nvGrpSpPr>
      <p:grpSpPr>
        <a:xfrm>
          <a:off x="0" y="0"/>
          <a:ext cx="0" cy="0"/>
          <a:chOff x="0" y="0"/>
          <a:chExt cx="0" cy="0"/>
        </a:xfrm>
      </p:grpSpPr>
      <p:sp>
        <p:nvSpPr>
          <p:cNvPr id="8" name="Rectangle 7"/>
          <p:cNvSpPr/>
          <p:nvPr userDrawn="1"/>
        </p:nvSpPr>
        <p:spPr bwMode="black">
          <a:xfrm>
            <a:off x="0" y="0"/>
            <a:ext cx="12192000" cy="1512253"/>
          </a:xfrm>
          <a:prstGeom prst="rect">
            <a:avLst/>
          </a:prstGeom>
          <a:solidFill>
            <a:srgbClr val="E64097"/>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11138629" cy="1726627"/>
          </a:xfrm>
        </p:spPr>
        <p:txBody>
          <a:bodyPr/>
          <a:lstStyle>
            <a:lvl1pPr marL="228600" indent="-228600">
              <a:spcBef>
                <a:spcPts val="1400"/>
              </a:spcBef>
              <a:buClr>
                <a:srgbClr val="E64097"/>
              </a:buClr>
              <a:buSzPct val="110000"/>
              <a:buFont typeface="Wingdings" panose="05000000000000000000" pitchFamily="2" charset="2"/>
              <a:buChar char="§"/>
              <a:defRPr/>
            </a:lvl1pPr>
            <a:lvl2pPr marL="685800" indent="-228600">
              <a:spcBef>
                <a:spcPts val="600"/>
              </a:spcBef>
              <a:buClr>
                <a:srgbClr val="E64097"/>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5689058" cy="457048"/>
          </a:xfrm>
        </p:spPr>
        <p:txBody>
          <a:bodyPr/>
          <a:lstStyle>
            <a:lvl1pPr>
              <a:defRPr sz="3300">
                <a:solidFill>
                  <a:schemeClr val="bg1"/>
                </a:solidFill>
              </a:defRPr>
            </a:lvl1pPr>
          </a:lstStyle>
          <a:p>
            <a:r>
              <a:rPr lang="en-US" dirty="0"/>
              <a:t>Click to edit Master title style</a:t>
            </a:r>
            <a:endParaRPr lang="en-GB" dirty="0"/>
          </a:p>
        </p:txBody>
      </p:sp>
      <p:sp>
        <p:nvSpPr>
          <p:cNvPr id="14"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399976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8" name="Rectangle 7"/>
          <p:cNvSpPr/>
          <p:nvPr userDrawn="1"/>
        </p:nvSpPr>
        <p:spPr bwMode="black">
          <a:xfrm>
            <a:off x="0" y="0"/>
            <a:ext cx="12192000" cy="1512253"/>
          </a:xfrm>
          <a:prstGeom prst="rect">
            <a:avLst/>
          </a:prstGeom>
          <a:solidFill>
            <a:schemeClr val="accent6"/>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11138629" cy="1726627"/>
          </a:xfrm>
        </p:spPr>
        <p:txBody>
          <a:bodyPr/>
          <a:lstStyle>
            <a:lvl1pPr marL="228600" indent="-228600">
              <a:spcBef>
                <a:spcPts val="1400"/>
              </a:spcBef>
              <a:buClr>
                <a:schemeClr val="accent6"/>
              </a:buClr>
              <a:buSzPct val="110000"/>
              <a:buFont typeface="Wingdings" panose="05000000000000000000" pitchFamily="2" charset="2"/>
              <a:buChar char="§"/>
              <a:defRPr/>
            </a:lvl1pPr>
            <a:lvl2pPr marL="685800" indent="-228600">
              <a:spcBef>
                <a:spcPts val="600"/>
              </a:spcBef>
              <a:buClr>
                <a:schemeClr val="accent6"/>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5689058" cy="457048"/>
          </a:xfrm>
        </p:spPr>
        <p:txBody>
          <a:bodyPr/>
          <a:lstStyle>
            <a:lvl1pPr>
              <a:defRPr sz="3300">
                <a:solidFill>
                  <a:schemeClr val="bg1"/>
                </a:solidFill>
              </a:defRPr>
            </a:lvl1pPr>
          </a:lstStyle>
          <a:p>
            <a:r>
              <a:rPr lang="en-US" dirty="0"/>
              <a:t>Click to edit Master title style</a:t>
            </a:r>
            <a:endParaRPr lang="en-GB" dirty="0"/>
          </a:p>
        </p:txBody>
      </p:sp>
      <p:sp>
        <p:nvSpPr>
          <p:cNvPr id="14"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15967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TEAL">
    <p:spTree>
      <p:nvGrpSpPr>
        <p:cNvPr id="1" name=""/>
        <p:cNvGrpSpPr/>
        <p:nvPr/>
      </p:nvGrpSpPr>
      <p:grpSpPr>
        <a:xfrm>
          <a:off x="0" y="0"/>
          <a:ext cx="0" cy="0"/>
          <a:chOff x="0" y="0"/>
          <a:chExt cx="0" cy="0"/>
        </a:xfrm>
      </p:grpSpPr>
      <p:sp>
        <p:nvSpPr>
          <p:cNvPr id="8" name="Rectangle 7"/>
          <p:cNvSpPr/>
          <p:nvPr userDrawn="1"/>
        </p:nvSpPr>
        <p:spPr bwMode="black">
          <a:xfrm>
            <a:off x="0" y="0"/>
            <a:ext cx="12192000" cy="1512253"/>
          </a:xfrm>
          <a:prstGeom prst="rect">
            <a:avLst/>
          </a:prstGeom>
          <a:solidFill>
            <a:schemeClr val="accent3"/>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11138629" cy="1726627"/>
          </a:xfrm>
        </p:spPr>
        <p:txBody>
          <a:bodyPr/>
          <a:lstStyle>
            <a:lvl1pPr marL="228600" indent="-228600">
              <a:spcBef>
                <a:spcPts val="1400"/>
              </a:spcBef>
              <a:buClr>
                <a:schemeClr val="accent3"/>
              </a:buClr>
              <a:buSzPct val="110000"/>
              <a:buFont typeface="Wingdings" panose="05000000000000000000" pitchFamily="2" charset="2"/>
              <a:buChar char="§"/>
              <a:defRPr/>
            </a:lvl1pPr>
            <a:lvl2pPr marL="685800" indent="-228600">
              <a:spcBef>
                <a:spcPts val="600"/>
              </a:spcBef>
              <a:buClr>
                <a:schemeClr val="accent3"/>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5689058" cy="457048"/>
          </a:xfrm>
        </p:spPr>
        <p:txBody>
          <a:bodyPr/>
          <a:lstStyle>
            <a:lvl1pPr>
              <a:defRPr sz="3300">
                <a:solidFill>
                  <a:schemeClr val="bg1"/>
                </a:solidFill>
              </a:defRPr>
            </a:lvl1pPr>
          </a:lstStyle>
          <a:p>
            <a:r>
              <a:rPr lang="en-US" dirty="0"/>
              <a:t>Click to edit Master title style</a:t>
            </a:r>
            <a:endParaRPr lang="en-GB" dirty="0"/>
          </a:p>
        </p:txBody>
      </p:sp>
      <p:sp>
        <p:nvSpPr>
          <p:cNvPr id="14"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174148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DARK GREEN">
    <p:spTree>
      <p:nvGrpSpPr>
        <p:cNvPr id="1" name=""/>
        <p:cNvGrpSpPr/>
        <p:nvPr/>
      </p:nvGrpSpPr>
      <p:grpSpPr>
        <a:xfrm>
          <a:off x="0" y="0"/>
          <a:ext cx="0" cy="0"/>
          <a:chOff x="0" y="0"/>
          <a:chExt cx="0" cy="0"/>
        </a:xfrm>
      </p:grpSpPr>
      <p:sp>
        <p:nvSpPr>
          <p:cNvPr id="8" name="Rectangle 7"/>
          <p:cNvSpPr/>
          <p:nvPr userDrawn="1"/>
        </p:nvSpPr>
        <p:spPr bwMode="black">
          <a:xfrm>
            <a:off x="0" y="0"/>
            <a:ext cx="12192000" cy="1512253"/>
          </a:xfrm>
          <a:prstGeom prst="rect">
            <a:avLst/>
          </a:prstGeom>
          <a:solidFill>
            <a:srgbClr val="008265"/>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11138629" cy="1726627"/>
          </a:xfrm>
        </p:spPr>
        <p:txBody>
          <a:bodyPr/>
          <a:lstStyle>
            <a:lvl1pPr marL="228600" indent="-228600">
              <a:spcBef>
                <a:spcPts val="1400"/>
              </a:spcBef>
              <a:buClr>
                <a:srgbClr val="008265"/>
              </a:buClr>
              <a:buSzPct val="110000"/>
              <a:buFont typeface="Wingdings" panose="05000000000000000000" pitchFamily="2" charset="2"/>
              <a:buChar char="§"/>
              <a:defRPr/>
            </a:lvl1pPr>
            <a:lvl2pPr marL="685800" indent="-228600">
              <a:spcBef>
                <a:spcPts val="600"/>
              </a:spcBef>
              <a:buClr>
                <a:srgbClr val="008265"/>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5689058" cy="457048"/>
          </a:xfrm>
        </p:spPr>
        <p:txBody>
          <a:bodyPr/>
          <a:lstStyle>
            <a:lvl1pPr>
              <a:defRPr sz="3300">
                <a:solidFill>
                  <a:schemeClr val="bg1"/>
                </a:solidFill>
              </a:defRPr>
            </a:lvl1pPr>
          </a:lstStyle>
          <a:p>
            <a:r>
              <a:rPr lang="en-US" dirty="0"/>
              <a:t>Click to edit Master title style</a:t>
            </a:r>
            <a:endParaRPr lang="en-GB" dirty="0"/>
          </a:p>
        </p:txBody>
      </p:sp>
      <p:sp>
        <p:nvSpPr>
          <p:cNvPr id="14"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324889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LIGHT BLUE">
    <p:spTree>
      <p:nvGrpSpPr>
        <p:cNvPr id="1" name=""/>
        <p:cNvGrpSpPr/>
        <p:nvPr/>
      </p:nvGrpSpPr>
      <p:grpSpPr>
        <a:xfrm>
          <a:off x="0" y="0"/>
          <a:ext cx="0" cy="0"/>
          <a:chOff x="0" y="0"/>
          <a:chExt cx="0" cy="0"/>
        </a:xfrm>
      </p:grpSpPr>
      <p:sp>
        <p:nvSpPr>
          <p:cNvPr id="8" name="Rectangle 7"/>
          <p:cNvSpPr/>
          <p:nvPr userDrawn="1"/>
        </p:nvSpPr>
        <p:spPr bwMode="black">
          <a:xfrm>
            <a:off x="0" y="0"/>
            <a:ext cx="12192000" cy="1512253"/>
          </a:xfrm>
          <a:prstGeom prst="rect">
            <a:avLst/>
          </a:prstGeom>
          <a:solidFill>
            <a:srgbClr val="009DDC"/>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3211" y="390287"/>
            <a:ext cx="2102446" cy="397362"/>
          </a:xfrm>
          <a:prstGeom prst="rect">
            <a:avLst/>
          </a:prstGeom>
        </p:spPr>
      </p:pic>
      <p:sp>
        <p:nvSpPr>
          <p:cNvPr id="3" name="Content Placeholder 2"/>
          <p:cNvSpPr>
            <a:spLocks noGrp="1"/>
          </p:cNvSpPr>
          <p:nvPr>
            <p:ph idx="1"/>
          </p:nvPr>
        </p:nvSpPr>
        <p:spPr>
          <a:xfrm>
            <a:off x="458860" y="1916155"/>
            <a:ext cx="11138629" cy="1726627"/>
          </a:xfrm>
        </p:spPr>
        <p:txBody>
          <a:bodyPr/>
          <a:lstStyle>
            <a:lvl1pPr marL="228600" indent="-228600">
              <a:spcBef>
                <a:spcPts val="1400"/>
              </a:spcBef>
              <a:buClr>
                <a:srgbClr val="009DDC"/>
              </a:buClr>
              <a:buSzPct val="110000"/>
              <a:buFont typeface="Wingdings" panose="05000000000000000000" pitchFamily="2" charset="2"/>
              <a:buChar char="§"/>
              <a:defRPr/>
            </a:lvl1pPr>
            <a:lvl2pPr marL="685800" indent="-228600">
              <a:spcBef>
                <a:spcPts val="600"/>
              </a:spcBef>
              <a:buClr>
                <a:srgbClr val="009DDC"/>
              </a:buClr>
              <a:buFont typeface="Arial" panose="020B0604020202020204" pitchFamily="34" charset="0"/>
              <a:buChar char="−"/>
              <a:defRPr/>
            </a:lvl2pPr>
            <a:lvl3pPr marL="1143000" indent="-228600">
              <a:spcBef>
                <a:spcPts val="200"/>
              </a:spcBef>
              <a:buClr>
                <a:schemeClr val="tx1">
                  <a:lumMod val="75000"/>
                  <a:lumOff val="25000"/>
                </a:schemeClr>
              </a:buClr>
              <a:buFont typeface="Arial" panose="020B0604020202020204" pitchFamily="34" charset="0"/>
              <a:buChar cha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8860" y="854303"/>
            <a:ext cx="5689058" cy="457048"/>
          </a:xfrm>
        </p:spPr>
        <p:txBody>
          <a:bodyPr/>
          <a:lstStyle>
            <a:lvl1pPr>
              <a:defRPr sz="3300">
                <a:solidFill>
                  <a:schemeClr val="bg1"/>
                </a:solidFill>
              </a:defRPr>
            </a:lvl1pPr>
          </a:lstStyle>
          <a:p>
            <a:r>
              <a:rPr lang="en-US" dirty="0"/>
              <a:t>Click to edit Master title style</a:t>
            </a:r>
            <a:endParaRPr lang="en-GB" dirty="0"/>
          </a:p>
        </p:txBody>
      </p:sp>
      <p:sp>
        <p:nvSpPr>
          <p:cNvPr id="13"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232309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860" y="854303"/>
            <a:ext cx="5689058" cy="431657"/>
          </a:xfrm>
          <a:prstGeom prst="rect">
            <a:avLst/>
          </a:prstGeom>
          <a:noFill/>
        </p:spPr>
        <p:txBody>
          <a:bodyPr wrap="none" lIns="0" tIns="0" rIns="0" bIns="0" rtlCol="0">
            <a:spAutoFit/>
          </a:bodyPr>
          <a:lstStyle/>
          <a:p>
            <a:pPr marL="0" lvl="0">
              <a:lnSpc>
                <a:spcPct val="85000"/>
              </a:lnSpc>
            </a:pPr>
            <a:r>
              <a:rPr lang="en-US" dirty="0"/>
              <a:t>Click to edit Master title style</a:t>
            </a:r>
            <a:endParaRPr lang="en-GB" dirty="0"/>
          </a:p>
        </p:txBody>
      </p:sp>
      <p:sp>
        <p:nvSpPr>
          <p:cNvPr id="3" name="Text Placeholder 2"/>
          <p:cNvSpPr>
            <a:spLocks noGrp="1"/>
          </p:cNvSpPr>
          <p:nvPr>
            <p:ph type="body" idx="1"/>
          </p:nvPr>
        </p:nvSpPr>
        <p:spPr>
          <a:xfrm>
            <a:off x="476031" y="1912539"/>
            <a:ext cx="10860881" cy="1687641"/>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ts val="1200"/>
              </a:spcBef>
              <a:spcAft>
                <a:spcPct val="0"/>
              </a:spcAft>
              <a:buClr>
                <a:srgbClr val="0079C1"/>
              </a:buClr>
              <a:buSzPct val="110000"/>
              <a:buFont typeface="Wingdings" panose="05000000000000000000" pitchFamily="2" charset="2"/>
              <a:buChar char="§"/>
            </a:pPr>
            <a:r>
              <a:rPr lang="en-US" dirty="0"/>
              <a:t>Edit Master text styles</a:t>
            </a:r>
          </a:p>
          <a:p>
            <a:pPr marL="457200" lvl="1"/>
            <a:r>
              <a:rPr lang="en-US" dirty="0"/>
              <a:t>Second level</a:t>
            </a:r>
          </a:p>
          <a:p>
            <a:pPr marL="914400" lvl="2"/>
            <a:r>
              <a:rPr lang="en-US" dirty="0"/>
              <a:t>Third level</a:t>
            </a:r>
          </a:p>
          <a:p>
            <a:pPr marL="1371600" lvl="3"/>
            <a:r>
              <a:rPr lang="en-US" dirty="0"/>
              <a:t>Fourth level</a:t>
            </a:r>
          </a:p>
          <a:p>
            <a:pPr marL="1828800" lvl="4"/>
            <a:r>
              <a:rPr lang="en-US" dirty="0"/>
              <a:t>Fifth level</a:t>
            </a:r>
            <a:endParaRPr lang="en-GB" dirty="0"/>
          </a:p>
        </p:txBody>
      </p:sp>
      <p:sp>
        <p:nvSpPr>
          <p:cNvPr id="14" name="TextBox 13"/>
          <p:cNvSpPr txBox="1"/>
          <p:nvPr/>
        </p:nvSpPr>
        <p:spPr>
          <a:xfrm>
            <a:off x="759111" y="6601992"/>
            <a:ext cx="2794035" cy="161583"/>
          </a:xfrm>
          <a:prstGeom prst="rect">
            <a:avLst/>
          </a:prstGeom>
          <a:noFill/>
        </p:spPr>
        <p:txBody>
          <a:bodyPr wrap="none" lIns="0" tIns="0" rIns="0" bIns="0" rtlCol="0">
            <a:spAutoFit/>
          </a:bodyPr>
          <a:lstStyle/>
          <a:p>
            <a:r>
              <a:rPr lang="en-GB" sz="1050" dirty="0">
                <a:solidFill>
                  <a:schemeClr val="tx1">
                    <a:lumMod val="75000"/>
                    <a:lumOff val="25000"/>
                  </a:schemeClr>
                </a:solidFill>
                <a:latin typeface="HelveticaNeueLT Std Med" panose="020B0604020202020204" pitchFamily="34" charset="0"/>
              </a:rPr>
              <a:t>RIIO baseline </a:t>
            </a:r>
            <a:r>
              <a:rPr lang="en-GB" sz="1050" dirty="0" err="1">
                <a:solidFill>
                  <a:schemeClr val="tx1">
                    <a:lumMod val="75000"/>
                    <a:lumOff val="25000"/>
                  </a:schemeClr>
                </a:solidFill>
                <a:latin typeface="HelveticaNeueLT Std Med" panose="020B0604020202020204" pitchFamily="34" charset="0"/>
              </a:rPr>
              <a:t>databook</a:t>
            </a:r>
            <a:r>
              <a:rPr lang="en-GB" sz="1050" dirty="0">
                <a:solidFill>
                  <a:schemeClr val="tx1">
                    <a:lumMod val="75000"/>
                    <a:lumOff val="25000"/>
                  </a:schemeClr>
                </a:solidFill>
                <a:latin typeface="HelveticaNeueLT Std Med" panose="020B0604020202020204" pitchFamily="34" charset="0"/>
              </a:rPr>
              <a:t> – Nov 17 iteration</a:t>
            </a:r>
            <a:endParaRPr lang="en-GB" sz="1050" dirty="0">
              <a:solidFill>
                <a:schemeClr val="tx1">
                  <a:lumMod val="75000"/>
                  <a:lumOff val="25000"/>
                </a:schemeClr>
              </a:solidFill>
              <a:latin typeface="HelveticaNeueLT Std Lt" panose="020B0403020202020204" pitchFamily="34" charset="0"/>
            </a:endParaRPr>
          </a:p>
        </p:txBody>
      </p:sp>
      <p:sp>
        <p:nvSpPr>
          <p:cNvPr id="6" name="Slide Number Placeholder 5"/>
          <p:cNvSpPr>
            <a:spLocks noGrp="1"/>
          </p:cNvSpPr>
          <p:nvPr>
            <p:ph type="sldNum" sz="quarter" idx="4"/>
          </p:nvPr>
        </p:nvSpPr>
        <p:spPr>
          <a:xfrm>
            <a:off x="458860" y="6605058"/>
            <a:ext cx="153888" cy="161583"/>
          </a:xfrm>
          <a:prstGeom prst="rect">
            <a:avLst/>
          </a:prstGeom>
          <a:noFill/>
        </p:spPr>
        <p:txBody>
          <a:bodyPr wrap="none" lIns="0" tIns="0" rIns="0" bIns="0" rtlCol="0">
            <a:spAutoFit/>
          </a:bodyPr>
          <a:lstStyle>
            <a:lvl1pPr>
              <a:defRPr lang="en-GB" sz="1050" smtClean="0">
                <a:solidFill>
                  <a:schemeClr val="tx1">
                    <a:lumMod val="75000"/>
                    <a:lumOff val="25000"/>
                  </a:schemeClr>
                </a:solidFill>
                <a:latin typeface="HelveticaNeueLT Std Blk" panose="020B0904020202020204" pitchFamily="34" charset="0"/>
              </a:defRPr>
            </a:lvl1pPr>
          </a:lstStyle>
          <a:p>
            <a:fld id="{355F72BE-C575-467F-BE14-5DD23DDCEBD0}" type="slidenum">
              <a:rPr lang="en-GB" smtClean="0"/>
              <a:pPr/>
              <a:t>‹#›</a:t>
            </a:fld>
            <a:endParaRPr lang="en-GB" dirty="0"/>
          </a:p>
        </p:txBody>
      </p:sp>
    </p:spTree>
    <p:extLst>
      <p:ext uri="{BB962C8B-B14F-4D97-AF65-F5344CB8AC3E}">
        <p14:creationId xmlns:p14="http://schemas.microsoft.com/office/powerpoint/2010/main" val="1595903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2" r:id="rId4"/>
    <p:sldLayoutId id="2147483675" r:id="rId5"/>
    <p:sldLayoutId id="2147483663" r:id="rId6"/>
    <p:sldLayoutId id="2147483660" r:id="rId7"/>
    <p:sldLayoutId id="2147483668" r:id="rId8"/>
    <p:sldLayoutId id="2147483669" r:id="rId9"/>
    <p:sldLayoutId id="2147483666" r:id="rId10"/>
    <p:sldLayoutId id="2147483667" r:id="rId11"/>
    <p:sldLayoutId id="2147483672" r:id="rId12"/>
    <p:sldLayoutId id="2147483659" r:id="rId13"/>
    <p:sldLayoutId id="2147483664" r:id="rId14"/>
    <p:sldLayoutId id="2147483671" r:id="rId15"/>
    <p:sldLayoutId id="2147483665" r:id="rId16"/>
    <p:sldLayoutId id="2147483674" r:id="rId17"/>
    <p:sldLayoutId id="2147483661" r:id="rId18"/>
    <p:sldLayoutId id="2147483670" r:id="rId19"/>
    <p:sldLayoutId id="2147483673" r:id="rId20"/>
    <p:sldLayoutId id="2147483656" r:id="rId21"/>
    <p:sldLayoutId id="2147483651" r:id="rId22"/>
    <p:sldLayoutId id="2147483655" r:id="rId23"/>
  </p:sldLayoutIdLst>
  <p:hf hdr="0" ftr="0" dt="0"/>
  <p:txStyles>
    <p:titleStyle>
      <a:lvl1pPr algn="l" defTabSz="914400" rtl="0" eaLnBrk="1" latinLnBrk="0" hangingPunct="1">
        <a:lnSpc>
          <a:spcPct val="90000"/>
        </a:lnSpc>
        <a:spcBef>
          <a:spcPct val="0"/>
        </a:spcBef>
        <a:buNone/>
        <a:defRPr lang="en-GB" sz="3300" kern="1200">
          <a:solidFill>
            <a:srgbClr val="0079C1"/>
          </a:solidFill>
          <a:latin typeface="HelveticaNeueLT Std Med" panose="020B0604020202020204" pitchFamily="34" charset="0"/>
          <a:ea typeface="+mn-ea"/>
          <a:cs typeface="+mn-cs"/>
        </a:defRPr>
      </a:lvl1pPr>
    </p:titleStyle>
    <p:bodyStyle>
      <a:lvl1pPr marL="228600" indent="-228600" algn="l" defTabSz="914400" rtl="0" eaLnBrk="1" latinLnBrk="0" hangingPunct="1">
        <a:lnSpc>
          <a:spcPct val="93000"/>
        </a:lnSpc>
        <a:spcBef>
          <a:spcPts val="1000"/>
        </a:spcBef>
        <a:buFont typeface="Arial" panose="020B0604020202020204" pitchFamily="34" charset="0"/>
        <a:buChar char="•"/>
        <a:defRPr lang="en-US" sz="2000" kern="1200">
          <a:solidFill>
            <a:schemeClr val="tx1">
              <a:lumMod val="85000"/>
              <a:lumOff val="15000"/>
            </a:schemeClr>
          </a:solidFill>
          <a:latin typeface="HelveticaNeueLT Std Lt" panose="020B0403020202020204" pitchFamily="34" charset="0"/>
          <a:ea typeface="+mn-ea"/>
          <a:cs typeface="+mn-cs"/>
        </a:defRPr>
      </a:lvl1pPr>
      <a:lvl2pPr marL="685800" indent="-228600" algn="l" defTabSz="914400" rtl="0" eaLnBrk="1" latinLnBrk="0" hangingPunct="1">
        <a:lnSpc>
          <a:spcPct val="93000"/>
        </a:lnSpc>
        <a:spcBef>
          <a:spcPts val="500"/>
        </a:spcBef>
        <a:buFont typeface="Arial" panose="020B0604020202020204" pitchFamily="34" charset="0"/>
        <a:buChar char="•"/>
        <a:defRPr lang="en-US" sz="2000" kern="1200">
          <a:solidFill>
            <a:schemeClr val="tx1">
              <a:lumMod val="85000"/>
              <a:lumOff val="15000"/>
            </a:schemeClr>
          </a:solidFill>
          <a:latin typeface="HelveticaNeueLT Std Lt" panose="020B0403020202020204" pitchFamily="34" charset="0"/>
          <a:ea typeface="+mn-ea"/>
          <a:cs typeface="+mn-cs"/>
        </a:defRPr>
      </a:lvl2pPr>
      <a:lvl3pPr marL="1143000" indent="-228600" algn="l" defTabSz="914400" rtl="0" eaLnBrk="1" latinLnBrk="0" hangingPunct="1">
        <a:lnSpc>
          <a:spcPct val="93000"/>
        </a:lnSpc>
        <a:spcBef>
          <a:spcPts val="500"/>
        </a:spcBef>
        <a:buFont typeface="Arial" panose="020B0604020202020204" pitchFamily="34" charset="0"/>
        <a:buChar char="•"/>
        <a:defRPr lang="en-US" sz="2000" kern="1200">
          <a:solidFill>
            <a:schemeClr val="tx1">
              <a:lumMod val="85000"/>
              <a:lumOff val="15000"/>
            </a:schemeClr>
          </a:solidFill>
          <a:latin typeface="HelveticaNeueLT Std Lt" panose="020B0403020202020204" pitchFamily="34" charset="0"/>
          <a:ea typeface="+mn-ea"/>
          <a:cs typeface="+mn-cs"/>
        </a:defRPr>
      </a:lvl3pPr>
      <a:lvl4pPr marL="1600200" indent="-228600" algn="l" defTabSz="914400" rtl="0" eaLnBrk="1" latinLnBrk="0" hangingPunct="1">
        <a:lnSpc>
          <a:spcPct val="93000"/>
        </a:lnSpc>
        <a:spcBef>
          <a:spcPts val="500"/>
        </a:spcBef>
        <a:buFont typeface="Arial" panose="020B0604020202020204" pitchFamily="34" charset="0"/>
        <a:buChar char="•"/>
        <a:defRPr lang="en-US" sz="2000" kern="1200">
          <a:solidFill>
            <a:schemeClr val="tx1">
              <a:lumMod val="85000"/>
              <a:lumOff val="15000"/>
            </a:schemeClr>
          </a:solidFill>
          <a:latin typeface="HelveticaNeueLT Std Lt" panose="020B0403020202020204" pitchFamily="34" charset="0"/>
          <a:ea typeface="+mn-ea"/>
          <a:cs typeface="+mn-cs"/>
        </a:defRPr>
      </a:lvl4pPr>
      <a:lvl5pPr marL="2057400" indent="-228600" algn="l" defTabSz="914400" rtl="0" eaLnBrk="1" latinLnBrk="0" hangingPunct="1">
        <a:lnSpc>
          <a:spcPct val="93000"/>
        </a:lnSpc>
        <a:spcBef>
          <a:spcPts val="500"/>
        </a:spcBef>
        <a:buFont typeface="Arial" panose="020B0604020202020204" pitchFamily="34" charset="0"/>
        <a:buChar char="•"/>
        <a:defRPr lang="en-GB" sz="2000" kern="1200">
          <a:solidFill>
            <a:schemeClr val="tx1">
              <a:lumMod val="85000"/>
              <a:lumOff val="15000"/>
            </a:schemeClr>
          </a:solidFill>
          <a:latin typeface="HelveticaNeueLT Std L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ctrTitle"/>
          </p:nvPr>
        </p:nvSpPr>
        <p:spPr>
          <a:xfrm>
            <a:off x="8585531" y="1416198"/>
            <a:ext cx="3138680" cy="581698"/>
          </a:xfrm>
        </p:spPr>
        <p:txBody>
          <a:bodyPr/>
          <a:lstStyle/>
          <a:p>
            <a:r>
              <a:rPr lang="en-GB" dirty="0"/>
              <a:t>RIIO baseline </a:t>
            </a:r>
            <a:r>
              <a:rPr lang="en-GB" dirty="0" err="1"/>
              <a:t>databook</a:t>
            </a:r>
            <a:r>
              <a:rPr lang="en-GB" dirty="0"/>
              <a:t/>
            </a:r>
            <a:br>
              <a:rPr lang="en-GB" dirty="0"/>
            </a:br>
            <a:r>
              <a:rPr lang="en-GB" dirty="0"/>
              <a:t>Nov 2017 iteration</a:t>
            </a:r>
          </a:p>
        </p:txBody>
      </p:sp>
      <p:sp>
        <p:nvSpPr>
          <p:cNvPr id="27" name="Subtitle 26"/>
          <p:cNvSpPr>
            <a:spLocks noGrp="1"/>
          </p:cNvSpPr>
          <p:nvPr>
            <p:ph type="subTitle" idx="1"/>
          </p:nvPr>
        </p:nvSpPr>
        <p:spPr>
          <a:xfrm>
            <a:off x="8585531" y="2050430"/>
            <a:ext cx="1715213" cy="228973"/>
          </a:xfrm>
        </p:spPr>
        <p:txBody>
          <a:bodyPr/>
          <a:lstStyle/>
          <a:p>
            <a:pPr marL="0" indent="0">
              <a:buNone/>
            </a:pPr>
            <a:r>
              <a:rPr lang="en-GB" dirty="0"/>
              <a:t>11 December 2017</a:t>
            </a:r>
          </a:p>
        </p:txBody>
      </p:sp>
    </p:spTree>
    <p:extLst>
      <p:ext uri="{BB962C8B-B14F-4D97-AF65-F5344CB8AC3E}">
        <p14:creationId xmlns:p14="http://schemas.microsoft.com/office/powerpoint/2010/main" val="364828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9762737" cy="914096"/>
          </a:xfrm>
        </p:spPr>
        <p:txBody>
          <a:bodyPr/>
          <a:lstStyle/>
          <a:p>
            <a:r>
              <a:rPr lang="en-US" dirty="0"/>
              <a:t>Electricity Transmission</a:t>
            </a:r>
            <a:br>
              <a:rPr lang="en-US" dirty="0"/>
            </a:br>
            <a:r>
              <a:rPr lang="en-US" dirty="0"/>
              <a:t>SO fast/slow money split and RAV roll forward</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10</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631786997"/>
              </p:ext>
            </p:extLst>
          </p:nvPr>
        </p:nvGraphicFramePr>
        <p:xfrm>
          <a:off x="593725" y="2210058"/>
          <a:ext cx="8089900" cy="3200717"/>
        </p:xfrm>
        <a:graphic>
          <a:graphicData uri="http://schemas.openxmlformats.org/drawingml/2006/table">
            <a:tbl>
              <a:tblPr/>
              <a:tblGrid>
                <a:gridCol w="2642701">
                  <a:extLst>
                    <a:ext uri="{9D8B030D-6E8A-4147-A177-3AD203B41FA5}">
                      <a16:colId xmlns:a16="http://schemas.microsoft.com/office/drawing/2014/main" xmlns="" val="20000"/>
                    </a:ext>
                  </a:extLst>
                </a:gridCol>
                <a:gridCol w="639487">
                  <a:extLst>
                    <a:ext uri="{9D8B030D-6E8A-4147-A177-3AD203B41FA5}">
                      <a16:colId xmlns:a16="http://schemas.microsoft.com/office/drawing/2014/main" xmlns="" val="20001"/>
                    </a:ext>
                  </a:extLst>
                </a:gridCol>
                <a:gridCol w="670306">
                  <a:extLst>
                    <a:ext uri="{9D8B030D-6E8A-4147-A177-3AD203B41FA5}">
                      <a16:colId xmlns:a16="http://schemas.microsoft.com/office/drawing/2014/main" xmlns="" val="20002"/>
                    </a:ext>
                  </a:extLst>
                </a:gridCol>
                <a:gridCol w="577850">
                  <a:extLst>
                    <a:ext uri="{9D8B030D-6E8A-4147-A177-3AD203B41FA5}">
                      <a16:colId xmlns:a16="http://schemas.microsoft.com/office/drawing/2014/main" xmlns="" val="20003"/>
                    </a:ext>
                  </a:extLst>
                </a:gridCol>
                <a:gridCol w="670306">
                  <a:extLst>
                    <a:ext uri="{9D8B030D-6E8A-4147-A177-3AD203B41FA5}">
                      <a16:colId xmlns:a16="http://schemas.microsoft.com/office/drawing/2014/main" xmlns="" val="20004"/>
                    </a:ext>
                  </a:extLst>
                </a:gridCol>
                <a:gridCol w="577850">
                  <a:extLst>
                    <a:ext uri="{9D8B030D-6E8A-4147-A177-3AD203B41FA5}">
                      <a16:colId xmlns:a16="http://schemas.microsoft.com/office/drawing/2014/main" xmlns="" val="20005"/>
                    </a:ext>
                  </a:extLst>
                </a:gridCol>
                <a:gridCol w="577850">
                  <a:extLst>
                    <a:ext uri="{9D8B030D-6E8A-4147-A177-3AD203B41FA5}">
                      <a16:colId xmlns:a16="http://schemas.microsoft.com/office/drawing/2014/main" xmlns="" val="20006"/>
                    </a:ext>
                  </a:extLst>
                </a:gridCol>
                <a:gridCol w="577850">
                  <a:extLst>
                    <a:ext uri="{9D8B030D-6E8A-4147-A177-3AD203B41FA5}">
                      <a16:colId xmlns:a16="http://schemas.microsoft.com/office/drawing/2014/main" xmlns="" val="20007"/>
                    </a:ext>
                  </a:extLst>
                </a:gridCol>
                <a:gridCol w="577850">
                  <a:extLst>
                    <a:ext uri="{9D8B030D-6E8A-4147-A177-3AD203B41FA5}">
                      <a16:colId xmlns:a16="http://schemas.microsoft.com/office/drawing/2014/main" xmlns="" val="20008"/>
                    </a:ext>
                  </a:extLst>
                </a:gridCol>
                <a:gridCol w="577850">
                  <a:extLst>
                    <a:ext uri="{9D8B030D-6E8A-4147-A177-3AD203B41FA5}">
                      <a16:colId xmlns:a16="http://schemas.microsoft.com/office/drawing/2014/main" xmlns="" val="20009"/>
                    </a:ext>
                  </a:extLst>
                </a:gridCol>
              </a:tblGrid>
              <a:tr h="139126">
                <a:tc>
                  <a:txBody>
                    <a:bodyPr/>
                    <a:lstStyle/>
                    <a:p>
                      <a:pPr algn="l" rtl="0" fontAlgn="t"/>
                      <a:r>
                        <a:rPr lang="en-GB" sz="800" b="1" i="0" u="none" strike="noStrike" dirty="0">
                          <a:solidFill>
                            <a:srgbClr val="008265"/>
                          </a:solidFill>
                          <a:effectLst/>
                          <a:latin typeface="Calibri" panose="020F0502020204030204" pitchFamily="34" charset="0"/>
                          <a:cs typeface="Calibri" panose="020F0502020204030204" pitchFamily="34" charset="0"/>
                        </a:rPr>
                        <a:t>SO RAV</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00"/>
                  </a:ext>
                </a:extLst>
              </a:tr>
              <a:tr h="13912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£m (2009/10 prices)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2013/14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2014/15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2015/16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2016/17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2017/18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2018/19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2019/20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2020/21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01"/>
                  </a:ext>
                </a:extLst>
              </a:tr>
              <a:tr h="131396">
                <a:tc>
                  <a:txBody>
                    <a:bodyPr/>
                    <a:lstStyle/>
                    <a:p>
                      <a:pPr algn="l" rtl="0" fontAlgn="t"/>
                      <a:r>
                        <a:rPr lang="en-GB" sz="800" b="0" i="0" u="none" strike="noStrike" dirty="0">
                          <a:solidFill>
                            <a:srgbClr val="000000"/>
                          </a:solidFill>
                          <a:effectLst/>
                          <a:latin typeface="Calibri" panose="020F0502020204030204" pitchFamily="34" charset="0"/>
                          <a:cs typeface="Calibri" panose="020F0502020204030204" pitchFamily="34" charset="0"/>
                        </a:rPr>
                        <a:t>Opening </a:t>
                      </a:r>
                    </a:p>
                  </a:txBody>
                  <a:tcPr marL="7729" marR="7729" marT="7729"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74</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95</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107</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117</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127</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131</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130</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130</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02"/>
                  </a:ext>
                </a:extLst>
              </a:tr>
              <a:tr h="131396">
                <a:tc>
                  <a:txBody>
                    <a:bodyPr/>
                    <a:lstStyle/>
                    <a:p>
                      <a:pPr algn="l" rtl="0" fontAlgn="t"/>
                      <a:r>
                        <a:rPr lang="en-GB" sz="800" b="0" i="0" u="none" strike="noStrike" dirty="0">
                          <a:solidFill>
                            <a:srgbClr val="000000"/>
                          </a:solidFill>
                          <a:effectLst/>
                          <a:latin typeface="Calibri" panose="020F0502020204030204" pitchFamily="34" charset="0"/>
                          <a:cs typeface="Calibri" panose="020F0502020204030204" pitchFamily="34" charset="0"/>
                        </a:rPr>
                        <a:t>Update for TPCR4 Actuals</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03"/>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Additions </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35</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33</a:t>
                      </a:r>
                    </a:p>
                  </a:txBody>
                  <a:tcPr marL="9525" marR="9525" marT="9525" marB="0" anchor="ctr">
                    <a:lnL>
                      <a:noFill/>
                    </a:lnL>
                    <a:lnR>
                      <a:noFill/>
                    </a:lnR>
                    <a:lnT>
                      <a:noFill/>
                    </a:lnT>
                    <a:lnB>
                      <a:noFill/>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04"/>
                  </a:ext>
                </a:extLst>
              </a:tr>
              <a:tr h="131396">
                <a:tc>
                  <a:txBody>
                    <a:bodyPr/>
                    <a:lstStyle/>
                    <a:p>
                      <a:pPr algn="l" rtl="0" fontAlgn="t"/>
                      <a:r>
                        <a:rPr lang="en-GB" sz="800" b="0" i="0" u="none" strike="noStrike" dirty="0">
                          <a:solidFill>
                            <a:srgbClr val="000000"/>
                          </a:solidFill>
                          <a:effectLst/>
                          <a:latin typeface="Calibri" panose="020F0502020204030204" pitchFamily="34" charset="0"/>
                          <a:cs typeface="Calibri" panose="020F0502020204030204" pitchFamily="34" charset="0"/>
                        </a:rPr>
                        <a:t>Depreciation </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(25)</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(31)</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(33)</a:t>
                      </a:r>
                    </a:p>
                  </a:txBody>
                  <a:tcPr marL="9525" marR="9525" marT="9525" marB="0" anchor="ctr">
                    <a:lnL>
                      <a:noFill/>
                    </a:lnL>
                    <a:lnR>
                      <a:noFill/>
                    </a:lnR>
                    <a:lnT>
                      <a:noFill/>
                    </a:lnT>
                    <a:lnB>
                      <a:noFill/>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05"/>
                  </a:ext>
                </a:extLst>
              </a:tr>
              <a:tr h="13912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Closing Balance </a:t>
                      </a:r>
                    </a:p>
                  </a:txBody>
                  <a:tcPr marL="7729" marR="7729" marT="7729"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95</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107</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117</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127</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131</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130</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130</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dirty="0">
                          <a:solidFill>
                            <a:srgbClr val="008265"/>
                          </a:solidFill>
                          <a:effectLst/>
                          <a:latin typeface="Calibri"/>
                        </a:rPr>
                        <a:t>129</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06"/>
                  </a:ext>
                </a:extLst>
              </a:tr>
              <a:tr h="139126">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07"/>
                  </a:ext>
                </a:extLst>
              </a:tr>
              <a:tr h="139126">
                <a:tc>
                  <a:txBody>
                    <a:bodyPr/>
                    <a:lstStyle/>
                    <a:p>
                      <a:pPr algn="l" rtl="0" fontAlgn="t"/>
                      <a:r>
                        <a:rPr lang="en-GB" sz="800" b="1" i="0" u="none" strike="noStrike" dirty="0">
                          <a:solidFill>
                            <a:srgbClr val="008265"/>
                          </a:solidFill>
                          <a:effectLst/>
                          <a:latin typeface="Calibri" panose="020F0502020204030204" pitchFamily="34" charset="0"/>
                          <a:cs typeface="Calibri" panose="020F0502020204030204" pitchFamily="34" charset="0"/>
                        </a:rPr>
                        <a:t>SO Totex</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a:noFill/>
                    </a:lnT>
                    <a:lnB>
                      <a:noFill/>
                    </a:lnB>
                    <a:solidFill>
                      <a:srgbClr val="FFFFFF"/>
                    </a:solidFill>
                  </a:tcPr>
                </a:tc>
                <a:tc gridSpan="2">
                  <a:txBody>
                    <a:bodyPr/>
                    <a:lstStyle/>
                    <a:p>
                      <a:pPr algn="ctr" rtl="0"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a:noFill/>
                    </a:lnT>
                    <a:lnB>
                      <a:noFill/>
                    </a:lnB>
                    <a:solidFill>
                      <a:srgbClr val="FFFFFF"/>
                    </a:solidFill>
                  </a:tcPr>
                </a:tc>
                <a:tc hMerge="1">
                  <a:txBody>
                    <a:bodyPr/>
                    <a:lstStyle/>
                    <a:p>
                      <a:endParaRPr lang="en-GB"/>
                    </a:p>
                  </a:txBody>
                  <a:tcPr/>
                </a:tc>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a:noFill/>
                    </a:lnT>
                    <a:lnB>
                      <a:noFill/>
                    </a:lnB>
                    <a:solidFill>
                      <a:srgbClr val="FFFFFF"/>
                    </a:solidFill>
                  </a:tcPr>
                </a:tc>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a:noFill/>
                    </a:lnT>
                    <a:lnB>
                      <a:noFill/>
                    </a:lnB>
                    <a:solidFill>
                      <a:srgbClr val="FFFFFF"/>
                    </a:solidFill>
                  </a:tcPr>
                </a:tc>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a:noFill/>
                    </a:lnT>
                    <a:lnB>
                      <a:noFill/>
                    </a:lnB>
                    <a:solidFill>
                      <a:srgbClr val="FFFFFF"/>
                    </a:solidFill>
                  </a:tcPr>
                </a:tc>
                <a:tc>
                  <a:txBody>
                    <a:bodyPr/>
                    <a:lstStyle/>
                    <a:p>
                      <a:pPr algn="l" fontAlgn="b"/>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b">
                    <a:lnL>
                      <a:noFill/>
                    </a:lnL>
                    <a:lnR>
                      <a:noFill/>
                    </a:lnR>
                    <a:lnT>
                      <a:noFill/>
                    </a:lnT>
                    <a:lnB>
                      <a:noFill/>
                    </a:lnB>
                    <a:solidFill>
                      <a:srgbClr val="FFFFFF"/>
                    </a:solidFill>
                  </a:tcPr>
                </a:tc>
                <a:tc>
                  <a:txBody>
                    <a:bodyPr/>
                    <a:lstStyle/>
                    <a:p>
                      <a:pPr algn="l" fontAlgn="b"/>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b">
                    <a:lnL>
                      <a:noFill/>
                    </a:lnL>
                    <a:lnR>
                      <a:noFill/>
                    </a:lnR>
                    <a:lnT>
                      <a:noFill/>
                    </a:lnT>
                    <a:lnB>
                      <a:noFill/>
                    </a:lnB>
                    <a:solidFill>
                      <a:srgbClr val="FFFFFF"/>
                    </a:solidFill>
                  </a:tcPr>
                </a:tc>
                <a:tc>
                  <a:txBody>
                    <a:bodyPr/>
                    <a:lstStyle/>
                    <a:p>
                      <a:pPr algn="l" fontAlgn="b"/>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b">
                    <a:lnL>
                      <a:noFill/>
                    </a:lnL>
                    <a:lnR>
                      <a:noFill/>
                    </a:lnR>
                    <a:lnT>
                      <a:noFill/>
                    </a:lnT>
                    <a:lnB>
                      <a:noFill/>
                    </a:lnB>
                    <a:solidFill>
                      <a:srgbClr val="FFFFFF"/>
                    </a:solidFill>
                  </a:tcPr>
                </a:tc>
                <a:extLst>
                  <a:ext uri="{0D108BD9-81ED-4DB2-BD59-A6C34878D82A}">
                    <a16:rowId xmlns:a16="http://schemas.microsoft.com/office/drawing/2014/main" xmlns="" val="10008"/>
                  </a:ext>
                </a:extLst>
              </a:tr>
              <a:tr h="13912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£m (2009/10 prices)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2013/14 </a:t>
                      </a:r>
                    </a:p>
                  </a:txBody>
                  <a:tcPr marL="7729" marR="7729" marT="7729"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2014/15 </a:t>
                      </a:r>
                    </a:p>
                  </a:txBody>
                  <a:tcPr marL="7729" marR="7729" marT="7729"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2015/16 </a:t>
                      </a:r>
                    </a:p>
                  </a:txBody>
                  <a:tcPr marL="7729" marR="7729" marT="7729"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2016/17 </a:t>
                      </a:r>
                    </a:p>
                  </a:txBody>
                  <a:tcPr marL="7729" marR="7729" marT="7729"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2017/18 </a:t>
                      </a:r>
                    </a:p>
                  </a:txBody>
                  <a:tcPr marL="7729" marR="7729" marT="7729"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2018/19 </a:t>
                      </a:r>
                    </a:p>
                  </a:txBody>
                  <a:tcPr marL="7729" marR="7729" marT="7729"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2019/20 </a:t>
                      </a:r>
                    </a:p>
                  </a:txBody>
                  <a:tcPr marL="7729" marR="7729" marT="7729"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2020/21 </a:t>
                      </a:r>
                    </a:p>
                  </a:txBody>
                  <a:tcPr marL="7729" marR="7729" marT="7729"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Total </a:t>
                      </a:r>
                    </a:p>
                  </a:txBody>
                  <a:tcPr marL="7729" marR="7729" marT="7729"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1"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10"/>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Baseline Capex allowances</a:t>
                      </a:r>
                    </a:p>
                  </a:txBody>
                  <a:tcPr marL="7729" marR="7729" marT="7729"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39</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34</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31</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28</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31</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21</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26</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26</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0000"/>
                          </a:solidFill>
                          <a:effectLst/>
                          <a:latin typeface="Calibri"/>
                        </a:rPr>
                        <a:t>238</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11"/>
                  </a:ext>
                </a:extLst>
              </a:tr>
              <a:tr h="131396">
                <a:tc>
                  <a:txBody>
                    <a:bodyPr/>
                    <a:lstStyle/>
                    <a:p>
                      <a:pPr algn="l" rtl="0" fontAlgn="t"/>
                      <a:r>
                        <a:rPr lang="en-US" sz="800" b="0" i="0" u="none" strike="noStrike">
                          <a:solidFill>
                            <a:srgbClr val="000000"/>
                          </a:solidFill>
                          <a:effectLst/>
                          <a:latin typeface="Calibri" panose="020F0502020204030204" pitchFamily="34" charset="0"/>
                          <a:cs typeface="Calibri" panose="020F0502020204030204" pitchFamily="34" charset="0"/>
                        </a:rPr>
                        <a:t>Baseline Regulatory Controllable Opex allowances</a:t>
                      </a:r>
                    </a:p>
                  </a:txBody>
                  <a:tcPr marL="7729" marR="7729" marT="7729"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74</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75</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83</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83</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84</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85</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86</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88</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0000"/>
                          </a:solidFill>
                          <a:effectLst/>
                          <a:latin typeface="Calibri"/>
                        </a:rPr>
                        <a:t>658</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12"/>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Baseline Totex allowance</a:t>
                      </a:r>
                    </a:p>
                  </a:txBody>
                  <a:tcPr marL="7729" marR="7729" marT="7729"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113</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109</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106</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106</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109</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100</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107</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109</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860</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13"/>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Outputs adjustment </a:t>
                      </a:r>
                    </a:p>
                  </a:txBody>
                  <a:tcPr marL="7729" marR="7729" marT="7729"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13</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5</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10</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11</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9</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9</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0000"/>
                          </a:solidFill>
                          <a:effectLst/>
                          <a:latin typeface="Calibri"/>
                        </a:rPr>
                        <a:t>73</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14"/>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Updated Totex allowance</a:t>
                      </a:r>
                    </a:p>
                  </a:txBody>
                  <a:tcPr marL="7729" marR="7729" marT="7729"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126</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115</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117</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117</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118</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109</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115</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117</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933</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15"/>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 </a:t>
                      </a:r>
                    </a:p>
                  </a:txBody>
                  <a:tcPr marL="7729" marR="7729" marT="7729"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16"/>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Capex spend</a:t>
                      </a:r>
                    </a:p>
                  </a:txBody>
                  <a:tcPr marL="7729" marR="7729" marT="7729"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32</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34</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33</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45</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31</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21</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27</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26</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0000"/>
                          </a:solidFill>
                          <a:effectLst/>
                          <a:latin typeface="Calibri"/>
                        </a:rPr>
                        <a:t>250</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17"/>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Regulatory Controllable Opex spend</a:t>
                      </a:r>
                    </a:p>
                  </a:txBody>
                  <a:tcPr marL="7729" marR="7729" marT="7729"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82</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79</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82</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87</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87</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87</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89</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90</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0000"/>
                          </a:solidFill>
                          <a:effectLst/>
                          <a:latin typeface="Calibri"/>
                        </a:rPr>
                        <a:t>684</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18"/>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Totex spend</a:t>
                      </a:r>
                    </a:p>
                  </a:txBody>
                  <a:tcPr marL="7729" marR="7729" marT="7729"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114</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114</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116</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132</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118</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109</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115</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117</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935</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19"/>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 </a:t>
                      </a:r>
                    </a:p>
                  </a:txBody>
                  <a:tcPr marL="7729" marR="7729" marT="7729"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 </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20"/>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Post-sharing totex </a:t>
                      </a:r>
                    </a:p>
                  </a:txBody>
                  <a:tcPr marL="7729" marR="7729" marT="7729"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120</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114</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116</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125</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118</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109</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115</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117</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8265"/>
                          </a:solidFill>
                          <a:effectLst/>
                          <a:latin typeface="Calibri"/>
                        </a:rPr>
                        <a:t>934</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21"/>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Fast money </a:t>
                      </a:r>
                    </a:p>
                  </a:txBody>
                  <a:tcPr marL="7729" marR="7729" marT="7729"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86</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82</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84</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90</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85</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79</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83</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84</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a:solidFill>
                            <a:srgbClr val="000000"/>
                          </a:solidFill>
                          <a:effectLst/>
                          <a:latin typeface="Calibri"/>
                        </a:rPr>
                        <a:t>673</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22"/>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Slow money </a:t>
                      </a:r>
                    </a:p>
                  </a:txBody>
                  <a:tcPr marL="7729" marR="7729" marT="7729"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33</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32</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32</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35</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33</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30</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32</a:t>
                      </a:r>
                    </a:p>
                  </a:txBody>
                  <a:tcPr marL="9525" marR="9525" marT="9525" marB="0">
                    <a:lnL>
                      <a:noFill/>
                    </a:lnL>
                    <a:lnR>
                      <a:noFill/>
                    </a:lnR>
                    <a:lnT>
                      <a:noFill/>
                    </a:lnT>
                    <a:lnB>
                      <a:noFill/>
                    </a:lnB>
                    <a:solidFill>
                      <a:srgbClr val="FFFFFF"/>
                    </a:solidFill>
                  </a:tcPr>
                </a:tc>
                <a:tc>
                  <a:txBody>
                    <a:bodyPr/>
                    <a:lstStyle/>
                    <a:p>
                      <a:pPr algn="r" rtl="0" fontAlgn="t"/>
                      <a:r>
                        <a:rPr lang="en-GB" sz="800" b="0" i="0" u="none" strike="noStrike">
                          <a:solidFill>
                            <a:srgbClr val="000000"/>
                          </a:solidFill>
                          <a:effectLst/>
                          <a:latin typeface="Calibri"/>
                        </a:rPr>
                        <a:t>33</a:t>
                      </a:r>
                    </a:p>
                  </a:txBody>
                  <a:tcPr marL="9525" marR="9525" marT="9525" marB="0">
                    <a:lnL>
                      <a:noFill/>
                    </a:lnL>
                    <a:lnR>
                      <a:noFill/>
                    </a:lnR>
                    <a:lnT>
                      <a:noFill/>
                    </a:lnT>
                    <a:lnB>
                      <a:noFill/>
                    </a:lnB>
                    <a:solidFill>
                      <a:srgbClr val="FFFFFF"/>
                    </a:solidFill>
                  </a:tcPr>
                </a:tc>
                <a:tc>
                  <a:txBody>
                    <a:bodyPr/>
                    <a:lstStyle/>
                    <a:p>
                      <a:pPr algn="r" rtl="0" fontAlgn="t"/>
                      <a:r>
                        <a:rPr lang="en-GB" sz="800" b="1" i="0" u="none" strike="noStrike" dirty="0">
                          <a:solidFill>
                            <a:srgbClr val="000000"/>
                          </a:solidFill>
                          <a:effectLst/>
                          <a:latin typeface="Calibri"/>
                        </a:rPr>
                        <a:t>261</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val="201279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6689716" cy="914096"/>
          </a:xfrm>
        </p:spPr>
        <p:txBody>
          <a:bodyPr/>
          <a:lstStyle/>
          <a:p>
            <a:r>
              <a:rPr lang="en-US" dirty="0"/>
              <a:t>Electricity Transmission</a:t>
            </a:r>
            <a:br>
              <a:rPr lang="en-US" dirty="0"/>
            </a:br>
            <a:r>
              <a:rPr lang="en-US" dirty="0"/>
              <a:t>SO allowed revenue calculation</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11</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4167634218"/>
              </p:ext>
            </p:extLst>
          </p:nvPr>
        </p:nvGraphicFramePr>
        <p:xfrm>
          <a:off x="458860" y="1911925"/>
          <a:ext cx="10396710" cy="4090289"/>
        </p:xfrm>
        <a:graphic>
          <a:graphicData uri="http://schemas.openxmlformats.org/drawingml/2006/table">
            <a:tbl>
              <a:tblPr/>
              <a:tblGrid>
                <a:gridCol w="3128213">
                  <a:extLst>
                    <a:ext uri="{9D8B030D-6E8A-4147-A177-3AD203B41FA5}">
                      <a16:colId xmlns:a16="http://schemas.microsoft.com/office/drawing/2014/main" xmlns="" val="1918548585"/>
                    </a:ext>
                  </a:extLst>
                </a:gridCol>
                <a:gridCol w="954566">
                  <a:extLst>
                    <a:ext uri="{9D8B030D-6E8A-4147-A177-3AD203B41FA5}">
                      <a16:colId xmlns:a16="http://schemas.microsoft.com/office/drawing/2014/main" xmlns="" val="802370369"/>
                    </a:ext>
                  </a:extLst>
                </a:gridCol>
                <a:gridCol w="1000568">
                  <a:extLst>
                    <a:ext uri="{9D8B030D-6E8A-4147-A177-3AD203B41FA5}">
                      <a16:colId xmlns:a16="http://schemas.microsoft.com/office/drawing/2014/main" xmlns="" val="3658911115"/>
                    </a:ext>
                  </a:extLst>
                </a:gridCol>
                <a:gridCol w="862559">
                  <a:extLst>
                    <a:ext uri="{9D8B030D-6E8A-4147-A177-3AD203B41FA5}">
                      <a16:colId xmlns:a16="http://schemas.microsoft.com/office/drawing/2014/main" xmlns="" val="1574254712"/>
                    </a:ext>
                  </a:extLst>
                </a:gridCol>
                <a:gridCol w="1000568">
                  <a:extLst>
                    <a:ext uri="{9D8B030D-6E8A-4147-A177-3AD203B41FA5}">
                      <a16:colId xmlns:a16="http://schemas.microsoft.com/office/drawing/2014/main" xmlns="" val="28121143"/>
                    </a:ext>
                  </a:extLst>
                </a:gridCol>
                <a:gridCol w="862559">
                  <a:extLst>
                    <a:ext uri="{9D8B030D-6E8A-4147-A177-3AD203B41FA5}">
                      <a16:colId xmlns:a16="http://schemas.microsoft.com/office/drawing/2014/main" xmlns="" val="3674677089"/>
                    </a:ext>
                  </a:extLst>
                </a:gridCol>
                <a:gridCol w="862559">
                  <a:extLst>
                    <a:ext uri="{9D8B030D-6E8A-4147-A177-3AD203B41FA5}">
                      <a16:colId xmlns:a16="http://schemas.microsoft.com/office/drawing/2014/main" xmlns="" val="853149352"/>
                    </a:ext>
                  </a:extLst>
                </a:gridCol>
                <a:gridCol w="862559">
                  <a:extLst>
                    <a:ext uri="{9D8B030D-6E8A-4147-A177-3AD203B41FA5}">
                      <a16:colId xmlns:a16="http://schemas.microsoft.com/office/drawing/2014/main" xmlns="" val="3217271201"/>
                    </a:ext>
                  </a:extLst>
                </a:gridCol>
                <a:gridCol w="862559">
                  <a:extLst>
                    <a:ext uri="{9D8B030D-6E8A-4147-A177-3AD203B41FA5}">
                      <a16:colId xmlns:a16="http://schemas.microsoft.com/office/drawing/2014/main" xmlns="" val="906445009"/>
                    </a:ext>
                  </a:extLst>
                </a:gridCol>
              </a:tblGrid>
              <a:tr h="202025">
                <a:tc>
                  <a:txBody>
                    <a:bodyPr/>
                    <a:lstStyle/>
                    <a:p>
                      <a:pPr algn="l" rtl="0" fontAlgn="t"/>
                      <a:r>
                        <a:rPr lang="en-GB" sz="900" b="1" i="0" u="none" strike="noStrike">
                          <a:solidFill>
                            <a:srgbClr val="008265"/>
                          </a:solidFill>
                          <a:effectLst/>
                          <a:latin typeface="Calibri" panose="020F0502020204030204" pitchFamily="34" charset="0"/>
                        </a:rPr>
                        <a:t>NGET SO Revenue</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0" i="0" u="none" strike="noStrike">
                          <a:solidFill>
                            <a:srgbClr val="000000"/>
                          </a:solidFill>
                          <a:effectLst/>
                          <a:latin typeface="Calibri" panose="020F0502020204030204" pitchFamily="34" charset="0"/>
                        </a:rPr>
                        <a:t> </a:t>
                      </a:r>
                    </a:p>
                  </a:txBody>
                  <a:tcPr marL="4636" marR="4636" marT="4636" marB="0">
                    <a:lnL>
                      <a:noFill/>
                    </a:lnL>
                    <a:lnR>
                      <a:noFill/>
                    </a:lnR>
                    <a:lnT>
                      <a:noFill/>
                    </a:lnT>
                    <a:lnB w="12700" cap="flat" cmpd="sng" algn="ctr">
                      <a:solidFill>
                        <a:srgbClr val="008265"/>
                      </a:solidFill>
                      <a:prstDash val="solid"/>
                      <a:round/>
                      <a:headEnd type="none" w="med" len="med"/>
                      <a:tailEnd type="none" w="med" len="med"/>
                    </a:lnB>
                  </a:tcPr>
                </a:tc>
                <a:tc gridSpan="2">
                  <a:txBody>
                    <a:bodyPr/>
                    <a:lstStyle/>
                    <a:p>
                      <a:pPr algn="ctr" rtl="0" fontAlgn="t"/>
                      <a:r>
                        <a:rPr lang="en-GB" sz="900" b="0" i="0" u="none" strike="noStrike">
                          <a:solidFill>
                            <a:srgbClr val="000000"/>
                          </a:solidFill>
                          <a:effectLst/>
                          <a:latin typeface="Calibri" panose="020F0502020204030204" pitchFamily="34" charset="0"/>
                        </a:rPr>
                        <a:t> </a:t>
                      </a:r>
                    </a:p>
                  </a:txBody>
                  <a:tcPr marL="4636" marR="4636" marT="4636" marB="0">
                    <a:lnL>
                      <a:noFill/>
                    </a:lnL>
                    <a:lnR>
                      <a:noFill/>
                    </a:lnR>
                    <a:lnT>
                      <a:noFill/>
                    </a:lnT>
                    <a:lnB w="12700" cap="flat" cmpd="sng" algn="ctr">
                      <a:solidFill>
                        <a:srgbClr val="008265"/>
                      </a:solidFill>
                      <a:prstDash val="solid"/>
                      <a:round/>
                      <a:headEnd type="none" w="med" len="med"/>
                      <a:tailEnd type="none" w="med" len="med"/>
                    </a:lnB>
                  </a:tcPr>
                </a:tc>
                <a:tc hMerge="1">
                  <a:txBody>
                    <a:bodyPr/>
                    <a:lstStyle/>
                    <a:p>
                      <a:endParaRPr lang="en-GB"/>
                    </a:p>
                  </a:txBody>
                  <a:tcPr/>
                </a:tc>
                <a:tc>
                  <a:txBody>
                    <a:bodyPr/>
                    <a:lstStyle/>
                    <a:p>
                      <a:pPr algn="l" rtl="0" fontAlgn="t"/>
                      <a:r>
                        <a:rPr lang="en-GB" sz="900" b="0" i="0" u="none" strike="noStrike">
                          <a:solidFill>
                            <a:srgbClr val="000000"/>
                          </a:solidFill>
                          <a:effectLst/>
                          <a:latin typeface="Calibri" panose="020F0502020204030204" pitchFamily="34" charset="0"/>
                        </a:rPr>
                        <a:t> </a:t>
                      </a:r>
                    </a:p>
                  </a:txBody>
                  <a:tcPr marL="4636" marR="4636" marT="4636" marB="0">
                    <a:lnL>
                      <a:noFill/>
                    </a:lnL>
                    <a:lnR>
                      <a:noFill/>
                    </a:lnR>
                    <a:lnT>
                      <a:noFill/>
                    </a:lnT>
                    <a:lnB w="12700" cap="flat" cmpd="sng" algn="ctr">
                      <a:solidFill>
                        <a:srgbClr val="008265"/>
                      </a:solidFill>
                      <a:prstDash val="solid"/>
                      <a:round/>
                      <a:headEnd type="none" w="med" len="med"/>
                      <a:tailEnd type="none" w="med" len="med"/>
                    </a:lnB>
                  </a:tcPr>
                </a:tc>
                <a:tc>
                  <a:txBody>
                    <a:bodyPr/>
                    <a:lstStyle/>
                    <a:p>
                      <a:pPr algn="l" rtl="0" fontAlgn="t"/>
                      <a:r>
                        <a:rPr lang="en-GB" sz="900" b="0" i="0" u="none" strike="noStrike">
                          <a:solidFill>
                            <a:srgbClr val="000000"/>
                          </a:solidFill>
                          <a:effectLst/>
                          <a:latin typeface="Calibri" panose="020F0502020204030204" pitchFamily="34" charset="0"/>
                        </a:rPr>
                        <a:t> </a:t>
                      </a:r>
                    </a:p>
                  </a:txBody>
                  <a:tcPr marL="4636" marR="4636" marT="4636" marB="0">
                    <a:lnL>
                      <a:noFill/>
                    </a:lnL>
                    <a:lnR>
                      <a:noFill/>
                    </a:lnR>
                    <a:lnT>
                      <a:noFill/>
                    </a:lnT>
                    <a:lnB w="12700" cap="flat" cmpd="sng" algn="ctr">
                      <a:solidFill>
                        <a:srgbClr val="008265"/>
                      </a:solidFill>
                      <a:prstDash val="solid"/>
                      <a:round/>
                      <a:headEnd type="none" w="med" len="med"/>
                      <a:tailEnd type="none" w="med" len="med"/>
                    </a:lnB>
                  </a:tcPr>
                </a:tc>
                <a:tc>
                  <a:txBody>
                    <a:bodyPr/>
                    <a:lstStyle/>
                    <a:p>
                      <a:pPr algn="l" rtl="0" fontAlgn="t"/>
                      <a:r>
                        <a:rPr lang="en-GB" sz="900" b="0" i="0" u="none" strike="noStrike">
                          <a:solidFill>
                            <a:srgbClr val="000000"/>
                          </a:solidFill>
                          <a:effectLst/>
                          <a:latin typeface="Calibri" panose="020F0502020204030204" pitchFamily="34" charset="0"/>
                        </a:rPr>
                        <a:t> </a:t>
                      </a:r>
                    </a:p>
                  </a:txBody>
                  <a:tcPr marL="4636" marR="4636" marT="4636" marB="0">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636" marR="4636" marT="463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636" marR="4636" marT="4636" marB="0" anchor="b">
                    <a:lnL>
                      <a:noFill/>
                    </a:lnL>
                    <a:lnR>
                      <a:noFill/>
                    </a:lnR>
                    <a:lnT>
                      <a:noFill/>
                    </a:lnT>
                    <a:lnB w="12700" cap="flat" cmpd="sng" algn="ctr">
                      <a:solidFill>
                        <a:srgbClr val="008265"/>
                      </a:solidFill>
                      <a:prstDash val="solid"/>
                      <a:round/>
                      <a:headEnd type="none" w="med" len="med"/>
                      <a:tailEnd type="none" w="med" len="med"/>
                    </a:lnB>
                  </a:tcPr>
                </a:tc>
                <a:extLst>
                  <a:ext uri="{0D108BD9-81ED-4DB2-BD59-A6C34878D82A}">
                    <a16:rowId xmlns:a16="http://schemas.microsoft.com/office/drawing/2014/main" xmlns="" val="755173258"/>
                  </a:ext>
                </a:extLst>
              </a:tr>
              <a:tr h="202025">
                <a:tc>
                  <a:txBody>
                    <a:bodyPr/>
                    <a:lstStyle/>
                    <a:p>
                      <a:pPr algn="l" rtl="0" fontAlgn="t"/>
                      <a:r>
                        <a:rPr lang="en-GB" sz="900" b="1" i="0" u="none" strike="noStrike">
                          <a:solidFill>
                            <a:srgbClr val="008265"/>
                          </a:solidFill>
                          <a:effectLst/>
                          <a:latin typeface="Calibri" panose="020F0502020204030204" pitchFamily="34" charset="0"/>
                        </a:rPr>
                        <a:t>£m (2009/10 prices)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2013/14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2014/15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2015/16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2016/17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2017/18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2018/19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2019/20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2020/21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341810859"/>
                  </a:ext>
                </a:extLst>
              </a:tr>
              <a:tr h="190801">
                <a:tc>
                  <a:txBody>
                    <a:bodyPr/>
                    <a:lstStyle/>
                    <a:p>
                      <a:pPr algn="l" rtl="0" fontAlgn="t"/>
                      <a:r>
                        <a:rPr lang="en-GB" sz="900" b="0" i="0" u="none" strike="noStrike">
                          <a:solidFill>
                            <a:srgbClr val="000000"/>
                          </a:solidFill>
                          <a:effectLst/>
                          <a:latin typeface="Calibri" panose="020F0502020204030204" pitchFamily="34" charset="0"/>
                        </a:rPr>
                        <a:t>Fast money </a:t>
                      </a:r>
                    </a:p>
                  </a:txBody>
                  <a:tcPr marL="4636" marR="4636" marT="4636"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86</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82</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84</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90</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85</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79</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83</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84</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474654682"/>
                  </a:ext>
                </a:extLst>
              </a:tr>
              <a:tr h="190801">
                <a:tc>
                  <a:txBody>
                    <a:bodyPr/>
                    <a:lstStyle/>
                    <a:p>
                      <a:pPr algn="l" rtl="0" fontAlgn="t"/>
                      <a:r>
                        <a:rPr lang="en-GB" sz="900" b="0" i="0" u="none" strike="noStrike">
                          <a:solidFill>
                            <a:srgbClr val="000000"/>
                          </a:solidFill>
                          <a:effectLst/>
                          <a:latin typeface="Calibri" panose="020F0502020204030204" pitchFamily="34" charset="0"/>
                        </a:rPr>
                        <a:t>Non controllable costs </a:t>
                      </a:r>
                    </a:p>
                  </a:txBody>
                  <a:tcPr marL="4636" marR="4636" marT="4636"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extLst>
                  <a:ext uri="{0D108BD9-81ED-4DB2-BD59-A6C34878D82A}">
                    <a16:rowId xmlns:a16="http://schemas.microsoft.com/office/drawing/2014/main" xmlns="" val="1509686788"/>
                  </a:ext>
                </a:extLst>
              </a:tr>
              <a:tr h="190801">
                <a:tc>
                  <a:txBody>
                    <a:bodyPr/>
                    <a:lstStyle/>
                    <a:p>
                      <a:pPr algn="l" rtl="0" fontAlgn="t"/>
                      <a:r>
                        <a:rPr lang="en-GB" sz="900" b="0" i="0" u="none" strike="noStrike">
                          <a:solidFill>
                            <a:srgbClr val="000000"/>
                          </a:solidFill>
                          <a:effectLst/>
                          <a:latin typeface="Calibri" panose="020F0502020204030204" pitchFamily="34" charset="0"/>
                        </a:rPr>
                        <a:t>Pensions </a:t>
                      </a:r>
                    </a:p>
                  </a:txBody>
                  <a:tcPr marL="4636" marR="4636" marT="4636"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4636" marR="4636" marT="4636" marB="0" anchor="ctr">
                    <a:lnL>
                      <a:noFill/>
                    </a:lnL>
                    <a:lnR>
                      <a:noFill/>
                    </a:lnR>
                    <a:lnT>
                      <a:noFill/>
                    </a:lnT>
                    <a:lnB>
                      <a:noFill/>
                    </a:lnB>
                    <a:solidFill>
                      <a:srgbClr val="FFFFFF"/>
                    </a:solidFill>
                  </a:tcPr>
                </a:tc>
                <a:extLst>
                  <a:ext uri="{0D108BD9-81ED-4DB2-BD59-A6C34878D82A}">
                    <a16:rowId xmlns:a16="http://schemas.microsoft.com/office/drawing/2014/main" xmlns="" val="4031153226"/>
                  </a:ext>
                </a:extLst>
              </a:tr>
              <a:tr h="190801">
                <a:tc>
                  <a:txBody>
                    <a:bodyPr/>
                    <a:lstStyle/>
                    <a:p>
                      <a:pPr algn="l" rtl="0" fontAlgn="t"/>
                      <a:r>
                        <a:rPr lang="en-GB" sz="900" b="0" i="0" u="none" strike="noStrike">
                          <a:solidFill>
                            <a:srgbClr val="000000"/>
                          </a:solidFill>
                          <a:effectLst/>
                          <a:latin typeface="Calibri" panose="020F0502020204030204" pitchFamily="34" charset="0"/>
                        </a:rPr>
                        <a:t>Equity injection costs </a:t>
                      </a:r>
                    </a:p>
                  </a:txBody>
                  <a:tcPr marL="4636" marR="4636" marT="4636"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extLst>
                  <a:ext uri="{0D108BD9-81ED-4DB2-BD59-A6C34878D82A}">
                    <a16:rowId xmlns:a16="http://schemas.microsoft.com/office/drawing/2014/main" xmlns="" val="3310751142"/>
                  </a:ext>
                </a:extLst>
              </a:tr>
              <a:tr h="190801">
                <a:tc>
                  <a:txBody>
                    <a:bodyPr/>
                    <a:lstStyle/>
                    <a:p>
                      <a:pPr algn="l" rtl="0" fontAlgn="t"/>
                      <a:r>
                        <a:rPr lang="en-GB" sz="900" b="0" i="0" u="none" strike="noStrike">
                          <a:solidFill>
                            <a:srgbClr val="000000"/>
                          </a:solidFill>
                          <a:effectLst/>
                          <a:latin typeface="Calibri" panose="020F0502020204030204" pitchFamily="34" charset="0"/>
                        </a:rPr>
                        <a:t>IQI adjustment </a:t>
                      </a:r>
                    </a:p>
                  </a:txBody>
                  <a:tcPr marL="4636" marR="4636" marT="4636"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extLst>
                  <a:ext uri="{0D108BD9-81ED-4DB2-BD59-A6C34878D82A}">
                    <a16:rowId xmlns:a16="http://schemas.microsoft.com/office/drawing/2014/main" xmlns="" val="2460192427"/>
                  </a:ext>
                </a:extLst>
              </a:tr>
              <a:tr h="190801">
                <a:tc>
                  <a:txBody>
                    <a:bodyPr/>
                    <a:lstStyle/>
                    <a:p>
                      <a:pPr algn="l" rtl="0" fontAlgn="t"/>
                      <a:r>
                        <a:rPr lang="en-GB" sz="900" b="0" i="0" u="none" strike="noStrike">
                          <a:solidFill>
                            <a:srgbClr val="000000"/>
                          </a:solidFill>
                          <a:effectLst/>
                          <a:latin typeface="Calibri" panose="020F0502020204030204" pitchFamily="34" charset="0"/>
                        </a:rPr>
                        <a:t>Tax allowance </a:t>
                      </a:r>
                    </a:p>
                  </a:txBody>
                  <a:tcPr marL="4636" marR="4636" marT="4636"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636" marR="4636" marT="4636" marB="0" anchor="ctr">
                    <a:lnL>
                      <a:noFill/>
                    </a:lnL>
                    <a:lnR>
                      <a:noFill/>
                    </a:lnR>
                    <a:lnT>
                      <a:noFill/>
                    </a:lnT>
                    <a:lnB>
                      <a:noFill/>
                    </a:lnB>
                    <a:solidFill>
                      <a:srgbClr val="FFFFFF"/>
                    </a:solidFill>
                  </a:tcPr>
                </a:tc>
                <a:extLst>
                  <a:ext uri="{0D108BD9-81ED-4DB2-BD59-A6C34878D82A}">
                    <a16:rowId xmlns:a16="http://schemas.microsoft.com/office/drawing/2014/main" xmlns="" val="1561759680"/>
                  </a:ext>
                </a:extLst>
              </a:tr>
              <a:tr h="190801">
                <a:tc>
                  <a:txBody>
                    <a:bodyPr/>
                    <a:lstStyle/>
                    <a:p>
                      <a:pPr algn="l" rtl="0" fontAlgn="t"/>
                      <a:r>
                        <a:rPr lang="en-GB" sz="900" b="0" i="0" u="none" strike="noStrike">
                          <a:solidFill>
                            <a:srgbClr val="000000"/>
                          </a:solidFill>
                          <a:effectLst/>
                          <a:latin typeface="Calibri" panose="020F0502020204030204" pitchFamily="34" charset="0"/>
                        </a:rPr>
                        <a:t>Depreciation &amp; return on RAV </a:t>
                      </a:r>
                    </a:p>
                  </a:txBody>
                  <a:tcPr marL="4636" marR="4636" marT="4636"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19</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24</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27</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30</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34</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36</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38</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38</a:t>
                      </a:r>
                    </a:p>
                  </a:txBody>
                  <a:tcPr marL="4636" marR="4636" marT="4636" marB="0" anchor="ctr">
                    <a:lnL>
                      <a:noFill/>
                    </a:lnL>
                    <a:lnR>
                      <a:noFill/>
                    </a:lnR>
                    <a:lnT>
                      <a:noFill/>
                    </a:lnT>
                    <a:lnB>
                      <a:noFill/>
                    </a:lnB>
                    <a:solidFill>
                      <a:srgbClr val="FFFFFF"/>
                    </a:solidFill>
                  </a:tcPr>
                </a:tc>
                <a:extLst>
                  <a:ext uri="{0D108BD9-81ED-4DB2-BD59-A6C34878D82A}">
                    <a16:rowId xmlns:a16="http://schemas.microsoft.com/office/drawing/2014/main" xmlns="" val="628675429"/>
                  </a:ext>
                </a:extLst>
              </a:tr>
              <a:tr h="190801">
                <a:tc>
                  <a:txBody>
                    <a:bodyPr/>
                    <a:lstStyle/>
                    <a:p>
                      <a:pPr algn="l" rtl="0" fontAlgn="t"/>
                      <a:r>
                        <a:rPr lang="en-GB" sz="900" b="0" i="0" u="none" strike="noStrike">
                          <a:solidFill>
                            <a:srgbClr val="000000"/>
                          </a:solidFill>
                          <a:effectLst/>
                          <a:latin typeface="Calibri" panose="020F0502020204030204" pitchFamily="34" charset="0"/>
                        </a:rPr>
                        <a:t>Other Revenue adjustments </a:t>
                      </a:r>
                    </a:p>
                  </a:txBody>
                  <a:tcPr marL="4636" marR="4636" marT="4636"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4636" marR="4636" marT="4636" marB="0" anchor="ctr">
                    <a:lnL>
                      <a:noFill/>
                    </a:lnL>
                    <a:lnR>
                      <a:noFill/>
                    </a:lnR>
                    <a:lnT>
                      <a:noFill/>
                    </a:lnT>
                    <a:lnB>
                      <a:noFill/>
                    </a:lnB>
                    <a:solidFill>
                      <a:srgbClr val="FFFFFF"/>
                    </a:solidFill>
                  </a:tcPr>
                </a:tc>
                <a:extLst>
                  <a:ext uri="{0D108BD9-81ED-4DB2-BD59-A6C34878D82A}">
                    <a16:rowId xmlns:a16="http://schemas.microsoft.com/office/drawing/2014/main" xmlns="" val="3593787257"/>
                  </a:ext>
                </a:extLst>
              </a:tr>
              <a:tr h="202025">
                <a:tc>
                  <a:txBody>
                    <a:bodyPr/>
                    <a:lstStyle/>
                    <a:p>
                      <a:pPr algn="l" rtl="0" fontAlgn="t"/>
                      <a:r>
                        <a:rPr lang="en-GB" sz="900" b="1" i="0" u="none" strike="noStrike">
                          <a:solidFill>
                            <a:srgbClr val="008265"/>
                          </a:solidFill>
                          <a:effectLst/>
                          <a:latin typeface="Calibri" panose="020F0502020204030204" pitchFamily="34" charset="0"/>
                        </a:rPr>
                        <a:t>Total revenue </a:t>
                      </a:r>
                    </a:p>
                  </a:txBody>
                  <a:tcPr marL="4636" marR="4636" marT="4636"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120</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120</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127</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136</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134</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128</a:t>
                      </a:r>
                    </a:p>
                  </a:txBody>
                  <a:tcPr marL="4636" marR="4636" marT="4636"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135</a:t>
                      </a:r>
                    </a:p>
                  </a:txBody>
                  <a:tcPr marL="4636" marR="4636" marT="4636"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137</a:t>
                      </a:r>
                    </a:p>
                  </a:txBody>
                  <a:tcPr marL="4636" marR="4636" marT="4636"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4194788809"/>
                  </a:ext>
                </a:extLst>
              </a:tr>
              <a:tr h="202025">
                <a:tc>
                  <a:txBody>
                    <a:bodyPr/>
                    <a:lstStyle/>
                    <a:p>
                      <a:pPr algn="l" rtl="0" fontAlgn="t"/>
                      <a:r>
                        <a:rPr lang="en-GB" sz="900" b="1" i="0" u="none" strike="noStrike">
                          <a:solidFill>
                            <a:srgbClr val="008265"/>
                          </a:solidFill>
                          <a:effectLst/>
                          <a:latin typeface="Calibri" panose="020F0502020204030204" pitchFamily="34" charset="0"/>
                        </a:rPr>
                        <a:t>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 </a:t>
                      </a:r>
                    </a:p>
                  </a:txBody>
                  <a:tcPr marL="4636" marR="4636" marT="4636" marB="0" anchor="b">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 </a:t>
                      </a:r>
                    </a:p>
                  </a:txBody>
                  <a:tcPr marL="4636" marR="4636" marT="4636" marB="0" anchor="b">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 </a:t>
                      </a:r>
                    </a:p>
                  </a:txBody>
                  <a:tcPr marL="4636" marR="4636" marT="4636" marB="0" anchor="b">
                    <a:lnL>
                      <a:noFill/>
                    </a:lnL>
                    <a:lnR>
                      <a:noFill/>
                    </a:lnR>
                    <a:lnT w="12700" cap="flat" cmpd="sng" algn="ctr">
                      <a:solidFill>
                        <a:srgbClr val="00826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560464162"/>
                  </a:ext>
                </a:extLst>
              </a:tr>
              <a:tr h="202025">
                <a:tc>
                  <a:txBody>
                    <a:bodyPr/>
                    <a:lstStyle/>
                    <a:p>
                      <a:pPr algn="l" rtl="0" fontAlgn="t"/>
                      <a:r>
                        <a:rPr lang="en-GB" sz="900" b="1" i="0" u="none" strike="noStrike">
                          <a:solidFill>
                            <a:srgbClr val="008265"/>
                          </a:solidFill>
                          <a:effectLst/>
                          <a:latin typeface="Calibri" panose="020F0502020204030204" pitchFamily="34" charset="0"/>
                        </a:rPr>
                        <a:t>NGET SO MOD</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 </a:t>
                      </a:r>
                    </a:p>
                  </a:txBody>
                  <a:tcPr marL="4636" marR="4636" marT="4636"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 </a:t>
                      </a:r>
                    </a:p>
                  </a:txBody>
                  <a:tcPr marL="4636" marR="4636" marT="4636"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 </a:t>
                      </a:r>
                    </a:p>
                  </a:txBody>
                  <a:tcPr marL="4636" marR="4636" marT="4636"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66678274"/>
                  </a:ext>
                </a:extLst>
              </a:tr>
              <a:tr h="202025">
                <a:tc>
                  <a:txBody>
                    <a:bodyPr/>
                    <a:lstStyle/>
                    <a:p>
                      <a:pPr algn="l" rtl="0" fontAlgn="t"/>
                      <a:r>
                        <a:rPr lang="en-GB" sz="900" b="1" i="0" u="none" strike="noStrike">
                          <a:solidFill>
                            <a:srgbClr val="008265"/>
                          </a:solidFill>
                          <a:effectLst/>
                          <a:latin typeface="Calibri" panose="020F0502020204030204" pitchFamily="34" charset="0"/>
                        </a:rPr>
                        <a:t>£m (2009/10 prices)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2013/14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2014/15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2015/16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2016/17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2017/18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2018/19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2019/20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2020/21 </a:t>
                      </a:r>
                    </a:p>
                  </a:txBody>
                  <a:tcPr marL="4636" marR="4636" marT="463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3293507299"/>
                  </a:ext>
                </a:extLst>
              </a:tr>
              <a:tr h="190801">
                <a:tc>
                  <a:txBody>
                    <a:bodyPr/>
                    <a:lstStyle/>
                    <a:p>
                      <a:pPr algn="l" rtl="0" fontAlgn="t"/>
                      <a:r>
                        <a:rPr lang="en-GB" sz="900" b="0" i="0" u="none" strike="noStrike">
                          <a:solidFill>
                            <a:srgbClr val="000000"/>
                          </a:solidFill>
                          <a:effectLst/>
                          <a:latin typeface="Calibri" panose="020F0502020204030204" pitchFamily="34" charset="0"/>
                        </a:rPr>
                        <a:t>Baseline Regulated Base Revenue</a:t>
                      </a:r>
                    </a:p>
                  </a:txBody>
                  <a:tcPr marL="4636" marR="4636" marT="4636"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114</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114</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114</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117</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123</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118</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125</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126</a:t>
                      </a:r>
                    </a:p>
                  </a:txBody>
                  <a:tcPr marL="4636" marR="4636" marT="4636"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979004720"/>
                  </a:ext>
                </a:extLst>
              </a:tr>
              <a:tr h="190801">
                <a:tc>
                  <a:txBody>
                    <a:bodyPr/>
                    <a:lstStyle/>
                    <a:p>
                      <a:pPr algn="l" rtl="0" fontAlgn="t"/>
                      <a:r>
                        <a:rPr lang="en-GB" sz="900" b="1" i="0" u="none" strike="noStrike">
                          <a:solidFill>
                            <a:srgbClr val="008265"/>
                          </a:solidFill>
                          <a:effectLst/>
                          <a:latin typeface="Calibri" panose="020F0502020204030204" pitchFamily="34" charset="0"/>
                        </a:rPr>
                        <a:t>MOD adjustment </a:t>
                      </a:r>
                    </a:p>
                  </a:txBody>
                  <a:tcPr marL="4636" marR="4636" marT="4636" marB="0">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a:t>
                      </a:r>
                    </a:p>
                  </a:txBody>
                  <a:tcPr marL="4636" marR="4636" marT="4636"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4</a:t>
                      </a:r>
                    </a:p>
                  </a:txBody>
                  <a:tcPr marL="4636" marR="4636" marT="4636"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6</a:t>
                      </a:r>
                    </a:p>
                  </a:txBody>
                  <a:tcPr marL="4636" marR="4636" marT="4636"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21</a:t>
                      </a:r>
                    </a:p>
                  </a:txBody>
                  <a:tcPr marL="4636" marR="4636" marT="4636"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9</a:t>
                      </a:r>
                    </a:p>
                  </a:txBody>
                  <a:tcPr marL="4636" marR="4636" marT="4636"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30</a:t>
                      </a:r>
                    </a:p>
                  </a:txBody>
                  <a:tcPr marL="4636" marR="4636" marT="4636" marB="0" anchor="ctr">
                    <a:lnL>
                      <a:noFill/>
                    </a:lnL>
                    <a:lnR>
                      <a:noFill/>
                    </a:lnR>
                    <a:lnT>
                      <a:noFill/>
                    </a:lnT>
                    <a:lnB>
                      <a:noFill/>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 </a:t>
                      </a:r>
                    </a:p>
                  </a:txBody>
                  <a:tcPr marL="4636" marR="4636" marT="4636" marB="0" anchor="b">
                    <a:lnL>
                      <a:noFill/>
                    </a:lnL>
                    <a:lnR>
                      <a:noFill/>
                    </a:lnR>
                    <a:lnT>
                      <a:noFill/>
                    </a:lnT>
                    <a:lnB>
                      <a:noFill/>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 </a:t>
                      </a:r>
                    </a:p>
                  </a:txBody>
                  <a:tcPr marL="4636" marR="4636" marT="4636" marB="0" anchor="b">
                    <a:lnL>
                      <a:noFill/>
                    </a:lnL>
                    <a:lnR>
                      <a:noFill/>
                    </a:lnR>
                    <a:lnT>
                      <a:noFill/>
                    </a:lnT>
                    <a:lnB>
                      <a:noFill/>
                    </a:lnB>
                    <a:solidFill>
                      <a:srgbClr val="FFFFFF"/>
                    </a:solidFill>
                  </a:tcPr>
                </a:tc>
                <a:extLst>
                  <a:ext uri="{0D108BD9-81ED-4DB2-BD59-A6C34878D82A}">
                    <a16:rowId xmlns:a16="http://schemas.microsoft.com/office/drawing/2014/main" xmlns="" val="1863453274"/>
                  </a:ext>
                </a:extLst>
              </a:tr>
              <a:tr h="190801">
                <a:tc>
                  <a:txBody>
                    <a:bodyPr/>
                    <a:lstStyle/>
                    <a:p>
                      <a:pPr algn="l" rtl="0" fontAlgn="t"/>
                      <a:r>
                        <a:rPr lang="en-GB" sz="900" b="0" i="0" u="none" strike="noStrike">
                          <a:solidFill>
                            <a:srgbClr val="000000"/>
                          </a:solidFill>
                          <a:effectLst/>
                          <a:latin typeface="Calibri" panose="020F0502020204030204" pitchFamily="34" charset="0"/>
                        </a:rPr>
                        <a:t>Annual Iteration Base Revenue</a:t>
                      </a:r>
                    </a:p>
                  </a:txBody>
                  <a:tcPr marL="4636" marR="4636" marT="4636"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114</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117</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120</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138</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132</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148</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636" marR="4636" marT="4636" marB="0" anchor="ctr">
                    <a:lnL>
                      <a:noFill/>
                    </a:lnL>
                    <a:lnR>
                      <a:noFill/>
                    </a:lnR>
                    <a:lnT>
                      <a:noFill/>
                    </a:lnT>
                    <a:lnB>
                      <a:noFill/>
                    </a:lnB>
                    <a:solidFill>
                      <a:srgbClr val="FFFFFF"/>
                    </a:solidFill>
                  </a:tcPr>
                </a:tc>
                <a:extLst>
                  <a:ext uri="{0D108BD9-81ED-4DB2-BD59-A6C34878D82A}">
                    <a16:rowId xmlns:a16="http://schemas.microsoft.com/office/drawing/2014/main" xmlns="" val="3776637227"/>
                  </a:ext>
                </a:extLst>
              </a:tr>
              <a:tr h="195701">
                <a:tc>
                  <a:txBody>
                    <a:bodyPr/>
                    <a:lstStyle/>
                    <a:p>
                      <a:pPr algn="l" rtl="0" fontAlgn="t"/>
                      <a:r>
                        <a:rPr lang="en-GB" sz="900" b="1" i="0" u="none" strike="noStrike">
                          <a:solidFill>
                            <a:srgbClr val="000000"/>
                          </a:solidFill>
                          <a:effectLst/>
                          <a:latin typeface="Calibri" panose="020F0502020204030204" pitchFamily="34" charset="0"/>
                        </a:rPr>
                        <a:t>Present (18-19) Value</a:t>
                      </a:r>
                    </a:p>
                  </a:txBody>
                  <a:tcPr marL="4636" marR="4636" marT="4636"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636" marR="4636" marT="4636" marB="0" anchor="ctr">
                    <a:lnL>
                      <a:noFill/>
                    </a:lnL>
                    <a:lnR>
                      <a:noFill/>
                    </a:lnR>
                    <a:lnT>
                      <a:noFill/>
                    </a:lnT>
                    <a:lnB>
                      <a:noFill/>
                    </a:lnB>
                    <a:solidFill>
                      <a:srgbClr val="FFFFFF"/>
                    </a:solidFill>
                  </a:tcPr>
                </a:tc>
                <a:tc>
                  <a:txBody>
                    <a:bodyPr/>
                    <a:lstStyle/>
                    <a:p>
                      <a:pPr algn="l" fontAlgn="b"/>
                      <a:endParaRPr lang="en-GB" sz="900" b="0" i="0" u="none" strike="noStrike">
                        <a:solidFill>
                          <a:srgbClr val="000000"/>
                        </a:solidFill>
                        <a:effectLst/>
                        <a:latin typeface="Arial" panose="020B0604020202020204" pitchFamily="34" charset="0"/>
                      </a:endParaRPr>
                    </a:p>
                  </a:txBody>
                  <a:tcPr marL="4636" marR="4636" marT="4636" marB="0" anchor="b">
                    <a:lnL>
                      <a:noFill/>
                    </a:lnL>
                    <a:lnR>
                      <a:noFill/>
                    </a:lnR>
                    <a:lnT>
                      <a:noFill/>
                    </a:lnT>
                    <a:lnB>
                      <a:noFill/>
                    </a:lnB>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850</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636" marR="4636" marT="4636" marB="0" anchor="ctr">
                    <a:lnL>
                      <a:noFill/>
                    </a:lnL>
                    <a:lnR>
                      <a:noFill/>
                    </a:lnR>
                    <a:lnT>
                      <a:noFill/>
                    </a:lnT>
                    <a:lnB>
                      <a:noFill/>
                    </a:lnB>
                    <a:solidFill>
                      <a:srgbClr val="FFFFFF"/>
                    </a:solidFill>
                  </a:tcPr>
                </a:tc>
                <a:extLst>
                  <a:ext uri="{0D108BD9-81ED-4DB2-BD59-A6C34878D82A}">
                    <a16:rowId xmlns:a16="http://schemas.microsoft.com/office/drawing/2014/main" xmlns="" val="3588076207"/>
                  </a:ext>
                </a:extLst>
              </a:tr>
              <a:tr h="190801">
                <a:tc>
                  <a:txBody>
                    <a:bodyPr/>
                    <a:lstStyle/>
                    <a:p>
                      <a:pPr algn="l" rtl="0" fontAlgn="t"/>
                      <a:r>
                        <a:rPr lang="en-US" sz="900" b="0" i="0" u="none" strike="noStrike">
                          <a:solidFill>
                            <a:srgbClr val="000000"/>
                          </a:solidFill>
                          <a:effectLst/>
                          <a:latin typeface="Calibri" panose="020F0502020204030204" pitchFamily="34" charset="0"/>
                        </a:rPr>
                        <a:t>Regulated base revenue: Nov 2017 model run</a:t>
                      </a:r>
                    </a:p>
                  </a:txBody>
                  <a:tcPr marL="4636" marR="4636" marT="4636"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120</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120</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127</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136</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134</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128</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636" marR="4636" marT="4636"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636" marR="4636" marT="4636" marB="0" anchor="ctr">
                    <a:lnL>
                      <a:noFill/>
                    </a:lnL>
                    <a:lnR>
                      <a:noFill/>
                    </a:lnR>
                    <a:lnT>
                      <a:noFill/>
                    </a:lnT>
                    <a:lnB>
                      <a:noFill/>
                    </a:lnB>
                    <a:solidFill>
                      <a:srgbClr val="FFFFFF"/>
                    </a:solidFill>
                  </a:tcPr>
                </a:tc>
                <a:extLst>
                  <a:ext uri="{0D108BD9-81ED-4DB2-BD59-A6C34878D82A}">
                    <a16:rowId xmlns:a16="http://schemas.microsoft.com/office/drawing/2014/main" xmlns="" val="624918468"/>
                  </a:ext>
                </a:extLst>
              </a:tr>
              <a:tr h="202025">
                <a:tc>
                  <a:txBody>
                    <a:bodyPr/>
                    <a:lstStyle/>
                    <a:p>
                      <a:pPr algn="l" rtl="0" fontAlgn="ctr"/>
                      <a:r>
                        <a:rPr lang="en-GB" sz="900" b="1" i="0" u="none" strike="noStrike">
                          <a:solidFill>
                            <a:srgbClr val="000000"/>
                          </a:solidFill>
                          <a:effectLst/>
                          <a:latin typeface="Calibri" panose="020F0502020204030204" pitchFamily="34" charset="0"/>
                        </a:rPr>
                        <a:t>Present (18-19) Value</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850</a:t>
                      </a:r>
                    </a:p>
                  </a:txBody>
                  <a:tcPr marL="4636" marR="4636" marT="463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900" b="1" i="0" u="none" strike="noStrike">
                          <a:solidFill>
                            <a:srgbClr val="008265"/>
                          </a:solidFill>
                          <a:effectLst/>
                          <a:latin typeface="Calibri" panose="020F0502020204030204" pitchFamily="34" charset="0"/>
                        </a:rPr>
                        <a:t> </a:t>
                      </a:r>
                    </a:p>
                  </a:txBody>
                  <a:tcPr marL="4636" marR="4636" marT="4636"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225655317"/>
                  </a:ext>
                </a:extLst>
              </a:tr>
              <a:tr h="190801">
                <a:tc gridSpan="7">
                  <a:txBody>
                    <a:bodyPr/>
                    <a:lstStyle/>
                    <a:p>
                      <a:pPr algn="l" rtl="0" fontAlgn="t"/>
                      <a:r>
                        <a:rPr lang="en-US" sz="900" b="0" i="0" u="none" strike="noStrike">
                          <a:solidFill>
                            <a:srgbClr val="008265"/>
                          </a:solidFill>
                          <a:effectLst/>
                          <a:latin typeface="Calibri" panose="020F0502020204030204" pitchFamily="34" charset="0"/>
                        </a:rPr>
                        <a:t>This table shows MOD has correctly adjusted base revenue to match, in PV terms, the current PCFM view up to the latest year MOD has been published for.</a:t>
                      </a:r>
                    </a:p>
                  </a:txBody>
                  <a:tcPr marL="4636" marR="4636" marT="4636"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rtl="0" fontAlgn="b"/>
                      <a:r>
                        <a:rPr lang="en-GB" sz="900" b="1" i="0" u="none" strike="noStrike">
                          <a:solidFill>
                            <a:srgbClr val="008265"/>
                          </a:solidFill>
                          <a:effectLst/>
                          <a:latin typeface="Calibri" panose="020F0502020204030204" pitchFamily="34" charset="0"/>
                        </a:rPr>
                        <a:t> </a:t>
                      </a:r>
                    </a:p>
                  </a:txBody>
                  <a:tcPr marL="4636" marR="4636" marT="4636" marB="0" anchor="b">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b"/>
                      <a:r>
                        <a:rPr lang="en-GB" sz="900" b="1" i="0" u="none" strike="noStrike" dirty="0">
                          <a:solidFill>
                            <a:srgbClr val="008265"/>
                          </a:solidFill>
                          <a:effectLst/>
                          <a:latin typeface="Calibri" panose="020F0502020204030204" pitchFamily="34" charset="0"/>
                        </a:rPr>
                        <a:t> </a:t>
                      </a:r>
                    </a:p>
                  </a:txBody>
                  <a:tcPr marL="4636" marR="4636" marT="4636" marB="0" anchor="b">
                    <a:lnL>
                      <a:noFill/>
                    </a:lnL>
                    <a:lnR>
                      <a:noFill/>
                    </a:lnR>
                    <a:lnT w="12700" cap="flat" cmpd="sng" algn="ctr">
                      <a:solidFill>
                        <a:srgbClr val="00826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860255315"/>
                  </a:ext>
                </a:extLst>
              </a:tr>
            </a:tbl>
          </a:graphicData>
        </a:graphic>
      </p:graphicFrame>
    </p:spTree>
    <p:extLst>
      <p:ext uri="{BB962C8B-B14F-4D97-AF65-F5344CB8AC3E}">
        <p14:creationId xmlns:p14="http://schemas.microsoft.com/office/powerpoint/2010/main" val="201279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11782521" cy="914096"/>
          </a:xfrm>
        </p:spPr>
        <p:txBody>
          <a:bodyPr/>
          <a:lstStyle/>
          <a:p>
            <a:r>
              <a:rPr lang="en-US" dirty="0"/>
              <a:t>Electricity Transmission</a:t>
            </a:r>
            <a:br>
              <a:rPr lang="en-US" dirty="0"/>
            </a:br>
            <a:r>
              <a:rPr lang="en-US" dirty="0"/>
              <a:t>Totex summary and total RAV (</a:t>
            </a:r>
            <a:r>
              <a:rPr lang="en-US" dirty="0" err="1"/>
              <a:t>inc</a:t>
            </a:r>
            <a:r>
              <a:rPr lang="en-US" dirty="0"/>
              <a:t> shadow and SO RAV)</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12</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2631131353"/>
              </p:ext>
            </p:extLst>
          </p:nvPr>
        </p:nvGraphicFramePr>
        <p:xfrm>
          <a:off x="458858" y="1807429"/>
          <a:ext cx="10724956" cy="4417524"/>
        </p:xfrm>
        <a:graphic>
          <a:graphicData uri="http://schemas.openxmlformats.org/drawingml/2006/table">
            <a:tbl>
              <a:tblPr/>
              <a:tblGrid>
                <a:gridCol w="2979762">
                  <a:extLst>
                    <a:ext uri="{9D8B030D-6E8A-4147-A177-3AD203B41FA5}">
                      <a16:colId xmlns:a16="http://schemas.microsoft.com/office/drawing/2014/main" xmlns="" val="3876424732"/>
                    </a:ext>
                  </a:extLst>
                </a:gridCol>
                <a:gridCol w="909266">
                  <a:extLst>
                    <a:ext uri="{9D8B030D-6E8A-4147-A177-3AD203B41FA5}">
                      <a16:colId xmlns:a16="http://schemas.microsoft.com/office/drawing/2014/main" xmlns="" val="2416862381"/>
                    </a:ext>
                  </a:extLst>
                </a:gridCol>
                <a:gridCol w="953086">
                  <a:extLst>
                    <a:ext uri="{9D8B030D-6E8A-4147-A177-3AD203B41FA5}">
                      <a16:colId xmlns:a16="http://schemas.microsoft.com/office/drawing/2014/main" xmlns="" val="2935992574"/>
                    </a:ext>
                  </a:extLst>
                </a:gridCol>
                <a:gridCol w="821626">
                  <a:extLst>
                    <a:ext uri="{9D8B030D-6E8A-4147-A177-3AD203B41FA5}">
                      <a16:colId xmlns:a16="http://schemas.microsoft.com/office/drawing/2014/main" xmlns="" val="484300817"/>
                    </a:ext>
                  </a:extLst>
                </a:gridCol>
                <a:gridCol w="953086">
                  <a:extLst>
                    <a:ext uri="{9D8B030D-6E8A-4147-A177-3AD203B41FA5}">
                      <a16:colId xmlns:a16="http://schemas.microsoft.com/office/drawing/2014/main" xmlns="" val="225130026"/>
                    </a:ext>
                  </a:extLst>
                </a:gridCol>
                <a:gridCol w="821626">
                  <a:extLst>
                    <a:ext uri="{9D8B030D-6E8A-4147-A177-3AD203B41FA5}">
                      <a16:colId xmlns:a16="http://schemas.microsoft.com/office/drawing/2014/main" xmlns="" val="3490037103"/>
                    </a:ext>
                  </a:extLst>
                </a:gridCol>
                <a:gridCol w="821626">
                  <a:extLst>
                    <a:ext uri="{9D8B030D-6E8A-4147-A177-3AD203B41FA5}">
                      <a16:colId xmlns:a16="http://schemas.microsoft.com/office/drawing/2014/main" xmlns="" val="1473313092"/>
                    </a:ext>
                  </a:extLst>
                </a:gridCol>
                <a:gridCol w="821626">
                  <a:extLst>
                    <a:ext uri="{9D8B030D-6E8A-4147-A177-3AD203B41FA5}">
                      <a16:colId xmlns:a16="http://schemas.microsoft.com/office/drawing/2014/main" xmlns="" val="640184196"/>
                    </a:ext>
                  </a:extLst>
                </a:gridCol>
                <a:gridCol w="821626">
                  <a:extLst>
                    <a:ext uri="{9D8B030D-6E8A-4147-A177-3AD203B41FA5}">
                      <a16:colId xmlns:a16="http://schemas.microsoft.com/office/drawing/2014/main" xmlns="" val="3114451310"/>
                    </a:ext>
                  </a:extLst>
                </a:gridCol>
                <a:gridCol w="821626">
                  <a:extLst>
                    <a:ext uri="{9D8B030D-6E8A-4147-A177-3AD203B41FA5}">
                      <a16:colId xmlns:a16="http://schemas.microsoft.com/office/drawing/2014/main" xmlns="" val="3873654900"/>
                    </a:ext>
                  </a:extLst>
                </a:gridCol>
              </a:tblGrid>
              <a:tr h="199788">
                <a:tc>
                  <a:txBody>
                    <a:bodyPr/>
                    <a:lstStyle/>
                    <a:p>
                      <a:pPr algn="l" rtl="0" fontAlgn="t"/>
                      <a:r>
                        <a:rPr lang="en-GB" sz="900" b="1" i="0" u="none" strike="noStrike">
                          <a:solidFill>
                            <a:srgbClr val="008265"/>
                          </a:solidFill>
                          <a:effectLst/>
                          <a:latin typeface="Calibri" panose="020F0502020204030204" pitchFamily="34" charset="0"/>
                        </a:rPr>
                        <a:t>NGET Totex</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1" i="0" u="none" strike="noStrike">
                        <a:solidFill>
                          <a:srgbClr val="000000"/>
                        </a:solidFill>
                        <a:effectLst/>
                        <a:latin typeface="Arial" panose="020B0604020202020204" pitchFamily="34" charset="0"/>
                      </a:endParaRP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extLst>
                  <a:ext uri="{0D108BD9-81ED-4DB2-BD59-A6C34878D82A}">
                    <a16:rowId xmlns:a16="http://schemas.microsoft.com/office/drawing/2014/main" xmlns="" val="1716750282"/>
                  </a:ext>
                </a:extLst>
              </a:tr>
              <a:tr h="199788">
                <a:tc>
                  <a:txBody>
                    <a:bodyPr/>
                    <a:lstStyle/>
                    <a:p>
                      <a:pPr algn="l" rtl="0" fontAlgn="t"/>
                      <a:r>
                        <a:rPr lang="en-GB" sz="900" b="1" i="0" u="none" strike="noStrike">
                          <a:solidFill>
                            <a:srgbClr val="008265"/>
                          </a:solidFill>
                          <a:effectLst/>
                          <a:latin typeface="Calibri" panose="020F0502020204030204" pitchFamily="34" charset="0"/>
                        </a:rPr>
                        <a:t>£m (2009/10 prices)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2013/14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2014/15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2015/16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2016/17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2017/18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2018/19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2019/20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2020/21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Total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373684426"/>
                  </a:ext>
                </a:extLst>
              </a:tr>
              <a:tr h="188688">
                <a:tc>
                  <a:txBody>
                    <a:bodyPr/>
                    <a:lstStyle/>
                    <a:p>
                      <a:pPr algn="l" rtl="0" fontAlgn="t"/>
                      <a:r>
                        <a:rPr lang="en-GB" sz="900" b="0" i="0" u="none" strike="noStrike">
                          <a:solidFill>
                            <a:srgbClr val="000000"/>
                          </a:solidFill>
                          <a:effectLst/>
                          <a:latin typeface="Calibri" panose="020F0502020204030204" pitchFamily="34" charset="0"/>
                        </a:rPr>
                        <a:t>TO capex - load-related</a:t>
                      </a:r>
                    </a:p>
                  </a:txBody>
                  <a:tcPr marL="4240" marR="4240" marT="4240"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227</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190</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179</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187</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142</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124</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(21)</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(37)</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991</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187717687"/>
                  </a:ext>
                </a:extLst>
              </a:tr>
              <a:tr h="188688">
                <a:tc>
                  <a:txBody>
                    <a:bodyPr/>
                    <a:lstStyle/>
                    <a:p>
                      <a:pPr algn="l" rtl="0" fontAlgn="t"/>
                      <a:r>
                        <a:rPr lang="en-GB" sz="900" b="0" i="0" u="none" strike="noStrike">
                          <a:solidFill>
                            <a:srgbClr val="000000"/>
                          </a:solidFill>
                          <a:effectLst/>
                          <a:latin typeface="Calibri" panose="020F0502020204030204" pitchFamily="34" charset="0"/>
                        </a:rPr>
                        <a:t>TO capex - non-load-related</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506</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499</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485</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489</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623</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716</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609</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529</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4,456</a:t>
                      </a:r>
                    </a:p>
                  </a:txBody>
                  <a:tcPr marL="4240" marR="4240" marT="4240" marB="0" anchor="ctr">
                    <a:lnL>
                      <a:noFill/>
                    </a:lnL>
                    <a:lnR>
                      <a:noFill/>
                    </a:lnR>
                    <a:lnT>
                      <a:noFill/>
                    </a:lnT>
                    <a:lnB>
                      <a:noFill/>
                    </a:lnB>
                    <a:solidFill>
                      <a:srgbClr val="FFFFFF"/>
                    </a:solidFill>
                  </a:tcPr>
                </a:tc>
                <a:extLst>
                  <a:ext uri="{0D108BD9-81ED-4DB2-BD59-A6C34878D82A}">
                    <a16:rowId xmlns:a16="http://schemas.microsoft.com/office/drawing/2014/main" xmlns="" val="1627517060"/>
                  </a:ext>
                </a:extLst>
              </a:tr>
              <a:tr h="188688">
                <a:tc>
                  <a:txBody>
                    <a:bodyPr/>
                    <a:lstStyle/>
                    <a:p>
                      <a:pPr algn="l" rtl="0" fontAlgn="t"/>
                      <a:r>
                        <a:rPr lang="en-GB" sz="900" b="0" i="0" u="none" strike="noStrike">
                          <a:solidFill>
                            <a:srgbClr val="000000"/>
                          </a:solidFill>
                          <a:effectLst/>
                          <a:latin typeface="Calibri" panose="020F0502020204030204" pitchFamily="34" charset="0"/>
                        </a:rPr>
                        <a:t>Uncertainty mechanism capex </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600</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542</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473</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488</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317</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295</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263</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280</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3,257</a:t>
                      </a:r>
                    </a:p>
                  </a:txBody>
                  <a:tcPr marL="4240" marR="4240" marT="4240" marB="0" anchor="ctr">
                    <a:lnL>
                      <a:noFill/>
                    </a:lnL>
                    <a:lnR>
                      <a:noFill/>
                    </a:lnR>
                    <a:lnT>
                      <a:noFill/>
                    </a:lnT>
                    <a:lnB>
                      <a:noFill/>
                    </a:lnB>
                    <a:solidFill>
                      <a:srgbClr val="FFFFFF"/>
                    </a:solidFill>
                  </a:tcPr>
                </a:tc>
                <a:extLst>
                  <a:ext uri="{0D108BD9-81ED-4DB2-BD59-A6C34878D82A}">
                    <a16:rowId xmlns:a16="http://schemas.microsoft.com/office/drawing/2014/main" xmlns="" val="3595436070"/>
                  </a:ext>
                </a:extLst>
              </a:tr>
              <a:tr h="188688">
                <a:tc>
                  <a:txBody>
                    <a:bodyPr/>
                    <a:lstStyle/>
                    <a:p>
                      <a:pPr algn="l" rtl="0" fontAlgn="t"/>
                      <a:r>
                        <a:rPr lang="en-GB" sz="900" b="0" i="0" u="none" strike="noStrike">
                          <a:solidFill>
                            <a:srgbClr val="000000"/>
                          </a:solidFill>
                          <a:effectLst/>
                          <a:latin typeface="Calibri" panose="020F0502020204030204" pitchFamily="34" charset="0"/>
                        </a:rPr>
                        <a:t>Uncertainty mechanism opex </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45</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56</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34</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167</a:t>
                      </a:r>
                    </a:p>
                  </a:txBody>
                  <a:tcPr marL="4240" marR="4240" marT="4240" marB="0" anchor="ctr">
                    <a:lnL>
                      <a:noFill/>
                    </a:lnL>
                    <a:lnR>
                      <a:noFill/>
                    </a:lnR>
                    <a:lnT>
                      <a:noFill/>
                    </a:lnT>
                    <a:lnB>
                      <a:noFill/>
                    </a:lnB>
                    <a:solidFill>
                      <a:srgbClr val="FFFFFF"/>
                    </a:solidFill>
                  </a:tcPr>
                </a:tc>
                <a:extLst>
                  <a:ext uri="{0D108BD9-81ED-4DB2-BD59-A6C34878D82A}">
                    <a16:rowId xmlns:a16="http://schemas.microsoft.com/office/drawing/2014/main" xmlns="" val="408017655"/>
                  </a:ext>
                </a:extLst>
              </a:tr>
              <a:tr h="188688">
                <a:tc>
                  <a:txBody>
                    <a:bodyPr/>
                    <a:lstStyle/>
                    <a:p>
                      <a:pPr algn="l" rtl="0" fontAlgn="t"/>
                      <a:r>
                        <a:rPr lang="en-GB" sz="900" b="0" i="0" u="none" strike="noStrike">
                          <a:solidFill>
                            <a:srgbClr val="000000"/>
                          </a:solidFill>
                          <a:effectLst/>
                          <a:latin typeface="Calibri" panose="020F0502020204030204" pitchFamily="34" charset="0"/>
                        </a:rPr>
                        <a:t>Regulatory Controllable opex </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192</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196</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203</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204</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206</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206</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208</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208</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1,624</a:t>
                      </a:r>
                    </a:p>
                  </a:txBody>
                  <a:tcPr marL="4240" marR="4240" marT="4240" marB="0" anchor="ctr">
                    <a:lnL>
                      <a:noFill/>
                    </a:lnL>
                    <a:lnR>
                      <a:noFill/>
                    </a:lnR>
                    <a:lnT>
                      <a:noFill/>
                    </a:lnT>
                    <a:lnB>
                      <a:noFill/>
                    </a:lnB>
                    <a:solidFill>
                      <a:srgbClr val="FFFFFF"/>
                    </a:solidFill>
                  </a:tcPr>
                </a:tc>
                <a:extLst>
                  <a:ext uri="{0D108BD9-81ED-4DB2-BD59-A6C34878D82A}">
                    <a16:rowId xmlns:a16="http://schemas.microsoft.com/office/drawing/2014/main" xmlns="" val="826727190"/>
                  </a:ext>
                </a:extLst>
              </a:tr>
              <a:tr h="188688">
                <a:tc>
                  <a:txBody>
                    <a:bodyPr/>
                    <a:lstStyle/>
                    <a:p>
                      <a:pPr algn="l" rtl="0" fontAlgn="t"/>
                      <a:r>
                        <a:rPr lang="en-GB" sz="900" b="0" i="0" u="none" strike="noStrike">
                          <a:solidFill>
                            <a:srgbClr val="000000"/>
                          </a:solidFill>
                          <a:effectLst/>
                          <a:latin typeface="Calibri" panose="020F0502020204030204" pitchFamily="34" charset="0"/>
                        </a:rPr>
                        <a:t>Totex Incentive Mechanism</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(171)</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(279)</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(200)</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(252)</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(902)</a:t>
                      </a:r>
                    </a:p>
                  </a:txBody>
                  <a:tcPr marL="4240" marR="4240" marT="4240" marB="0" anchor="ctr">
                    <a:lnL>
                      <a:noFill/>
                    </a:lnL>
                    <a:lnR>
                      <a:noFill/>
                    </a:lnR>
                    <a:lnT>
                      <a:noFill/>
                    </a:lnT>
                    <a:lnB>
                      <a:noFill/>
                    </a:lnB>
                    <a:solidFill>
                      <a:srgbClr val="FFFFFF"/>
                    </a:solidFill>
                  </a:tcPr>
                </a:tc>
                <a:extLst>
                  <a:ext uri="{0D108BD9-81ED-4DB2-BD59-A6C34878D82A}">
                    <a16:rowId xmlns:a16="http://schemas.microsoft.com/office/drawing/2014/main" xmlns="" val="2565946329"/>
                  </a:ext>
                </a:extLst>
              </a:tr>
              <a:tr h="188688">
                <a:tc>
                  <a:txBody>
                    <a:bodyPr/>
                    <a:lstStyle/>
                    <a:p>
                      <a:pPr algn="l" rtl="0" fontAlgn="t"/>
                      <a:r>
                        <a:rPr lang="en-GB" sz="900" b="1" i="0" u="none" strike="noStrike">
                          <a:solidFill>
                            <a:srgbClr val="008265"/>
                          </a:solidFill>
                          <a:effectLst/>
                          <a:latin typeface="Calibri" panose="020F0502020204030204" pitchFamily="34" charset="0"/>
                        </a:rPr>
                        <a:t>TO Totex </a:t>
                      </a:r>
                    </a:p>
                  </a:txBody>
                  <a:tcPr marL="4240" marR="4240" marT="4240" marB="0">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1,355</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1,151</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1,148</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1,131</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1,333</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1,396</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1,093</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986</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9,593</a:t>
                      </a:r>
                    </a:p>
                  </a:txBody>
                  <a:tcPr marL="4240" marR="4240" marT="4240" marB="0" anchor="ctr">
                    <a:lnL>
                      <a:noFill/>
                    </a:lnL>
                    <a:lnR>
                      <a:noFill/>
                    </a:lnR>
                    <a:lnT>
                      <a:noFill/>
                    </a:lnT>
                    <a:lnB>
                      <a:noFill/>
                    </a:lnB>
                    <a:solidFill>
                      <a:srgbClr val="FFFFFF"/>
                    </a:solidFill>
                  </a:tcPr>
                </a:tc>
                <a:extLst>
                  <a:ext uri="{0D108BD9-81ED-4DB2-BD59-A6C34878D82A}">
                    <a16:rowId xmlns:a16="http://schemas.microsoft.com/office/drawing/2014/main" xmlns="" val="3143701222"/>
                  </a:ext>
                </a:extLst>
              </a:tr>
              <a:tr h="188688">
                <a:tc>
                  <a:txBody>
                    <a:bodyPr/>
                    <a:lstStyle/>
                    <a:p>
                      <a:pPr algn="l" rtl="0" fontAlgn="t"/>
                      <a:r>
                        <a:rPr lang="en-GB" sz="900" b="0" i="0" u="none" strike="noStrike">
                          <a:solidFill>
                            <a:srgbClr val="000000"/>
                          </a:solidFill>
                          <a:effectLst/>
                          <a:latin typeface="Calibri" panose="020F0502020204030204" pitchFamily="34" charset="0"/>
                        </a:rPr>
                        <a:t>Non controllable opex </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94</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708</a:t>
                      </a:r>
                    </a:p>
                  </a:txBody>
                  <a:tcPr marL="4240" marR="4240" marT="4240" marB="0" anchor="ctr">
                    <a:lnL>
                      <a:noFill/>
                    </a:lnL>
                    <a:lnR>
                      <a:noFill/>
                    </a:lnR>
                    <a:lnT>
                      <a:noFill/>
                    </a:lnT>
                    <a:lnB>
                      <a:noFill/>
                    </a:lnB>
                    <a:solidFill>
                      <a:srgbClr val="FFFFFF"/>
                    </a:solidFill>
                  </a:tcPr>
                </a:tc>
                <a:extLst>
                  <a:ext uri="{0D108BD9-81ED-4DB2-BD59-A6C34878D82A}">
                    <a16:rowId xmlns:a16="http://schemas.microsoft.com/office/drawing/2014/main" xmlns="" val="425136"/>
                  </a:ext>
                </a:extLst>
              </a:tr>
              <a:tr h="188688">
                <a:tc>
                  <a:txBody>
                    <a:bodyPr/>
                    <a:lstStyle/>
                    <a:p>
                      <a:pPr algn="l" rtl="0" fontAlgn="t"/>
                      <a:r>
                        <a:rPr lang="en-GB" sz="900" b="0" i="0" u="none" strike="noStrike">
                          <a:solidFill>
                            <a:srgbClr val="000000"/>
                          </a:solidFill>
                          <a:effectLst/>
                          <a:latin typeface="Arial" panose="020B0604020202020204" pitchFamily="34" charset="0"/>
                        </a:rPr>
                        <a:t> </a:t>
                      </a:r>
                    </a:p>
                  </a:txBody>
                  <a:tcPr marL="4240" marR="4240" marT="4240" marB="0">
                    <a:lnL>
                      <a:noFill/>
                    </a:lnL>
                    <a:lnR>
                      <a:noFill/>
                    </a:lnR>
                    <a:lnT>
                      <a:noFill/>
                    </a:lnT>
                    <a:lnB>
                      <a:noFill/>
                    </a:lnB>
                    <a:solidFill>
                      <a:srgbClr val="FFFFFF"/>
                    </a:solidFill>
                  </a:tcPr>
                </a:tc>
                <a:tc>
                  <a:txBody>
                    <a:bodyPr/>
                    <a:lstStyle/>
                    <a:p>
                      <a:pPr algn="r" fontAlgn="ctr"/>
                      <a:r>
                        <a:rPr lang="en-GB" sz="900" b="0" i="0" u="none" strike="noStrike">
                          <a:solidFill>
                            <a:srgbClr val="000000"/>
                          </a:solidFill>
                          <a:effectLst/>
                          <a:latin typeface="Arial" panose="020B0604020202020204" pitchFamily="34" charset="0"/>
                        </a:rPr>
                        <a:t> </a:t>
                      </a:r>
                    </a:p>
                  </a:txBody>
                  <a:tcPr marL="4240" marR="4240" marT="4240" marB="0" anchor="ctr">
                    <a:lnL>
                      <a:noFill/>
                    </a:lnL>
                    <a:lnR>
                      <a:noFill/>
                    </a:lnR>
                    <a:lnT>
                      <a:noFill/>
                    </a:lnT>
                    <a:lnB>
                      <a:noFill/>
                    </a:lnB>
                    <a:solidFill>
                      <a:srgbClr val="FFFFFF"/>
                    </a:solidFill>
                  </a:tcPr>
                </a:tc>
                <a:tc>
                  <a:txBody>
                    <a:bodyPr/>
                    <a:lstStyle/>
                    <a:p>
                      <a:pPr algn="r" fontAlgn="ctr"/>
                      <a:r>
                        <a:rPr lang="en-GB" sz="900" b="0" i="0" u="none" strike="noStrike">
                          <a:solidFill>
                            <a:srgbClr val="000000"/>
                          </a:solidFill>
                          <a:effectLst/>
                          <a:latin typeface="Arial" panose="020B0604020202020204" pitchFamily="34" charset="0"/>
                        </a:rPr>
                        <a:t> </a:t>
                      </a:r>
                    </a:p>
                  </a:txBody>
                  <a:tcPr marL="4240" marR="4240" marT="4240" marB="0" anchor="ctr">
                    <a:lnL>
                      <a:noFill/>
                    </a:lnL>
                    <a:lnR>
                      <a:noFill/>
                    </a:lnR>
                    <a:lnT>
                      <a:noFill/>
                    </a:lnT>
                    <a:lnB>
                      <a:noFill/>
                    </a:lnB>
                    <a:solidFill>
                      <a:srgbClr val="FFFFFF"/>
                    </a:solidFill>
                  </a:tcPr>
                </a:tc>
                <a:tc>
                  <a:txBody>
                    <a:bodyPr/>
                    <a:lstStyle/>
                    <a:p>
                      <a:pPr algn="r" fontAlgn="ctr"/>
                      <a:r>
                        <a:rPr lang="en-GB" sz="900" b="0" i="0" u="none" strike="noStrike">
                          <a:solidFill>
                            <a:srgbClr val="000000"/>
                          </a:solidFill>
                          <a:effectLst/>
                          <a:latin typeface="Arial" panose="020B0604020202020204" pitchFamily="34" charset="0"/>
                        </a:rPr>
                        <a:t> </a:t>
                      </a:r>
                    </a:p>
                  </a:txBody>
                  <a:tcPr marL="4240" marR="4240" marT="4240" marB="0" anchor="ctr">
                    <a:lnL>
                      <a:noFill/>
                    </a:lnL>
                    <a:lnR>
                      <a:noFill/>
                    </a:lnR>
                    <a:lnT>
                      <a:noFill/>
                    </a:lnT>
                    <a:lnB>
                      <a:noFill/>
                    </a:lnB>
                    <a:solidFill>
                      <a:srgbClr val="FFFFFF"/>
                    </a:solidFill>
                  </a:tcPr>
                </a:tc>
                <a:tc>
                  <a:txBody>
                    <a:bodyPr/>
                    <a:lstStyle/>
                    <a:p>
                      <a:pPr algn="r" fontAlgn="ctr"/>
                      <a:r>
                        <a:rPr lang="en-GB" sz="900" b="0" i="0" u="none" strike="noStrike">
                          <a:solidFill>
                            <a:srgbClr val="000000"/>
                          </a:solidFill>
                          <a:effectLst/>
                          <a:latin typeface="Arial" panose="020B0604020202020204" pitchFamily="34" charset="0"/>
                        </a:rPr>
                        <a:t> </a:t>
                      </a:r>
                    </a:p>
                  </a:txBody>
                  <a:tcPr marL="4240" marR="4240" marT="4240" marB="0" anchor="ctr">
                    <a:lnL>
                      <a:noFill/>
                    </a:lnL>
                    <a:lnR>
                      <a:noFill/>
                    </a:lnR>
                    <a:lnT>
                      <a:noFill/>
                    </a:lnT>
                    <a:lnB>
                      <a:noFill/>
                    </a:lnB>
                    <a:solidFill>
                      <a:srgbClr val="FFFFFF"/>
                    </a:solidFill>
                  </a:tcPr>
                </a:tc>
                <a:tc>
                  <a:txBody>
                    <a:bodyPr/>
                    <a:lstStyle/>
                    <a:p>
                      <a:pPr algn="r" fontAlgn="ctr"/>
                      <a:r>
                        <a:rPr lang="en-GB" sz="900" b="0" i="0" u="none" strike="noStrike">
                          <a:solidFill>
                            <a:srgbClr val="000000"/>
                          </a:solidFill>
                          <a:effectLst/>
                          <a:latin typeface="Arial" panose="020B0604020202020204" pitchFamily="34" charset="0"/>
                        </a:rPr>
                        <a:t> </a:t>
                      </a:r>
                    </a:p>
                  </a:txBody>
                  <a:tcPr marL="4240" marR="4240" marT="4240" marB="0" anchor="ctr">
                    <a:lnL>
                      <a:noFill/>
                    </a:lnL>
                    <a:lnR>
                      <a:noFill/>
                    </a:lnR>
                    <a:lnT>
                      <a:noFill/>
                    </a:lnT>
                    <a:lnB>
                      <a:noFill/>
                    </a:lnB>
                    <a:solidFill>
                      <a:srgbClr val="FFFFFF"/>
                    </a:solidFill>
                  </a:tcPr>
                </a:tc>
                <a:tc>
                  <a:txBody>
                    <a:bodyPr/>
                    <a:lstStyle/>
                    <a:p>
                      <a:pPr algn="r" fontAlgn="ctr"/>
                      <a:r>
                        <a:rPr lang="en-GB" sz="900" b="0" i="0" u="none" strike="noStrike">
                          <a:solidFill>
                            <a:srgbClr val="000000"/>
                          </a:solidFill>
                          <a:effectLst/>
                          <a:latin typeface="Arial" panose="020B0604020202020204" pitchFamily="34" charset="0"/>
                        </a:rPr>
                        <a:t> </a:t>
                      </a:r>
                    </a:p>
                  </a:txBody>
                  <a:tcPr marL="4240" marR="4240" marT="4240" marB="0" anchor="ctr">
                    <a:lnL>
                      <a:noFill/>
                    </a:lnL>
                    <a:lnR>
                      <a:noFill/>
                    </a:lnR>
                    <a:lnT>
                      <a:noFill/>
                    </a:lnT>
                    <a:lnB>
                      <a:noFill/>
                    </a:lnB>
                    <a:solidFill>
                      <a:srgbClr val="FFFFFF"/>
                    </a:solidFill>
                  </a:tcPr>
                </a:tc>
                <a:tc>
                  <a:txBody>
                    <a:bodyPr/>
                    <a:lstStyle/>
                    <a:p>
                      <a:pPr algn="r" fontAlgn="ctr"/>
                      <a:r>
                        <a:rPr lang="en-GB" sz="900" b="0" i="0" u="none" strike="noStrike">
                          <a:solidFill>
                            <a:srgbClr val="000000"/>
                          </a:solidFill>
                          <a:effectLst/>
                          <a:latin typeface="Arial" panose="020B0604020202020204" pitchFamily="34" charset="0"/>
                        </a:rPr>
                        <a:t> </a:t>
                      </a:r>
                    </a:p>
                  </a:txBody>
                  <a:tcPr marL="4240" marR="4240" marT="4240" marB="0" anchor="ctr">
                    <a:lnL>
                      <a:noFill/>
                    </a:lnL>
                    <a:lnR>
                      <a:noFill/>
                    </a:lnR>
                    <a:lnT>
                      <a:noFill/>
                    </a:lnT>
                    <a:lnB>
                      <a:noFill/>
                    </a:lnB>
                    <a:solidFill>
                      <a:srgbClr val="FFFFFF"/>
                    </a:solidFill>
                  </a:tcPr>
                </a:tc>
                <a:tc>
                  <a:txBody>
                    <a:bodyPr/>
                    <a:lstStyle/>
                    <a:p>
                      <a:pPr algn="r" fontAlgn="ctr"/>
                      <a:r>
                        <a:rPr lang="en-GB" sz="900" b="0" i="0" u="none" strike="noStrike">
                          <a:solidFill>
                            <a:srgbClr val="000000"/>
                          </a:solidFill>
                          <a:effectLst/>
                          <a:latin typeface="Arial" panose="020B0604020202020204" pitchFamily="34" charset="0"/>
                        </a:rPr>
                        <a:t> </a:t>
                      </a:r>
                    </a:p>
                  </a:txBody>
                  <a:tcPr marL="4240" marR="4240" marT="4240" marB="0" anchor="ctr">
                    <a:lnL>
                      <a:noFill/>
                    </a:lnL>
                    <a:lnR>
                      <a:noFill/>
                    </a:lnR>
                    <a:lnT>
                      <a:noFill/>
                    </a:lnT>
                    <a:lnB>
                      <a:noFill/>
                    </a:lnB>
                    <a:solidFill>
                      <a:srgbClr val="FFFFFF"/>
                    </a:solidFill>
                  </a:tcPr>
                </a:tc>
                <a:tc>
                  <a:txBody>
                    <a:bodyPr/>
                    <a:lstStyle/>
                    <a:p>
                      <a:pPr algn="r" fontAlgn="ctr"/>
                      <a:r>
                        <a:rPr lang="en-GB" sz="900" b="1" i="0" u="none" strike="noStrike">
                          <a:solidFill>
                            <a:srgbClr val="000000"/>
                          </a:solidFill>
                          <a:effectLst/>
                          <a:latin typeface="Arial" panose="020B0604020202020204" pitchFamily="34" charset="0"/>
                        </a:rPr>
                        <a:t> </a:t>
                      </a:r>
                    </a:p>
                  </a:txBody>
                  <a:tcPr marL="4240" marR="4240" marT="4240" marB="0" anchor="ctr">
                    <a:lnL>
                      <a:noFill/>
                    </a:lnL>
                    <a:lnR>
                      <a:noFill/>
                    </a:lnR>
                    <a:lnT>
                      <a:noFill/>
                    </a:lnT>
                    <a:lnB>
                      <a:noFill/>
                    </a:lnB>
                    <a:solidFill>
                      <a:srgbClr val="FFFFFF"/>
                    </a:solidFill>
                  </a:tcPr>
                </a:tc>
                <a:extLst>
                  <a:ext uri="{0D108BD9-81ED-4DB2-BD59-A6C34878D82A}">
                    <a16:rowId xmlns:a16="http://schemas.microsoft.com/office/drawing/2014/main" xmlns="" val="3928704880"/>
                  </a:ext>
                </a:extLst>
              </a:tr>
              <a:tr h="188688">
                <a:tc>
                  <a:txBody>
                    <a:bodyPr/>
                    <a:lstStyle/>
                    <a:p>
                      <a:pPr algn="l" rtl="0" fontAlgn="t"/>
                      <a:r>
                        <a:rPr lang="en-GB" sz="900" b="0" i="0" u="none" strike="noStrike">
                          <a:solidFill>
                            <a:srgbClr val="000000"/>
                          </a:solidFill>
                          <a:effectLst/>
                          <a:latin typeface="Calibri" panose="020F0502020204030204" pitchFamily="34" charset="0"/>
                        </a:rPr>
                        <a:t>SO capex </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39</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36</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30</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29</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30</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25</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25</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235</a:t>
                      </a:r>
                    </a:p>
                  </a:txBody>
                  <a:tcPr marL="4240" marR="4240" marT="4240" marB="0" anchor="ctr">
                    <a:lnL>
                      <a:noFill/>
                    </a:lnL>
                    <a:lnR>
                      <a:noFill/>
                    </a:lnR>
                    <a:lnT>
                      <a:noFill/>
                    </a:lnT>
                    <a:lnB>
                      <a:noFill/>
                    </a:lnB>
                    <a:solidFill>
                      <a:srgbClr val="FFFFFF"/>
                    </a:solidFill>
                  </a:tcPr>
                </a:tc>
                <a:extLst>
                  <a:ext uri="{0D108BD9-81ED-4DB2-BD59-A6C34878D82A}">
                    <a16:rowId xmlns:a16="http://schemas.microsoft.com/office/drawing/2014/main" xmlns="" val="3261363795"/>
                  </a:ext>
                </a:extLst>
              </a:tr>
              <a:tr h="188688">
                <a:tc>
                  <a:txBody>
                    <a:bodyPr/>
                    <a:lstStyle/>
                    <a:p>
                      <a:pPr algn="l" rtl="0" fontAlgn="t"/>
                      <a:r>
                        <a:rPr lang="en-GB" sz="900" b="0" i="0" u="none" strike="noStrike">
                          <a:solidFill>
                            <a:srgbClr val="000000"/>
                          </a:solidFill>
                          <a:effectLst/>
                          <a:latin typeface="Calibri" panose="020F0502020204030204" pitchFamily="34" charset="0"/>
                        </a:rPr>
                        <a:t>Regulatory Controllable opex </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74</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76</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79</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82</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82</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83</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84</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86</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646</a:t>
                      </a:r>
                    </a:p>
                  </a:txBody>
                  <a:tcPr marL="4240" marR="4240" marT="4240" marB="0" anchor="ctr">
                    <a:lnL>
                      <a:noFill/>
                    </a:lnL>
                    <a:lnR>
                      <a:noFill/>
                    </a:lnR>
                    <a:lnT>
                      <a:noFill/>
                    </a:lnT>
                    <a:lnB>
                      <a:noFill/>
                    </a:lnB>
                    <a:solidFill>
                      <a:srgbClr val="FFFFFF"/>
                    </a:solidFill>
                  </a:tcPr>
                </a:tc>
                <a:extLst>
                  <a:ext uri="{0D108BD9-81ED-4DB2-BD59-A6C34878D82A}">
                    <a16:rowId xmlns:a16="http://schemas.microsoft.com/office/drawing/2014/main" xmlns="" val="4255330118"/>
                  </a:ext>
                </a:extLst>
              </a:tr>
              <a:tr h="188688">
                <a:tc>
                  <a:txBody>
                    <a:bodyPr/>
                    <a:lstStyle/>
                    <a:p>
                      <a:pPr algn="l" rtl="0" fontAlgn="t"/>
                      <a:r>
                        <a:rPr lang="en-GB" sz="900" b="0" i="0" u="none" strike="noStrike">
                          <a:solidFill>
                            <a:srgbClr val="000000"/>
                          </a:solidFill>
                          <a:effectLst/>
                          <a:latin typeface="Calibri" panose="020F0502020204030204" pitchFamily="34" charset="0"/>
                        </a:rPr>
                        <a:t>Totex Incentive Mechanism</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240" marR="4240" marT="4240"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1</a:t>
                      </a:r>
                    </a:p>
                  </a:txBody>
                  <a:tcPr marL="4240" marR="4240" marT="4240" marB="0" anchor="ctr">
                    <a:lnL>
                      <a:noFill/>
                    </a:lnL>
                    <a:lnR>
                      <a:noFill/>
                    </a:lnR>
                    <a:lnT>
                      <a:noFill/>
                    </a:lnT>
                    <a:lnB>
                      <a:noFill/>
                    </a:lnB>
                    <a:solidFill>
                      <a:srgbClr val="FFFFFF"/>
                    </a:solidFill>
                  </a:tcPr>
                </a:tc>
                <a:extLst>
                  <a:ext uri="{0D108BD9-81ED-4DB2-BD59-A6C34878D82A}">
                    <a16:rowId xmlns:a16="http://schemas.microsoft.com/office/drawing/2014/main" xmlns="" val="3966773641"/>
                  </a:ext>
                </a:extLst>
              </a:tr>
              <a:tr h="199788">
                <a:tc>
                  <a:txBody>
                    <a:bodyPr/>
                    <a:lstStyle/>
                    <a:p>
                      <a:pPr algn="l" rtl="0" fontAlgn="t"/>
                      <a:r>
                        <a:rPr lang="en-GB" sz="900" b="1" i="0" u="none" strike="noStrike">
                          <a:solidFill>
                            <a:srgbClr val="008265"/>
                          </a:solidFill>
                          <a:effectLst/>
                          <a:latin typeface="Calibri" panose="020F0502020204030204" pitchFamily="34" charset="0"/>
                        </a:rPr>
                        <a:t>SO Totex </a:t>
                      </a:r>
                    </a:p>
                  </a:txBody>
                  <a:tcPr marL="4240" marR="4240" marT="4240"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107</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111</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108</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119</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112</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103</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110</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111</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882</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2232432613"/>
                  </a:ext>
                </a:extLst>
              </a:tr>
              <a:tr h="199788">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1" i="0" u="none" strike="noStrike">
                        <a:solidFill>
                          <a:srgbClr val="000000"/>
                        </a:solidFill>
                        <a:effectLst/>
                        <a:latin typeface="Arial" panose="020B0604020202020204" pitchFamily="34" charset="0"/>
                      </a:endParaRPr>
                    </a:p>
                  </a:txBody>
                  <a:tcPr marL="4240" marR="4240" marT="4240" marB="0" anchor="b">
                    <a:lnL>
                      <a:noFill/>
                    </a:lnL>
                    <a:lnR>
                      <a:noFill/>
                    </a:lnR>
                    <a:lnT w="12700" cap="flat" cmpd="sng" algn="ctr">
                      <a:solidFill>
                        <a:srgbClr val="008265"/>
                      </a:solidFill>
                      <a:prstDash val="solid"/>
                      <a:round/>
                      <a:headEnd type="none" w="med" len="med"/>
                      <a:tailEnd type="none" w="med" len="med"/>
                    </a:lnT>
                    <a:lnB>
                      <a:noFill/>
                    </a:lnB>
                  </a:tcPr>
                </a:tc>
                <a:extLst>
                  <a:ext uri="{0D108BD9-81ED-4DB2-BD59-A6C34878D82A}">
                    <a16:rowId xmlns:a16="http://schemas.microsoft.com/office/drawing/2014/main" xmlns="" val="421978997"/>
                  </a:ext>
                </a:extLst>
              </a:tr>
              <a:tr h="199788">
                <a:tc>
                  <a:txBody>
                    <a:bodyPr/>
                    <a:lstStyle/>
                    <a:p>
                      <a:pPr algn="l" rtl="0" fontAlgn="t"/>
                      <a:r>
                        <a:rPr lang="en-US" sz="900" b="1" i="0" u="none" strike="noStrike">
                          <a:solidFill>
                            <a:srgbClr val="008265"/>
                          </a:solidFill>
                          <a:effectLst/>
                          <a:latin typeface="Calibri" panose="020F0502020204030204" pitchFamily="34" charset="0"/>
                        </a:rPr>
                        <a:t>Total RAV (including shadow &amp; SO RAV)</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240" marR="4240" marT="4240"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1" i="0" u="none" strike="noStrike">
                        <a:solidFill>
                          <a:srgbClr val="000000"/>
                        </a:solidFill>
                        <a:effectLst/>
                        <a:latin typeface="Arial" panose="020B0604020202020204" pitchFamily="34" charset="0"/>
                      </a:endParaRPr>
                    </a:p>
                  </a:txBody>
                  <a:tcPr marL="4240" marR="4240" marT="4240" marB="0" anchor="b">
                    <a:lnL>
                      <a:noFill/>
                    </a:lnL>
                    <a:lnR>
                      <a:noFill/>
                    </a:lnR>
                    <a:lnT>
                      <a:noFill/>
                    </a:lnT>
                    <a:lnB>
                      <a:noFill/>
                    </a:lnB>
                  </a:tcPr>
                </a:tc>
                <a:extLst>
                  <a:ext uri="{0D108BD9-81ED-4DB2-BD59-A6C34878D82A}">
                    <a16:rowId xmlns:a16="http://schemas.microsoft.com/office/drawing/2014/main" xmlns="" val="2902750120"/>
                  </a:ext>
                </a:extLst>
              </a:tr>
              <a:tr h="199788">
                <a:tc>
                  <a:txBody>
                    <a:bodyPr/>
                    <a:lstStyle/>
                    <a:p>
                      <a:pPr algn="l" rtl="0" fontAlgn="t"/>
                      <a:r>
                        <a:rPr lang="en-GB" sz="900" b="1" i="0" u="none" strike="noStrike">
                          <a:solidFill>
                            <a:srgbClr val="008265"/>
                          </a:solidFill>
                          <a:effectLst/>
                          <a:latin typeface="Calibri" panose="020F0502020204030204" pitchFamily="34" charset="0"/>
                        </a:rPr>
                        <a:t>£m (2009/10 prices)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2013/14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2014/15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2015/16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2016/17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2017/18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2018/19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2019/20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2020/21 </a:t>
                      </a:r>
                    </a:p>
                  </a:txBody>
                  <a:tcPr marL="4240" marR="4240" marT="4240"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endParaRPr lang="en-GB" sz="900" b="1" i="0" u="none" strike="noStrike">
                        <a:solidFill>
                          <a:srgbClr val="008265"/>
                        </a:solidFill>
                        <a:effectLst/>
                        <a:latin typeface="Calibri" panose="020F0502020204030204" pitchFamily="34" charset="0"/>
                      </a:endParaRPr>
                    </a:p>
                  </a:txBody>
                  <a:tcPr marL="4240" marR="4240" marT="4240" marB="0">
                    <a:lnL>
                      <a:noFill/>
                    </a:lnL>
                    <a:lnR>
                      <a:noFill/>
                    </a:lnR>
                    <a:lnT>
                      <a:noFill/>
                    </a:lnT>
                    <a:lnB>
                      <a:noFill/>
                    </a:lnB>
                  </a:tcPr>
                </a:tc>
                <a:extLst>
                  <a:ext uri="{0D108BD9-81ED-4DB2-BD59-A6C34878D82A}">
                    <a16:rowId xmlns:a16="http://schemas.microsoft.com/office/drawing/2014/main" xmlns="" val="2908874146"/>
                  </a:ext>
                </a:extLst>
              </a:tr>
              <a:tr h="188688">
                <a:tc>
                  <a:txBody>
                    <a:bodyPr/>
                    <a:lstStyle/>
                    <a:p>
                      <a:pPr algn="l" rtl="0" fontAlgn="t"/>
                      <a:r>
                        <a:rPr lang="en-GB" sz="900" b="0" i="0" u="none" strike="noStrike">
                          <a:solidFill>
                            <a:srgbClr val="000000"/>
                          </a:solidFill>
                          <a:effectLst/>
                          <a:latin typeface="Calibri" panose="020F0502020204030204" pitchFamily="34" charset="0"/>
                        </a:rPr>
                        <a:t>Opening </a:t>
                      </a:r>
                    </a:p>
                  </a:txBody>
                  <a:tcPr marL="4240" marR="4240" marT="4240"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8,865</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9,292</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9,691</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10,061</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10,396</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10,880</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11,393</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11,637</a:t>
                      </a:r>
                    </a:p>
                  </a:txBody>
                  <a:tcPr marL="4240" marR="4240" marT="4240"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endParaRPr lang="en-GB" sz="900" b="1" i="0" u="none" strike="noStrike">
                        <a:solidFill>
                          <a:srgbClr val="000000"/>
                        </a:solidFill>
                        <a:effectLst/>
                        <a:latin typeface="Calibri" panose="020F0502020204030204" pitchFamily="34" charset="0"/>
                      </a:endParaRPr>
                    </a:p>
                  </a:txBody>
                  <a:tcPr marL="4240" marR="4240" marT="4240" marB="0" anchor="ctr">
                    <a:lnL>
                      <a:noFill/>
                    </a:lnL>
                    <a:lnR>
                      <a:noFill/>
                    </a:lnR>
                    <a:lnT>
                      <a:noFill/>
                    </a:lnT>
                    <a:lnB>
                      <a:noFill/>
                    </a:lnB>
                  </a:tcPr>
                </a:tc>
                <a:extLst>
                  <a:ext uri="{0D108BD9-81ED-4DB2-BD59-A6C34878D82A}">
                    <a16:rowId xmlns:a16="http://schemas.microsoft.com/office/drawing/2014/main" xmlns="" val="1741517028"/>
                  </a:ext>
                </a:extLst>
              </a:tr>
              <a:tr h="188688">
                <a:tc>
                  <a:txBody>
                    <a:bodyPr/>
                    <a:lstStyle/>
                    <a:p>
                      <a:pPr algn="l" rtl="0" fontAlgn="t"/>
                      <a:r>
                        <a:rPr lang="en-GB" sz="900" b="0" i="0" u="none" strike="noStrike">
                          <a:solidFill>
                            <a:srgbClr val="000000"/>
                          </a:solidFill>
                          <a:effectLst/>
                          <a:latin typeface="Calibri" panose="020F0502020204030204" pitchFamily="34" charset="0"/>
                        </a:rPr>
                        <a:t>Update for TPCR4 Actuals</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(174)</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240" marR="4240" marT="4240" marB="0" anchor="ctr">
                    <a:lnL>
                      <a:noFill/>
                    </a:lnL>
                    <a:lnR>
                      <a:noFill/>
                    </a:lnR>
                    <a:lnT>
                      <a:noFill/>
                    </a:lnT>
                    <a:lnB>
                      <a:noFill/>
                    </a:lnB>
                    <a:solidFill>
                      <a:srgbClr val="FFFFFF"/>
                    </a:solidFill>
                  </a:tcPr>
                </a:tc>
                <a:tc>
                  <a:txBody>
                    <a:bodyPr/>
                    <a:lstStyle/>
                    <a:p>
                      <a:pPr algn="r" rtl="0" fontAlgn="ctr"/>
                      <a:endParaRPr lang="en-GB" sz="900" b="1" i="0" u="none" strike="noStrike">
                        <a:solidFill>
                          <a:srgbClr val="000000"/>
                        </a:solidFill>
                        <a:effectLst/>
                        <a:latin typeface="Calibri" panose="020F0502020204030204" pitchFamily="34" charset="0"/>
                      </a:endParaRPr>
                    </a:p>
                  </a:txBody>
                  <a:tcPr marL="4240" marR="4240" marT="4240" marB="0" anchor="ctr">
                    <a:lnL>
                      <a:noFill/>
                    </a:lnL>
                    <a:lnR>
                      <a:noFill/>
                    </a:lnR>
                    <a:lnT>
                      <a:noFill/>
                    </a:lnT>
                    <a:lnB>
                      <a:noFill/>
                    </a:lnB>
                  </a:tcPr>
                </a:tc>
                <a:extLst>
                  <a:ext uri="{0D108BD9-81ED-4DB2-BD59-A6C34878D82A}">
                    <a16:rowId xmlns:a16="http://schemas.microsoft.com/office/drawing/2014/main" xmlns="" val="1451942203"/>
                  </a:ext>
                </a:extLst>
              </a:tr>
              <a:tr h="188688">
                <a:tc>
                  <a:txBody>
                    <a:bodyPr/>
                    <a:lstStyle/>
                    <a:p>
                      <a:pPr algn="l" rtl="0" fontAlgn="t"/>
                      <a:r>
                        <a:rPr lang="en-GB" sz="900" b="0" i="0" u="none" strike="noStrike">
                          <a:solidFill>
                            <a:srgbClr val="000000"/>
                          </a:solidFill>
                          <a:effectLst/>
                          <a:latin typeface="Calibri" panose="020F0502020204030204" pitchFamily="34" charset="0"/>
                        </a:rPr>
                        <a:t>Additions </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1,238</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1,061</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1,060</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1,051</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1,218</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1,265</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1,012</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922</a:t>
                      </a:r>
                    </a:p>
                  </a:txBody>
                  <a:tcPr marL="4240" marR="4240" marT="4240" marB="0" anchor="ctr">
                    <a:lnL>
                      <a:noFill/>
                    </a:lnL>
                    <a:lnR>
                      <a:noFill/>
                    </a:lnR>
                    <a:lnT>
                      <a:noFill/>
                    </a:lnT>
                    <a:lnB>
                      <a:noFill/>
                    </a:lnB>
                    <a:solidFill>
                      <a:srgbClr val="FFFFFF"/>
                    </a:solidFill>
                  </a:tcPr>
                </a:tc>
                <a:tc>
                  <a:txBody>
                    <a:bodyPr/>
                    <a:lstStyle/>
                    <a:p>
                      <a:pPr algn="r" rtl="0" fontAlgn="ctr"/>
                      <a:endParaRPr lang="en-GB" sz="900" b="1" i="0" u="none" strike="noStrike">
                        <a:solidFill>
                          <a:srgbClr val="000000"/>
                        </a:solidFill>
                        <a:effectLst/>
                        <a:latin typeface="Calibri" panose="020F0502020204030204" pitchFamily="34" charset="0"/>
                      </a:endParaRPr>
                    </a:p>
                  </a:txBody>
                  <a:tcPr marL="4240" marR="4240" marT="4240" marB="0" anchor="ctr">
                    <a:lnL>
                      <a:noFill/>
                    </a:lnL>
                    <a:lnR>
                      <a:noFill/>
                    </a:lnR>
                    <a:lnT>
                      <a:noFill/>
                    </a:lnT>
                    <a:lnB>
                      <a:noFill/>
                    </a:lnB>
                  </a:tcPr>
                </a:tc>
                <a:extLst>
                  <a:ext uri="{0D108BD9-81ED-4DB2-BD59-A6C34878D82A}">
                    <a16:rowId xmlns:a16="http://schemas.microsoft.com/office/drawing/2014/main" xmlns="" val="2393649337"/>
                  </a:ext>
                </a:extLst>
              </a:tr>
              <a:tr h="188688">
                <a:tc>
                  <a:txBody>
                    <a:bodyPr/>
                    <a:lstStyle/>
                    <a:p>
                      <a:pPr algn="l" rtl="0" fontAlgn="t"/>
                      <a:r>
                        <a:rPr lang="en-GB" sz="900" b="0" i="0" u="none" strike="noStrike">
                          <a:solidFill>
                            <a:srgbClr val="000000"/>
                          </a:solidFill>
                          <a:effectLst/>
                          <a:latin typeface="Calibri" panose="020F0502020204030204" pitchFamily="34" charset="0"/>
                        </a:rPr>
                        <a:t>Depreciation </a:t>
                      </a:r>
                    </a:p>
                  </a:txBody>
                  <a:tcPr marL="4240" marR="4240" marT="424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(585)</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(611)</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(639)</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(661)</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(681)</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(704)</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(717)</a:t>
                      </a:r>
                    </a:p>
                  </a:txBody>
                  <a:tcPr marL="4240" marR="4240" marT="424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(722)</a:t>
                      </a:r>
                    </a:p>
                  </a:txBody>
                  <a:tcPr marL="4240" marR="4240" marT="4240" marB="0" anchor="ctr">
                    <a:lnL>
                      <a:noFill/>
                    </a:lnL>
                    <a:lnR>
                      <a:noFill/>
                    </a:lnR>
                    <a:lnT>
                      <a:noFill/>
                    </a:lnT>
                    <a:lnB>
                      <a:noFill/>
                    </a:lnB>
                    <a:solidFill>
                      <a:srgbClr val="FFFFFF"/>
                    </a:solidFill>
                  </a:tcPr>
                </a:tc>
                <a:tc>
                  <a:txBody>
                    <a:bodyPr/>
                    <a:lstStyle/>
                    <a:p>
                      <a:pPr algn="r" rtl="0" fontAlgn="ctr"/>
                      <a:endParaRPr lang="en-GB" sz="900" b="1" i="0" u="none" strike="noStrike">
                        <a:solidFill>
                          <a:srgbClr val="000000"/>
                        </a:solidFill>
                        <a:effectLst/>
                        <a:latin typeface="Calibri" panose="020F0502020204030204" pitchFamily="34" charset="0"/>
                      </a:endParaRPr>
                    </a:p>
                  </a:txBody>
                  <a:tcPr marL="4240" marR="4240" marT="4240" marB="0" anchor="ctr">
                    <a:lnL>
                      <a:noFill/>
                    </a:lnL>
                    <a:lnR>
                      <a:noFill/>
                    </a:lnR>
                    <a:lnT>
                      <a:noFill/>
                    </a:lnT>
                    <a:lnB>
                      <a:noFill/>
                    </a:lnB>
                  </a:tcPr>
                </a:tc>
                <a:extLst>
                  <a:ext uri="{0D108BD9-81ED-4DB2-BD59-A6C34878D82A}">
                    <a16:rowId xmlns:a16="http://schemas.microsoft.com/office/drawing/2014/main" xmlns="" val="2967464508"/>
                  </a:ext>
                </a:extLst>
              </a:tr>
              <a:tr h="199788">
                <a:tc>
                  <a:txBody>
                    <a:bodyPr/>
                    <a:lstStyle/>
                    <a:p>
                      <a:pPr algn="l" rtl="0" fontAlgn="t"/>
                      <a:r>
                        <a:rPr lang="en-GB" sz="900" b="1" i="0" u="none" strike="noStrike">
                          <a:solidFill>
                            <a:srgbClr val="008265"/>
                          </a:solidFill>
                          <a:effectLst/>
                          <a:latin typeface="Calibri" panose="020F0502020204030204" pitchFamily="34" charset="0"/>
                        </a:rPr>
                        <a:t>Closing Balance </a:t>
                      </a:r>
                    </a:p>
                  </a:txBody>
                  <a:tcPr marL="4240" marR="4240" marT="4240"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9,292</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9,691</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10,061</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10,396</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10,880</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11,393</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11,637</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11,785</a:t>
                      </a:r>
                    </a:p>
                  </a:txBody>
                  <a:tcPr marL="4240" marR="4240" marT="4240"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endParaRPr lang="en-GB" sz="900" b="1" i="0" u="none" strike="noStrike" dirty="0">
                        <a:solidFill>
                          <a:srgbClr val="008265"/>
                        </a:solidFill>
                        <a:effectLst/>
                        <a:latin typeface="Calibri" panose="020F0502020204030204" pitchFamily="34" charset="0"/>
                      </a:endParaRPr>
                    </a:p>
                  </a:txBody>
                  <a:tcPr marL="4240" marR="4240" marT="4240" marB="0" anchor="b">
                    <a:lnL>
                      <a:noFill/>
                    </a:lnL>
                    <a:lnR>
                      <a:noFill/>
                    </a:lnR>
                    <a:lnT>
                      <a:noFill/>
                    </a:lnT>
                    <a:lnB>
                      <a:noFill/>
                    </a:lnB>
                  </a:tcPr>
                </a:tc>
                <a:extLst>
                  <a:ext uri="{0D108BD9-81ED-4DB2-BD59-A6C34878D82A}">
                    <a16:rowId xmlns:a16="http://schemas.microsoft.com/office/drawing/2014/main" xmlns="" val="3239351826"/>
                  </a:ext>
                </a:extLst>
              </a:tr>
            </a:tbl>
          </a:graphicData>
        </a:graphic>
      </p:graphicFrame>
    </p:spTree>
    <p:extLst>
      <p:ext uri="{BB962C8B-B14F-4D97-AF65-F5344CB8AC3E}">
        <p14:creationId xmlns:p14="http://schemas.microsoft.com/office/powerpoint/2010/main" val="139954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76031" y="6510146"/>
            <a:ext cx="152286" cy="169277"/>
          </a:xfrm>
        </p:spPr>
        <p:txBody>
          <a:bodyPr/>
          <a:lstStyle/>
          <a:p>
            <a:pPr lvl="0"/>
            <a:fld id="{B0101C94-232E-43B9-8E82-640AA58E6146}" type="slidenum">
              <a:rPr lang="en-GB" noProof="0" smtClean="0"/>
              <a:pPr lvl="0"/>
              <a:t>13</a:t>
            </a:fld>
            <a:endParaRPr lang="en-GB" noProof="0" dirty="0"/>
          </a:p>
        </p:txBody>
      </p:sp>
      <p:sp>
        <p:nvSpPr>
          <p:cNvPr id="6" name="Rectangle 5"/>
          <p:cNvSpPr/>
          <p:nvPr/>
        </p:nvSpPr>
        <p:spPr>
          <a:xfrm>
            <a:off x="242007" y="6373368"/>
            <a:ext cx="3415593" cy="384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75392" b="7788"/>
          <a:stretch/>
        </p:blipFill>
        <p:spPr>
          <a:xfrm flipH="1">
            <a:off x="496122" y="2121408"/>
            <a:ext cx="2653480" cy="2570507"/>
          </a:xfrm>
          <a:prstGeom prst="rect">
            <a:avLst/>
          </a:prstGeom>
        </p:spPr>
      </p:pic>
      <p:sp>
        <p:nvSpPr>
          <p:cNvPr id="22" name="Rectangle 21"/>
          <p:cNvSpPr/>
          <p:nvPr/>
        </p:nvSpPr>
        <p:spPr bwMode="black">
          <a:xfrm>
            <a:off x="449716" y="2121408"/>
            <a:ext cx="5539604" cy="2570507"/>
          </a:xfrm>
          <a:prstGeom prst="rect">
            <a:avLst/>
          </a:prstGeom>
          <a:solidFill>
            <a:schemeClr val="accent1"/>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sp>
        <p:nvSpPr>
          <p:cNvPr id="19" name="Rectangle 18"/>
          <p:cNvSpPr/>
          <p:nvPr/>
        </p:nvSpPr>
        <p:spPr>
          <a:xfrm>
            <a:off x="692325" y="3670660"/>
            <a:ext cx="4283224" cy="443198"/>
          </a:xfrm>
          <a:prstGeom prst="rect">
            <a:avLst/>
          </a:prstGeom>
          <a:ln w="12700">
            <a:noFill/>
          </a:ln>
        </p:spPr>
        <p:txBody>
          <a:bodyPr wrap="none" lIns="0" tIns="0" rIns="0" bIns="0">
            <a:spAutoFit/>
          </a:bodyPr>
          <a:lstStyle/>
          <a:p>
            <a:pPr lvl="0" defTabSz="914400" fontAlgn="base">
              <a:lnSpc>
                <a:spcPct val="80000"/>
              </a:lnSpc>
              <a:defRPr/>
            </a:pPr>
            <a:r>
              <a:rPr lang="en-US" sz="3600" dirty="0">
                <a:solidFill>
                  <a:srgbClr val="FFFFFF"/>
                </a:solidFill>
                <a:latin typeface="HelveticaNeueLT Std Med" panose="020B0604020202020204" pitchFamily="34" charset="0"/>
                <a:ea typeface="ＭＳ Ｐゴシック" charset="0"/>
                <a:cs typeface="Arial"/>
              </a:rPr>
              <a:t>Baseline </a:t>
            </a:r>
            <a:r>
              <a:rPr lang="en-US" sz="3600" dirty="0" err="1">
                <a:solidFill>
                  <a:srgbClr val="FFFFFF"/>
                </a:solidFill>
                <a:latin typeface="HelveticaNeueLT Std Med" panose="020B0604020202020204" pitchFamily="34" charset="0"/>
                <a:ea typeface="ＭＳ Ｐゴシック" charset="0"/>
                <a:cs typeface="Arial"/>
              </a:rPr>
              <a:t>databook</a:t>
            </a:r>
            <a:endParaRPr kumimoji="0" lang="en-US" sz="3600" i="0" u="none" strike="noStrike" kern="1200" cap="none" spc="0" noProof="0" dirty="0">
              <a:ln>
                <a:noFill/>
              </a:ln>
              <a:solidFill>
                <a:srgbClr val="FFFFFF"/>
              </a:solidFill>
              <a:effectLst/>
              <a:uLnTx/>
              <a:uFillTx/>
              <a:latin typeface="HelveticaNeueLT Std Med" panose="020B0604020202020204" pitchFamily="34" charset="0"/>
              <a:ea typeface="ＭＳ Ｐゴシック" charset="0"/>
              <a:cs typeface="Arial"/>
            </a:endParaRPr>
          </a:p>
        </p:txBody>
      </p:sp>
      <p:sp>
        <p:nvSpPr>
          <p:cNvPr id="20" name="Rectangle 19"/>
          <p:cNvSpPr/>
          <p:nvPr/>
        </p:nvSpPr>
        <p:spPr>
          <a:xfrm>
            <a:off x="692325" y="2560731"/>
            <a:ext cx="3896195" cy="492443"/>
          </a:xfrm>
          <a:prstGeom prst="rect">
            <a:avLst/>
          </a:prstGeom>
          <a:ln w="12700">
            <a:noFill/>
          </a:ln>
        </p:spPr>
        <p:txBody>
          <a:bodyPr wrap="none" lIns="0" tIns="0" rIns="0" bIns="0">
            <a:spAutoFit/>
          </a:bodyPr>
          <a:lstStyle/>
          <a:p>
            <a:pPr lvl="0" defTabSz="914400" fontAlgn="base">
              <a:lnSpc>
                <a:spcPct val="80000"/>
              </a:lnSpc>
              <a:spcBef>
                <a:spcPct val="0"/>
              </a:spcBef>
              <a:spcAft>
                <a:spcPct val="0"/>
              </a:spcAft>
              <a:defRPr/>
            </a:pPr>
            <a:r>
              <a:rPr lang="en-US" sz="4000" dirty="0">
                <a:solidFill>
                  <a:schemeClr val="bg1"/>
                </a:solidFill>
                <a:latin typeface="HelveticaNeueLT Std Lt" panose="020B0403020202020204" pitchFamily="34" charset="0"/>
                <a:ea typeface="ＭＳ Ｐゴシック" charset="0"/>
                <a:cs typeface="Arial"/>
              </a:rPr>
              <a:t>Gas Transmission</a:t>
            </a:r>
          </a:p>
        </p:txBody>
      </p:sp>
      <p:cxnSp>
        <p:nvCxnSpPr>
          <p:cNvPr id="11" name="Straight Connector 10"/>
          <p:cNvCxnSpPr>
            <a:cxnSpLocks/>
          </p:cNvCxnSpPr>
          <p:nvPr/>
        </p:nvCxnSpPr>
        <p:spPr>
          <a:xfrm>
            <a:off x="5989320" y="2121408"/>
            <a:ext cx="0" cy="257050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50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3753785" cy="914096"/>
          </a:xfrm>
        </p:spPr>
        <p:txBody>
          <a:bodyPr/>
          <a:lstStyle/>
          <a:p>
            <a:r>
              <a:rPr lang="en-US" dirty="0"/>
              <a:t>Gas Transmission</a:t>
            </a:r>
            <a:br>
              <a:rPr lang="en-US" dirty="0"/>
            </a:br>
            <a:r>
              <a:rPr lang="en-US" dirty="0"/>
              <a:t>Finance package</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14</a:t>
            </a:fld>
            <a:endParaRPr lang="en-GB"/>
          </a:p>
        </p:txBody>
      </p:sp>
      <p:graphicFrame>
        <p:nvGraphicFramePr>
          <p:cNvPr id="5" name="Content Placeholder 2"/>
          <p:cNvGraphicFramePr>
            <a:graphicFrameLocks noGrp="1"/>
          </p:cNvGraphicFramePr>
          <p:nvPr>
            <p:ph idx="1"/>
          </p:nvPr>
        </p:nvGraphicFramePr>
        <p:xfrm>
          <a:off x="2949575" y="2705100"/>
          <a:ext cx="3378200" cy="2209800"/>
        </p:xfrm>
        <a:graphic>
          <a:graphicData uri="http://schemas.openxmlformats.org/drawingml/2006/table">
            <a:tbl>
              <a:tblPr/>
              <a:tblGrid>
                <a:gridCol w="2588367">
                  <a:extLst>
                    <a:ext uri="{9D8B030D-6E8A-4147-A177-3AD203B41FA5}">
                      <a16:colId xmlns:a16="http://schemas.microsoft.com/office/drawing/2014/main" xmlns="" val="20000"/>
                    </a:ext>
                  </a:extLst>
                </a:gridCol>
                <a:gridCol w="789833">
                  <a:extLst>
                    <a:ext uri="{9D8B030D-6E8A-4147-A177-3AD203B41FA5}">
                      <a16:colId xmlns:a16="http://schemas.microsoft.com/office/drawing/2014/main" xmlns="" val="20001"/>
                    </a:ext>
                  </a:extLst>
                </a:gridCol>
              </a:tblGrid>
              <a:tr h="409575">
                <a:tc>
                  <a:txBody>
                    <a:bodyPr/>
                    <a:lstStyle/>
                    <a:p>
                      <a:pPr algn="l" rtl="0" fontAlgn="t"/>
                      <a:r>
                        <a:rPr lang="en-GB" sz="1200" b="1" i="0" u="none" strike="noStrike" dirty="0">
                          <a:solidFill>
                            <a:srgbClr val="00B0F0"/>
                          </a:solidFill>
                          <a:effectLst/>
                          <a:latin typeface="Calibri"/>
                        </a:rPr>
                        <a:t> </a:t>
                      </a:r>
                    </a:p>
                  </a:txBody>
                  <a:tcPr marL="9525" marR="9525" marT="9525"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F0"/>
                          </a:solidFill>
                          <a:effectLst/>
                          <a:latin typeface="Calibri"/>
                        </a:rPr>
                        <a:t>Final proposals</a:t>
                      </a:r>
                    </a:p>
                  </a:txBody>
                  <a:tcPr marL="9525" marR="9525" marT="9525"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00025">
                <a:tc>
                  <a:txBody>
                    <a:bodyPr/>
                    <a:lstStyle/>
                    <a:p>
                      <a:pPr algn="l" rtl="0" fontAlgn="t"/>
                      <a:r>
                        <a:rPr lang="en-GB" sz="1200" b="0" i="0" u="none" strike="noStrike">
                          <a:solidFill>
                            <a:srgbClr val="000000"/>
                          </a:solidFill>
                          <a:effectLst/>
                          <a:latin typeface="Calibri"/>
                        </a:rPr>
                        <a:t>Cost of equity</a:t>
                      </a:r>
                    </a:p>
                  </a:txBody>
                  <a:tcPr marL="9525" marR="9525" marT="9525" marB="0">
                    <a:lnL>
                      <a:noFill/>
                    </a:lnL>
                    <a:lnR>
                      <a:noFill/>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6.8%</a:t>
                      </a:r>
                    </a:p>
                  </a:txBody>
                  <a:tcPr marL="9525" marR="9525" marT="9525" marB="0">
                    <a:lnL>
                      <a:noFill/>
                    </a:lnL>
                    <a:lnR>
                      <a:noFill/>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00025">
                <a:tc>
                  <a:txBody>
                    <a:bodyPr/>
                    <a:lstStyle/>
                    <a:p>
                      <a:pPr algn="l" rtl="0" fontAlgn="t"/>
                      <a:r>
                        <a:rPr lang="en-GB" sz="1200" b="0" i="0" u="none" strike="noStrike">
                          <a:solidFill>
                            <a:srgbClr val="000000"/>
                          </a:solidFill>
                          <a:effectLst/>
                          <a:latin typeface="Calibri"/>
                        </a:rPr>
                        <a:t>Cost of debt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index</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00025">
                <a:tc>
                  <a:txBody>
                    <a:bodyPr/>
                    <a:lstStyle/>
                    <a:p>
                      <a:pPr algn="l" rtl="0" fontAlgn="t"/>
                      <a:r>
                        <a:rPr lang="en-GB" sz="1200" b="0" i="0" u="none" strike="noStrike" dirty="0">
                          <a:solidFill>
                            <a:srgbClr val="000000"/>
                          </a:solidFill>
                          <a:effectLst/>
                          <a:latin typeface="Calibri"/>
                        </a:rPr>
                        <a:t>Gearing</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62.5%</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00025">
                <a:tc>
                  <a:txBody>
                    <a:bodyPr/>
                    <a:lstStyle/>
                    <a:p>
                      <a:pPr algn="l" rtl="0" fontAlgn="t"/>
                      <a:r>
                        <a:rPr lang="en-GB" sz="1200" b="0" i="0" u="none" strike="noStrike">
                          <a:solidFill>
                            <a:srgbClr val="000000"/>
                          </a:solidFill>
                          <a:effectLst/>
                          <a:latin typeface="Calibri"/>
                        </a:rPr>
                        <a:t>Transitional measures</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N/A</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00025">
                <a:tc>
                  <a:txBody>
                    <a:bodyPr/>
                    <a:lstStyle/>
                    <a:p>
                      <a:pPr algn="l" rtl="0" fontAlgn="t"/>
                      <a:r>
                        <a:rPr lang="en-GB" sz="1200" b="0" i="0" u="none" strike="noStrike">
                          <a:solidFill>
                            <a:srgbClr val="000000"/>
                          </a:solidFill>
                          <a:effectLst/>
                          <a:latin typeface="Calibri"/>
                        </a:rPr>
                        <a:t>Base Totex capitalisation rate (TO)</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64%</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00025">
                <a:tc>
                  <a:txBody>
                    <a:bodyPr/>
                    <a:lstStyle/>
                    <a:p>
                      <a:pPr algn="l" rtl="0" fontAlgn="t"/>
                      <a:r>
                        <a:rPr lang="en-US" sz="1200" b="0" i="0" u="none" strike="noStrike">
                          <a:solidFill>
                            <a:srgbClr val="000000"/>
                          </a:solidFill>
                          <a:effectLst/>
                          <a:latin typeface="Calibri"/>
                        </a:rPr>
                        <a:t>UM Totex capitalisation rate (TO)</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90%</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00025">
                <a:tc>
                  <a:txBody>
                    <a:bodyPr/>
                    <a:lstStyle/>
                    <a:p>
                      <a:pPr algn="l" rtl="0" fontAlgn="t"/>
                      <a:r>
                        <a:rPr lang="en-GB" sz="1200" b="0" i="0" u="none" strike="noStrike">
                          <a:solidFill>
                            <a:srgbClr val="000000"/>
                          </a:solidFill>
                          <a:effectLst/>
                          <a:latin typeface="Calibri"/>
                        </a:rPr>
                        <a:t>Totex capitalisation rate (SO)</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37.4%</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00025">
                <a:tc>
                  <a:txBody>
                    <a:bodyPr/>
                    <a:lstStyle/>
                    <a:p>
                      <a:pPr algn="l" rtl="0" fontAlgn="t"/>
                      <a:r>
                        <a:rPr lang="en-GB" sz="1200" b="0" i="0" u="none" strike="noStrike">
                          <a:solidFill>
                            <a:srgbClr val="000000"/>
                          </a:solidFill>
                          <a:effectLst/>
                          <a:latin typeface="Calibri"/>
                        </a:rPr>
                        <a:t>IQI ratio</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123</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200025">
                <a:tc>
                  <a:txBody>
                    <a:bodyPr/>
                    <a:lstStyle/>
                    <a:p>
                      <a:pPr algn="l" rtl="0" fontAlgn="t"/>
                      <a:r>
                        <a:rPr lang="en-GB" sz="1200" b="0" i="0" u="none" strike="noStrike">
                          <a:solidFill>
                            <a:srgbClr val="000000"/>
                          </a:solidFill>
                          <a:effectLst/>
                          <a:latin typeface="Calibri"/>
                        </a:rPr>
                        <a:t>Totex incentive rate</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dirty="0">
                          <a:solidFill>
                            <a:srgbClr val="000000"/>
                          </a:solidFill>
                          <a:effectLst/>
                          <a:latin typeface="Calibri"/>
                        </a:rPr>
                        <a:t>44%</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39954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4766241" cy="914096"/>
          </a:xfrm>
        </p:spPr>
        <p:txBody>
          <a:bodyPr/>
          <a:lstStyle/>
          <a:p>
            <a:r>
              <a:rPr lang="en-US" dirty="0"/>
              <a:t>Gas Transmission</a:t>
            </a:r>
            <a:br>
              <a:rPr lang="en-US" dirty="0"/>
            </a:br>
            <a:r>
              <a:rPr lang="en-US" dirty="0"/>
              <a:t>Totex and RAV summary</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15</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875983171"/>
              </p:ext>
            </p:extLst>
          </p:nvPr>
        </p:nvGraphicFramePr>
        <p:xfrm>
          <a:off x="4010029" y="1651000"/>
          <a:ext cx="4001600" cy="4853325"/>
        </p:xfrm>
        <a:graphic>
          <a:graphicData uri="http://schemas.openxmlformats.org/drawingml/2006/table">
            <a:tbl>
              <a:tblPr/>
              <a:tblGrid>
                <a:gridCol w="2485012">
                  <a:extLst>
                    <a:ext uri="{9D8B030D-6E8A-4147-A177-3AD203B41FA5}">
                      <a16:colId xmlns:a16="http://schemas.microsoft.com/office/drawing/2014/main" xmlns="" val="20000"/>
                    </a:ext>
                  </a:extLst>
                </a:gridCol>
                <a:gridCol w="758294">
                  <a:extLst>
                    <a:ext uri="{9D8B030D-6E8A-4147-A177-3AD203B41FA5}">
                      <a16:colId xmlns:a16="http://schemas.microsoft.com/office/drawing/2014/main" xmlns="" val="20001"/>
                    </a:ext>
                  </a:extLst>
                </a:gridCol>
                <a:gridCol w="758294">
                  <a:extLst>
                    <a:ext uri="{9D8B030D-6E8A-4147-A177-3AD203B41FA5}">
                      <a16:colId xmlns:a16="http://schemas.microsoft.com/office/drawing/2014/main" xmlns="" val="20002"/>
                    </a:ext>
                  </a:extLst>
                </a:gridCol>
              </a:tblGrid>
              <a:tr h="777750">
                <a:tc>
                  <a:txBody>
                    <a:bodyPr/>
                    <a:lstStyle/>
                    <a:p>
                      <a:pPr algn="l" rtl="0" fontAlgn="t"/>
                      <a:r>
                        <a:rPr lang="en-GB" sz="1200" b="1" i="0" u="none" strike="noStrike" dirty="0">
                          <a:solidFill>
                            <a:srgbClr val="00B0F0"/>
                          </a:solidFill>
                          <a:effectLst/>
                          <a:latin typeface="Calibri"/>
                        </a:rPr>
                        <a:t>£</a:t>
                      </a:r>
                      <a:r>
                        <a:rPr lang="en-GB" sz="1200" b="1" i="0" u="none" strike="noStrike" dirty="0" err="1">
                          <a:solidFill>
                            <a:srgbClr val="00B0F0"/>
                          </a:solidFill>
                          <a:effectLst/>
                          <a:latin typeface="Calibri"/>
                        </a:rPr>
                        <a:t>bn</a:t>
                      </a:r>
                      <a:r>
                        <a:rPr lang="en-GB" sz="1200" b="1" i="0" u="none" strike="noStrike" dirty="0">
                          <a:solidFill>
                            <a:srgbClr val="00B0F0"/>
                          </a:solidFill>
                          <a:effectLst/>
                          <a:latin typeface="Calibri"/>
                        </a:rPr>
                        <a:t> </a:t>
                      </a:r>
                    </a:p>
                  </a:txBody>
                  <a:tcPr marL="9150" marR="9150" marT="91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F0"/>
                          </a:solidFill>
                          <a:effectLst/>
                          <a:latin typeface="Calibri"/>
                        </a:rPr>
                        <a:t>8 year total (nominal)</a:t>
                      </a:r>
                    </a:p>
                  </a:txBody>
                  <a:tcPr marL="9150" marR="9150" marT="91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US" sz="1200" b="1" i="0" u="none" strike="noStrike">
                          <a:solidFill>
                            <a:srgbClr val="00B0F0"/>
                          </a:solidFill>
                          <a:effectLst/>
                          <a:latin typeface="Calibri"/>
                        </a:rPr>
                        <a:t>8 year total (09/10 prices) </a:t>
                      </a:r>
                    </a:p>
                  </a:txBody>
                  <a:tcPr marL="9150" marR="9150" marT="91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92150">
                <a:tc>
                  <a:txBody>
                    <a:bodyPr/>
                    <a:lstStyle/>
                    <a:p>
                      <a:pPr algn="l" rtl="0" fontAlgn="t"/>
                      <a:r>
                        <a:rPr lang="en-GB" sz="1200" b="0" i="0" u="none" strike="noStrike" dirty="0">
                          <a:solidFill>
                            <a:srgbClr val="000000"/>
                          </a:solidFill>
                          <a:effectLst/>
                          <a:latin typeface="Calibri"/>
                        </a:rPr>
                        <a:t>TO capex - load-related</a:t>
                      </a:r>
                    </a:p>
                  </a:txBody>
                  <a:tcPr marL="9525" marR="9525" marT="9525" marB="0">
                    <a:lnL>
                      <a:noFill/>
                    </a:lnL>
                    <a:lnR>
                      <a:noFill/>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0.0</a:t>
                      </a:r>
                    </a:p>
                  </a:txBody>
                  <a:tcPr marL="9525" marR="9525" marT="9525" marB="0">
                    <a:lnL>
                      <a:noFill/>
                    </a:lnL>
                    <a:lnR>
                      <a:noFill/>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0.0</a:t>
                      </a:r>
                    </a:p>
                  </a:txBody>
                  <a:tcPr marL="9525" marR="9525" marT="9525" marB="0">
                    <a:lnL>
                      <a:noFill/>
                    </a:lnL>
                    <a:lnR>
                      <a:noFill/>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92150">
                <a:tc>
                  <a:txBody>
                    <a:bodyPr/>
                    <a:lstStyle/>
                    <a:p>
                      <a:pPr algn="l" rtl="0" fontAlgn="t"/>
                      <a:r>
                        <a:rPr lang="en-GB" sz="1200" b="0" i="0" u="none" strike="noStrike">
                          <a:solidFill>
                            <a:srgbClr val="000000"/>
                          </a:solidFill>
                          <a:effectLst/>
                          <a:latin typeface="Calibri"/>
                        </a:rPr>
                        <a:t>TO capex - non-load related</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1.1</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0.9</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92150">
                <a:tc>
                  <a:txBody>
                    <a:bodyPr/>
                    <a:lstStyle/>
                    <a:p>
                      <a:pPr algn="l" rtl="0" fontAlgn="t"/>
                      <a:r>
                        <a:rPr lang="en-GB" sz="1200" b="0" i="0" u="none" strike="noStrike">
                          <a:solidFill>
                            <a:srgbClr val="000000"/>
                          </a:solidFill>
                          <a:effectLst/>
                          <a:latin typeface="Calibri"/>
                        </a:rPr>
                        <a:t>Uncertainty mechanism capex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0.2</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0.2</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92150">
                <a:tc>
                  <a:txBody>
                    <a:bodyPr/>
                    <a:lstStyle/>
                    <a:p>
                      <a:pPr algn="l" rtl="0" fontAlgn="t"/>
                      <a:r>
                        <a:rPr lang="en-GB" sz="1200" b="0" i="0" u="none" strike="noStrike">
                          <a:solidFill>
                            <a:srgbClr val="000000"/>
                          </a:solidFill>
                          <a:effectLst/>
                          <a:latin typeface="Calibri"/>
                        </a:rPr>
                        <a:t>Uncertainty mechanism opex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192150">
                <a:tc>
                  <a:txBody>
                    <a:bodyPr/>
                    <a:lstStyle/>
                    <a:p>
                      <a:pPr algn="l" rtl="0" fontAlgn="t"/>
                      <a:r>
                        <a:rPr lang="en-GB" sz="1200" b="0" i="0" u="none" strike="noStrike">
                          <a:solidFill>
                            <a:srgbClr val="000000"/>
                          </a:solidFill>
                          <a:effectLst/>
                          <a:latin typeface="Calibri"/>
                        </a:rPr>
                        <a:t>Controllable opex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0.8</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0.6</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192150">
                <a:tc>
                  <a:txBody>
                    <a:bodyPr/>
                    <a:lstStyle/>
                    <a:p>
                      <a:pPr algn="l" rtl="0" fontAlgn="t"/>
                      <a:r>
                        <a:rPr lang="en-GB" sz="1200" b="0" i="0" u="none" strike="noStrike">
                          <a:solidFill>
                            <a:srgbClr val="000000"/>
                          </a:solidFill>
                          <a:effectLst/>
                          <a:latin typeface="Calibri"/>
                        </a:rPr>
                        <a:t>Totex Incentive Mechanism</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(0.0)</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(0.0)</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192150">
                <a:tc>
                  <a:txBody>
                    <a:bodyPr/>
                    <a:lstStyle/>
                    <a:p>
                      <a:pPr algn="l" rtl="0" fontAlgn="t"/>
                      <a:r>
                        <a:rPr lang="en-GB" sz="1200" b="1" i="0" u="none" strike="noStrike">
                          <a:solidFill>
                            <a:srgbClr val="00B0F0"/>
                          </a:solidFill>
                          <a:effectLst/>
                          <a:latin typeface="Calibri"/>
                        </a:rPr>
                        <a:t>TO Totex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F0"/>
                          </a:solidFill>
                          <a:effectLst/>
                          <a:latin typeface="Calibri"/>
                        </a:rPr>
                        <a:t>2.1</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F0"/>
                          </a:solidFill>
                          <a:effectLst/>
                          <a:latin typeface="Calibri"/>
                        </a:rPr>
                        <a:t>1.7</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192150">
                <a:tc>
                  <a:txBody>
                    <a:bodyPr/>
                    <a:lstStyle/>
                    <a:p>
                      <a:pPr algn="l" fontAlgn="t"/>
                      <a:r>
                        <a:rPr lang="en-GB" sz="200" b="0" i="0" u="none" strike="noStrike">
                          <a:solidFill>
                            <a:srgbClr val="000000"/>
                          </a:solidFill>
                          <a:effectLst/>
                          <a:latin typeface="Calibri"/>
                        </a:rPr>
                        <a:t>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fontAlgn="t"/>
                      <a:r>
                        <a:rPr lang="en-GB" sz="200" b="0" i="0" u="none" strike="noStrike">
                          <a:solidFill>
                            <a:srgbClr val="000000"/>
                          </a:solidFill>
                          <a:effectLst/>
                          <a:latin typeface="Calibri"/>
                        </a:rPr>
                        <a:t>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fontAlgn="t"/>
                      <a:r>
                        <a:rPr lang="en-GB" sz="200" b="0" i="0" u="none" strike="noStrike">
                          <a:solidFill>
                            <a:srgbClr val="000000"/>
                          </a:solidFill>
                          <a:effectLst/>
                          <a:latin typeface="Calibri"/>
                        </a:rPr>
                        <a:t>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192150">
                <a:tc>
                  <a:txBody>
                    <a:bodyPr/>
                    <a:lstStyle/>
                    <a:p>
                      <a:pPr algn="l" rtl="0" fontAlgn="t"/>
                      <a:r>
                        <a:rPr lang="en-GB" sz="1200" b="0" i="0" u="none" strike="noStrike">
                          <a:solidFill>
                            <a:srgbClr val="000000"/>
                          </a:solidFill>
                          <a:effectLst/>
                          <a:latin typeface="Calibri"/>
                        </a:rPr>
                        <a:t>SO capex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0.2</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0.2</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192150">
                <a:tc>
                  <a:txBody>
                    <a:bodyPr/>
                    <a:lstStyle/>
                    <a:p>
                      <a:pPr algn="l" rtl="0" fontAlgn="t"/>
                      <a:r>
                        <a:rPr lang="en-GB" sz="1200" b="0" i="0" u="none" strike="noStrike">
                          <a:solidFill>
                            <a:srgbClr val="000000"/>
                          </a:solidFill>
                          <a:effectLst/>
                          <a:latin typeface="Calibri"/>
                        </a:rPr>
                        <a:t>Uncertainty mechanism capex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0.1</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0.1</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192150">
                <a:tc>
                  <a:txBody>
                    <a:bodyPr/>
                    <a:lstStyle/>
                    <a:p>
                      <a:pPr algn="l" rtl="0" fontAlgn="t"/>
                      <a:r>
                        <a:rPr lang="en-GB" sz="1200" b="0" i="0" u="none" strike="noStrike">
                          <a:solidFill>
                            <a:srgbClr val="000000"/>
                          </a:solidFill>
                          <a:effectLst/>
                          <a:latin typeface="Calibri"/>
                        </a:rPr>
                        <a:t>Uncertainty mechanism opex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0.1</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0.1</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192150">
                <a:tc>
                  <a:txBody>
                    <a:bodyPr/>
                    <a:lstStyle/>
                    <a:p>
                      <a:pPr algn="l" rtl="0" fontAlgn="t"/>
                      <a:r>
                        <a:rPr lang="en-GB" sz="1200" b="0" i="0" u="none" strike="noStrike">
                          <a:solidFill>
                            <a:srgbClr val="000000"/>
                          </a:solidFill>
                          <a:effectLst/>
                          <a:latin typeface="Calibri"/>
                        </a:rPr>
                        <a:t>Controllable opex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0.4</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0.3</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192150">
                <a:tc>
                  <a:txBody>
                    <a:bodyPr/>
                    <a:lstStyle/>
                    <a:p>
                      <a:pPr algn="l" rtl="0" fontAlgn="t"/>
                      <a:r>
                        <a:rPr lang="en-GB" sz="1200" b="0" i="0" u="none" strike="noStrike">
                          <a:solidFill>
                            <a:srgbClr val="000000"/>
                          </a:solidFill>
                          <a:effectLst/>
                          <a:latin typeface="Calibri"/>
                        </a:rPr>
                        <a:t>Totex Incentive Mechanism</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(0.0)</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(0.0)</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192150">
                <a:tc>
                  <a:txBody>
                    <a:bodyPr/>
                    <a:lstStyle/>
                    <a:p>
                      <a:pPr algn="l" rtl="0" fontAlgn="t"/>
                      <a:r>
                        <a:rPr lang="en-GB" sz="1200" b="1" i="0" u="none" strike="noStrike">
                          <a:solidFill>
                            <a:srgbClr val="00B0F0"/>
                          </a:solidFill>
                          <a:effectLst/>
                          <a:latin typeface="Calibri"/>
                        </a:rPr>
                        <a:t>SO Totex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F0"/>
                          </a:solidFill>
                          <a:effectLst/>
                          <a:latin typeface="Calibri"/>
                        </a:rPr>
                        <a:t>0.7</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F0"/>
                          </a:solidFill>
                          <a:effectLst/>
                          <a:latin typeface="Calibri"/>
                        </a:rPr>
                        <a:t>0.6</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192150">
                <a:tc>
                  <a:txBody>
                    <a:bodyPr/>
                    <a:lstStyle/>
                    <a:p>
                      <a:pPr algn="l" fontAlgn="t"/>
                      <a:r>
                        <a:rPr lang="en-GB" sz="200" b="1" i="0" u="none" strike="noStrike">
                          <a:solidFill>
                            <a:srgbClr val="00B0F0"/>
                          </a:solidFill>
                          <a:effectLst/>
                          <a:latin typeface="Calibri"/>
                        </a:rPr>
                        <a:t>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fontAlgn="t"/>
                      <a:r>
                        <a:rPr lang="en-GB" sz="200" b="0" i="0" u="none" strike="noStrike">
                          <a:solidFill>
                            <a:srgbClr val="00B0F0"/>
                          </a:solidFill>
                          <a:effectLst/>
                          <a:latin typeface="Calibri"/>
                        </a:rPr>
                        <a:t>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fontAlgn="t"/>
                      <a:r>
                        <a:rPr lang="en-GB" sz="200" b="0" i="0" u="none" strike="noStrike">
                          <a:solidFill>
                            <a:srgbClr val="00B0F0"/>
                          </a:solidFill>
                          <a:effectLst/>
                          <a:latin typeface="Calibri"/>
                        </a:rPr>
                        <a:t>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192150">
                <a:tc>
                  <a:txBody>
                    <a:bodyPr/>
                    <a:lstStyle/>
                    <a:p>
                      <a:pPr algn="l" rtl="0" fontAlgn="t"/>
                      <a:r>
                        <a:rPr lang="en-GB" sz="1200" b="1" i="0" u="none" strike="noStrike">
                          <a:solidFill>
                            <a:srgbClr val="00B0F0"/>
                          </a:solidFill>
                          <a:effectLst/>
                          <a:latin typeface="Calibri"/>
                        </a:rPr>
                        <a:t>NGGT Controllable Totex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F0"/>
                          </a:solidFill>
                          <a:effectLst/>
                          <a:latin typeface="Calibri"/>
                        </a:rPr>
                        <a:t>2.9</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F0"/>
                          </a:solidFill>
                          <a:effectLst/>
                          <a:latin typeface="Calibri"/>
                        </a:rPr>
                        <a:t>2.3</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r h="192150">
                <a:tc>
                  <a:txBody>
                    <a:bodyPr/>
                    <a:lstStyle/>
                    <a:p>
                      <a:pPr algn="l" rtl="0" fontAlgn="t"/>
                      <a:r>
                        <a:rPr lang="en-GB" sz="1200" b="1" i="0" u="none" strike="noStrike">
                          <a:solidFill>
                            <a:srgbClr val="00B050"/>
                          </a:solidFill>
                          <a:effectLst/>
                          <a:latin typeface="Calibri"/>
                        </a:rPr>
                        <a:t>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50"/>
                          </a:solidFill>
                          <a:effectLst/>
                          <a:latin typeface="Calibri"/>
                        </a:rPr>
                        <a:t>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50"/>
                          </a:solidFill>
                          <a:effectLst/>
                          <a:latin typeface="Calibri"/>
                        </a:rPr>
                        <a:t> </a:t>
                      </a:r>
                    </a:p>
                  </a:txBody>
                  <a:tcPr marL="9525" marR="9525" marT="9525" marB="0">
                    <a:lnL>
                      <a:noFill/>
                    </a:lnL>
                    <a:lnR>
                      <a:noFill/>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201300">
                <a:tc>
                  <a:txBody>
                    <a:bodyPr/>
                    <a:lstStyle/>
                    <a:p>
                      <a:pPr algn="l" rtl="0" fontAlgn="t"/>
                      <a:r>
                        <a:rPr lang="en-GB" sz="1200" b="0" i="0" u="none" strike="noStrike">
                          <a:solidFill>
                            <a:srgbClr val="000000"/>
                          </a:solidFill>
                          <a:effectLst/>
                          <a:latin typeface="Calibri"/>
                        </a:rPr>
                        <a:t>Non controllable opex </a:t>
                      </a:r>
                    </a:p>
                  </a:txBody>
                  <a:tcPr marL="9525" marR="9525" marT="9525" marB="0">
                    <a:lnL>
                      <a:noFill/>
                    </a:lnL>
                    <a:lnR>
                      <a:noFill/>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2.9</a:t>
                      </a:r>
                    </a:p>
                  </a:txBody>
                  <a:tcPr marL="9525" marR="9525" marT="9525" marB="0">
                    <a:lnL>
                      <a:noFill/>
                    </a:lnL>
                    <a:lnR>
                      <a:noFill/>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2.3</a:t>
                      </a:r>
                    </a:p>
                  </a:txBody>
                  <a:tcPr marL="9525" marR="9525" marT="9525" marB="0">
                    <a:lnL>
                      <a:noFill/>
                    </a:lnL>
                    <a:lnR>
                      <a:noFill/>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18"/>
                  </a:ext>
                </a:extLst>
              </a:tr>
              <a:tr h="201300">
                <a:tc>
                  <a:txBody>
                    <a:bodyPr/>
                    <a:lstStyle/>
                    <a:p>
                      <a:pPr algn="l" rtl="0" fontAlgn="t"/>
                      <a:r>
                        <a:rPr lang="en-GB" sz="1200" b="0" i="0" u="none" strike="noStrike">
                          <a:solidFill>
                            <a:srgbClr val="000000"/>
                          </a:solidFill>
                          <a:effectLst/>
                          <a:latin typeface="Calibri"/>
                        </a:rPr>
                        <a:t> </a:t>
                      </a:r>
                    </a:p>
                  </a:txBody>
                  <a:tcPr marL="9525" marR="9525" marT="9525"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 </a:t>
                      </a:r>
                    </a:p>
                  </a:txBody>
                  <a:tcPr marL="9525" marR="9525" marT="9525"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0" i="0" u="none" strike="noStrike">
                          <a:solidFill>
                            <a:srgbClr val="000000"/>
                          </a:solidFill>
                          <a:effectLst/>
                          <a:latin typeface="Calibri"/>
                        </a:rPr>
                        <a:t> </a:t>
                      </a:r>
                    </a:p>
                  </a:txBody>
                  <a:tcPr marL="9525" marR="9525" marT="9525"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19"/>
                  </a:ext>
                </a:extLst>
              </a:tr>
              <a:tr h="201300">
                <a:tc>
                  <a:txBody>
                    <a:bodyPr/>
                    <a:lstStyle/>
                    <a:p>
                      <a:pPr algn="l" rtl="0" fontAlgn="t"/>
                      <a:r>
                        <a:rPr lang="en-GB" sz="1200" b="1" i="0" u="none" strike="noStrike">
                          <a:solidFill>
                            <a:srgbClr val="00B0F0"/>
                          </a:solidFill>
                          <a:effectLst/>
                          <a:latin typeface="Calibri"/>
                        </a:rPr>
                        <a:t>RAV at 31 March 2013 </a:t>
                      </a:r>
                    </a:p>
                  </a:txBody>
                  <a:tcPr marL="9525" marR="9525" marT="9525"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F0"/>
                          </a:solidFill>
                          <a:effectLst/>
                          <a:latin typeface="Calibri"/>
                        </a:rPr>
                        <a:t>5.3</a:t>
                      </a:r>
                    </a:p>
                  </a:txBody>
                  <a:tcPr marL="9525" marR="9525" marT="9525"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F0"/>
                          </a:solidFill>
                          <a:effectLst/>
                          <a:latin typeface="Calibri"/>
                        </a:rPr>
                        <a:t>4.6</a:t>
                      </a:r>
                    </a:p>
                  </a:txBody>
                  <a:tcPr marL="9525" marR="9525" marT="9525"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20"/>
                  </a:ext>
                </a:extLst>
              </a:tr>
              <a:tr h="201300">
                <a:tc>
                  <a:txBody>
                    <a:bodyPr/>
                    <a:lstStyle/>
                    <a:p>
                      <a:pPr algn="l" rtl="0" fontAlgn="t"/>
                      <a:r>
                        <a:rPr lang="en-GB" sz="1200" b="1" i="0" u="none" strike="noStrike">
                          <a:solidFill>
                            <a:srgbClr val="00B0F0"/>
                          </a:solidFill>
                          <a:effectLst/>
                          <a:latin typeface="Calibri"/>
                        </a:rPr>
                        <a:t>RAV at 31 March 2021 </a:t>
                      </a:r>
                    </a:p>
                  </a:txBody>
                  <a:tcPr marL="9525" marR="9525" marT="9525"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a:solidFill>
                            <a:srgbClr val="00B0F0"/>
                          </a:solidFill>
                          <a:effectLst/>
                          <a:latin typeface="Calibri"/>
                        </a:rPr>
                        <a:t>7.0</a:t>
                      </a:r>
                    </a:p>
                  </a:txBody>
                  <a:tcPr marL="9525" marR="9525" marT="9525"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t"/>
                      <a:r>
                        <a:rPr lang="en-GB" sz="1200" b="1" i="0" u="none" strike="noStrike" dirty="0">
                          <a:solidFill>
                            <a:srgbClr val="00B0F0"/>
                          </a:solidFill>
                          <a:effectLst/>
                          <a:latin typeface="Calibri"/>
                        </a:rPr>
                        <a:t>4.9</a:t>
                      </a:r>
                    </a:p>
                  </a:txBody>
                  <a:tcPr marL="9525" marR="9525" marT="9525"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val="1823654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8845820" cy="914096"/>
          </a:xfrm>
        </p:spPr>
        <p:txBody>
          <a:bodyPr/>
          <a:lstStyle/>
          <a:p>
            <a:r>
              <a:rPr lang="en-US" dirty="0"/>
              <a:t>Gas Transmission</a:t>
            </a:r>
            <a:br>
              <a:rPr lang="en-US" dirty="0"/>
            </a:br>
            <a:r>
              <a:rPr lang="en-US" dirty="0"/>
              <a:t>TO fast/slow money split RAV roll forward</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16</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617109770"/>
              </p:ext>
            </p:extLst>
          </p:nvPr>
        </p:nvGraphicFramePr>
        <p:xfrm>
          <a:off x="612748" y="1623743"/>
          <a:ext cx="9668389" cy="4202620"/>
        </p:xfrm>
        <a:graphic>
          <a:graphicData uri="http://schemas.openxmlformats.org/drawingml/2006/table">
            <a:tbl>
              <a:tblPr/>
              <a:tblGrid>
                <a:gridCol w="2730841">
                  <a:extLst>
                    <a:ext uri="{9D8B030D-6E8A-4147-A177-3AD203B41FA5}">
                      <a16:colId xmlns:a16="http://schemas.microsoft.com/office/drawing/2014/main" xmlns="" val="2652168467"/>
                    </a:ext>
                  </a:extLst>
                </a:gridCol>
                <a:gridCol w="833309">
                  <a:extLst>
                    <a:ext uri="{9D8B030D-6E8A-4147-A177-3AD203B41FA5}">
                      <a16:colId xmlns:a16="http://schemas.microsoft.com/office/drawing/2014/main" xmlns="" val="359218480"/>
                    </a:ext>
                  </a:extLst>
                </a:gridCol>
                <a:gridCol w="833309">
                  <a:extLst>
                    <a:ext uri="{9D8B030D-6E8A-4147-A177-3AD203B41FA5}">
                      <a16:colId xmlns:a16="http://schemas.microsoft.com/office/drawing/2014/main" xmlns="" val="1264972263"/>
                    </a:ext>
                  </a:extLst>
                </a:gridCol>
                <a:gridCol w="752990">
                  <a:extLst>
                    <a:ext uri="{9D8B030D-6E8A-4147-A177-3AD203B41FA5}">
                      <a16:colId xmlns:a16="http://schemas.microsoft.com/office/drawing/2014/main" xmlns="" val="3230668633"/>
                    </a:ext>
                  </a:extLst>
                </a:gridCol>
                <a:gridCol w="752990">
                  <a:extLst>
                    <a:ext uri="{9D8B030D-6E8A-4147-A177-3AD203B41FA5}">
                      <a16:colId xmlns:a16="http://schemas.microsoft.com/office/drawing/2014/main" xmlns="" val="2315611932"/>
                    </a:ext>
                  </a:extLst>
                </a:gridCol>
                <a:gridCol w="752990">
                  <a:extLst>
                    <a:ext uri="{9D8B030D-6E8A-4147-A177-3AD203B41FA5}">
                      <a16:colId xmlns:a16="http://schemas.microsoft.com/office/drawing/2014/main" xmlns="" val="1729118092"/>
                    </a:ext>
                  </a:extLst>
                </a:gridCol>
                <a:gridCol w="752990">
                  <a:extLst>
                    <a:ext uri="{9D8B030D-6E8A-4147-A177-3AD203B41FA5}">
                      <a16:colId xmlns:a16="http://schemas.microsoft.com/office/drawing/2014/main" xmlns="" val="3450136722"/>
                    </a:ext>
                  </a:extLst>
                </a:gridCol>
                <a:gridCol w="752990">
                  <a:extLst>
                    <a:ext uri="{9D8B030D-6E8A-4147-A177-3AD203B41FA5}">
                      <a16:colId xmlns:a16="http://schemas.microsoft.com/office/drawing/2014/main" xmlns="" val="3437840829"/>
                    </a:ext>
                  </a:extLst>
                </a:gridCol>
                <a:gridCol w="752990">
                  <a:extLst>
                    <a:ext uri="{9D8B030D-6E8A-4147-A177-3AD203B41FA5}">
                      <a16:colId xmlns:a16="http://schemas.microsoft.com/office/drawing/2014/main" xmlns="" val="91026404"/>
                    </a:ext>
                  </a:extLst>
                </a:gridCol>
                <a:gridCol w="752990">
                  <a:extLst>
                    <a:ext uri="{9D8B030D-6E8A-4147-A177-3AD203B41FA5}">
                      <a16:colId xmlns:a16="http://schemas.microsoft.com/office/drawing/2014/main" xmlns="" val="4234431053"/>
                    </a:ext>
                  </a:extLst>
                </a:gridCol>
              </a:tblGrid>
              <a:tr h="157423">
                <a:tc>
                  <a:txBody>
                    <a:bodyPr/>
                    <a:lstStyle/>
                    <a:p>
                      <a:pPr algn="l" rtl="0" fontAlgn="t"/>
                      <a:r>
                        <a:rPr lang="en-GB" sz="900" b="1" i="0" u="none" strike="noStrike">
                          <a:solidFill>
                            <a:srgbClr val="00B0F0"/>
                          </a:solidFill>
                          <a:effectLst/>
                          <a:latin typeface="Calibri" panose="020F0502020204030204" pitchFamily="34" charset="0"/>
                        </a:rPr>
                        <a:t> </a:t>
                      </a:r>
                    </a:p>
                  </a:txBody>
                  <a:tcPr marL="3501" marR="3501" marT="350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945509490"/>
                  </a:ext>
                </a:extLst>
              </a:tr>
              <a:tr h="157423">
                <a:tc>
                  <a:txBody>
                    <a:bodyPr/>
                    <a:lstStyle/>
                    <a:p>
                      <a:pPr algn="l" rtl="0" fontAlgn="t"/>
                      <a:r>
                        <a:rPr lang="en-GB" sz="900" b="1" i="0" u="none" strike="noStrike">
                          <a:solidFill>
                            <a:srgbClr val="00B0F0"/>
                          </a:solidFill>
                          <a:effectLst/>
                          <a:latin typeface="Calibri" panose="020F0502020204030204" pitchFamily="34" charset="0"/>
                        </a:rPr>
                        <a:t>NGGT TO Totex</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0" i="0" u="none" strike="noStrike">
                          <a:solidFill>
                            <a:srgbClr val="000000"/>
                          </a:solidFill>
                          <a:effectLst/>
                          <a:latin typeface="Calibri" panose="020F0502020204030204" pitchFamily="34" charset="0"/>
                        </a:rPr>
                        <a:t> </a:t>
                      </a:r>
                    </a:p>
                  </a:txBody>
                  <a:tcPr marL="3501" marR="3501" marT="350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gridSpan="2">
                  <a:txBody>
                    <a:bodyPr/>
                    <a:lstStyle/>
                    <a:p>
                      <a:pPr algn="ctr" rtl="0" fontAlgn="t"/>
                      <a:r>
                        <a:rPr lang="en-GB" sz="900" b="0" i="0" u="none" strike="noStrike">
                          <a:solidFill>
                            <a:srgbClr val="000000"/>
                          </a:solidFill>
                          <a:effectLst/>
                          <a:latin typeface="Calibri" panose="020F0502020204030204" pitchFamily="34" charset="0"/>
                        </a:rPr>
                        <a:t> </a:t>
                      </a:r>
                    </a:p>
                  </a:txBody>
                  <a:tcPr marL="3501" marR="3501" marT="350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rtl="0" fontAlgn="t"/>
                      <a:r>
                        <a:rPr lang="en-GB" sz="900" b="0" i="0" u="none" strike="noStrike">
                          <a:solidFill>
                            <a:srgbClr val="000000"/>
                          </a:solidFill>
                          <a:effectLst/>
                          <a:latin typeface="Calibri" panose="020F0502020204030204" pitchFamily="34" charset="0"/>
                        </a:rPr>
                        <a:t> </a:t>
                      </a:r>
                    </a:p>
                  </a:txBody>
                  <a:tcPr marL="3501" marR="3501" marT="350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49176072"/>
                  </a:ext>
                </a:extLst>
              </a:tr>
              <a:tr h="145351">
                <a:tc>
                  <a:txBody>
                    <a:bodyPr/>
                    <a:lstStyle/>
                    <a:p>
                      <a:pPr algn="l" rtl="0" fontAlgn="t"/>
                      <a:r>
                        <a:rPr lang="en-GB" sz="900" b="1" i="0" u="none" strike="noStrike">
                          <a:solidFill>
                            <a:srgbClr val="00B0F0"/>
                          </a:solidFill>
                          <a:effectLst/>
                          <a:latin typeface="Calibri" panose="020F0502020204030204" pitchFamily="34" charset="0"/>
                        </a:rPr>
                        <a:t>£m (2009/10 prices)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2013/14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2014/15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2015/16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2016/17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2017/18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2018/19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2019/20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2020/21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Totals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2385810674"/>
                  </a:ext>
                </a:extLst>
              </a:tr>
              <a:tr h="145351">
                <a:tc>
                  <a:txBody>
                    <a:bodyPr/>
                    <a:lstStyle/>
                    <a:p>
                      <a:pPr algn="l" rtl="0" fontAlgn="t"/>
                      <a:r>
                        <a:rPr lang="en-GB" sz="900" b="0" i="0" u="none" strike="noStrike">
                          <a:solidFill>
                            <a:srgbClr val="000000"/>
                          </a:solidFill>
                          <a:effectLst/>
                          <a:latin typeface="Calibri" panose="020F0502020204030204" pitchFamily="34" charset="0"/>
                        </a:rPr>
                        <a:t> </a:t>
                      </a:r>
                    </a:p>
                  </a:txBody>
                  <a:tcPr marL="3501" marR="3501" marT="3501"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rtl="0" fontAlgn="t"/>
                      <a:r>
                        <a:rPr lang="en-GB" sz="900" b="0" i="0" u="none" strike="noStrike">
                          <a:solidFill>
                            <a:srgbClr val="000000"/>
                          </a:solidFill>
                          <a:effectLst/>
                          <a:latin typeface="Calibri" panose="020F0502020204030204" pitchFamily="34" charset="0"/>
                        </a:rPr>
                        <a:t> </a:t>
                      </a:r>
                    </a:p>
                  </a:txBody>
                  <a:tcPr marL="3501" marR="3501" marT="3501"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432582267"/>
                  </a:ext>
                </a:extLst>
              </a:tr>
              <a:tr h="145351">
                <a:tc>
                  <a:txBody>
                    <a:bodyPr/>
                    <a:lstStyle/>
                    <a:p>
                      <a:pPr algn="l" rtl="0" fontAlgn="t"/>
                      <a:r>
                        <a:rPr lang="en-GB" sz="900" b="0" i="0" u="none" strike="noStrike">
                          <a:solidFill>
                            <a:srgbClr val="000000"/>
                          </a:solidFill>
                          <a:effectLst/>
                          <a:latin typeface="Calibri" panose="020F0502020204030204" pitchFamily="34" charset="0"/>
                        </a:rPr>
                        <a:t>Baseline Load-related Capex allowances</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60</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204</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2046743006"/>
                  </a:ext>
                </a:extLst>
              </a:tr>
              <a:tr h="145351">
                <a:tc>
                  <a:txBody>
                    <a:bodyPr/>
                    <a:lstStyle/>
                    <a:p>
                      <a:pPr algn="l" rtl="0" fontAlgn="t"/>
                      <a:r>
                        <a:rPr lang="en-US" sz="900" b="0" i="0" u="none" strike="noStrike" dirty="0">
                          <a:solidFill>
                            <a:srgbClr val="000000"/>
                          </a:solidFill>
                          <a:effectLst/>
                          <a:latin typeface="Calibri" panose="020F0502020204030204" pitchFamily="34" charset="0"/>
                        </a:rPr>
                        <a:t>Baseline Non-load related Capex allowances</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138</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118</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102</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91</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894</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4067463036"/>
                  </a:ext>
                </a:extLst>
              </a:tr>
              <a:tr h="145351">
                <a:tc>
                  <a:txBody>
                    <a:bodyPr/>
                    <a:lstStyle/>
                    <a:p>
                      <a:pPr algn="l" rtl="0" fontAlgn="t"/>
                      <a:r>
                        <a:rPr lang="en-US" sz="900" b="0" i="0" u="none" strike="noStrike">
                          <a:solidFill>
                            <a:srgbClr val="000000"/>
                          </a:solidFill>
                          <a:effectLst/>
                          <a:latin typeface="Calibri" panose="020F0502020204030204" pitchFamily="34" charset="0"/>
                        </a:rPr>
                        <a:t>Baseline Regulatory Controllable Opex allowances</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71</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79</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81</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77</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607</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546556148"/>
                  </a:ext>
                </a:extLst>
              </a:tr>
              <a:tr h="145351">
                <a:tc>
                  <a:txBody>
                    <a:bodyPr/>
                    <a:lstStyle/>
                    <a:p>
                      <a:pPr algn="l" rtl="0" fontAlgn="t"/>
                      <a:r>
                        <a:rPr lang="en-GB" sz="900" b="1" i="0" u="none" strike="noStrike">
                          <a:solidFill>
                            <a:srgbClr val="00B0F0"/>
                          </a:solidFill>
                          <a:effectLst/>
                          <a:latin typeface="Calibri" panose="020F0502020204030204" pitchFamily="34" charset="0"/>
                        </a:rPr>
                        <a:t>Totex allowances</a:t>
                      </a:r>
                    </a:p>
                  </a:txBody>
                  <a:tcPr marL="3501" marR="3501" marT="3501"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187</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190</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195</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264</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307</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211</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183</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169</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1,705</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130510302"/>
                  </a:ext>
                </a:extLst>
              </a:tr>
              <a:tr h="145351">
                <a:tc>
                  <a:txBody>
                    <a:bodyPr/>
                    <a:lstStyle/>
                    <a:p>
                      <a:pPr algn="l" rtl="0" fontAlgn="t"/>
                      <a:r>
                        <a:rPr lang="en-GB" sz="900" b="0" i="0" u="none" strike="noStrike">
                          <a:solidFill>
                            <a:srgbClr val="000000"/>
                          </a:solidFill>
                          <a:effectLst/>
                          <a:latin typeface="Calibri" panose="020F0502020204030204" pitchFamily="34" charset="0"/>
                        </a:rPr>
                        <a:t>Outputs adjustment </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29</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21</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(9)</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1246559818"/>
                  </a:ext>
                </a:extLst>
              </a:tr>
              <a:tr h="145351">
                <a:tc>
                  <a:txBody>
                    <a:bodyPr/>
                    <a:lstStyle/>
                    <a:p>
                      <a:pPr algn="l" rtl="0" fontAlgn="t"/>
                      <a:r>
                        <a:rPr lang="en-GB" sz="900" b="1" i="0" u="none" strike="noStrike">
                          <a:solidFill>
                            <a:srgbClr val="00B0F0"/>
                          </a:solidFill>
                          <a:effectLst/>
                          <a:latin typeface="Calibri" panose="020F0502020204030204" pitchFamily="34" charset="0"/>
                        </a:rPr>
                        <a:t>Updated Totex allowance</a:t>
                      </a:r>
                    </a:p>
                  </a:txBody>
                  <a:tcPr marL="3501" marR="3501" marT="3501"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204</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199</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197</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217</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261</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240</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203</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175</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1,696</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1493919510"/>
                  </a:ext>
                </a:extLst>
              </a:tr>
              <a:tr h="145351">
                <a:tc>
                  <a:txBody>
                    <a:bodyPr/>
                    <a:lstStyle/>
                    <a:p>
                      <a:pPr algn="l" rtl="0" fontAlgn="t"/>
                      <a:r>
                        <a:rPr lang="en-GB" sz="900" b="1" i="0" u="none" strike="noStrike">
                          <a:solidFill>
                            <a:srgbClr val="008265"/>
                          </a:solidFill>
                          <a:effectLst/>
                          <a:latin typeface="Calibri" panose="020F0502020204030204" pitchFamily="34" charset="0"/>
                        </a:rPr>
                        <a:t> </a:t>
                      </a:r>
                    </a:p>
                  </a:txBody>
                  <a:tcPr marL="3501" marR="3501" marT="3501" marB="0">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extLst>
                  <a:ext uri="{0D108BD9-81ED-4DB2-BD59-A6C34878D82A}">
                    <a16:rowId xmlns:a16="http://schemas.microsoft.com/office/drawing/2014/main" xmlns="" val="963623375"/>
                  </a:ext>
                </a:extLst>
              </a:tr>
              <a:tr h="145351">
                <a:tc>
                  <a:txBody>
                    <a:bodyPr/>
                    <a:lstStyle/>
                    <a:p>
                      <a:pPr algn="l" rtl="0" fontAlgn="t"/>
                      <a:r>
                        <a:rPr lang="en-GB" sz="900" b="0" i="0" u="none" strike="noStrike">
                          <a:solidFill>
                            <a:srgbClr val="000000"/>
                          </a:solidFill>
                          <a:effectLst/>
                          <a:latin typeface="Calibri" panose="020F0502020204030204" pitchFamily="34" charset="0"/>
                        </a:rPr>
                        <a:t>Load-related Capex spend</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18</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3430604799"/>
                  </a:ext>
                </a:extLst>
              </a:tr>
              <a:tr h="145351">
                <a:tc>
                  <a:txBody>
                    <a:bodyPr/>
                    <a:lstStyle/>
                    <a:p>
                      <a:pPr algn="l" rtl="0" fontAlgn="t"/>
                      <a:r>
                        <a:rPr lang="en-GB" sz="900" b="0" i="0" u="none" strike="noStrike">
                          <a:solidFill>
                            <a:srgbClr val="000000"/>
                          </a:solidFill>
                          <a:effectLst/>
                          <a:latin typeface="Calibri" panose="020F0502020204030204" pitchFamily="34" charset="0"/>
                        </a:rPr>
                        <a:t>Non-load related Capex spend</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108</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111</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170</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150</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122</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98</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1,012</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1363796404"/>
                  </a:ext>
                </a:extLst>
              </a:tr>
              <a:tr h="145351">
                <a:tc>
                  <a:txBody>
                    <a:bodyPr/>
                    <a:lstStyle/>
                    <a:p>
                      <a:pPr algn="l" rtl="0" fontAlgn="t"/>
                      <a:r>
                        <a:rPr lang="en-GB" sz="900" b="0" i="0" u="none" strike="noStrike">
                          <a:solidFill>
                            <a:srgbClr val="000000"/>
                          </a:solidFill>
                          <a:effectLst/>
                          <a:latin typeface="Calibri" panose="020F0502020204030204" pitchFamily="34" charset="0"/>
                        </a:rPr>
                        <a:t>Regulatory Controllable Opex spend</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71</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73</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81</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77</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631</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78458545"/>
                  </a:ext>
                </a:extLst>
              </a:tr>
              <a:tr h="145351">
                <a:tc>
                  <a:txBody>
                    <a:bodyPr/>
                    <a:lstStyle/>
                    <a:p>
                      <a:pPr algn="l" rtl="0" fontAlgn="t"/>
                      <a:r>
                        <a:rPr lang="en-GB" sz="900" b="1" i="0" u="none" strike="noStrike">
                          <a:solidFill>
                            <a:srgbClr val="00B0F0"/>
                          </a:solidFill>
                          <a:effectLst/>
                          <a:latin typeface="Calibri" panose="020F0502020204030204" pitchFamily="34" charset="0"/>
                        </a:rPr>
                        <a:t>Totex spend</a:t>
                      </a:r>
                    </a:p>
                  </a:txBody>
                  <a:tcPr marL="3501" marR="3501" marT="3501"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189</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183</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187</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224</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261</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240</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203</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175</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1,661</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1036564776"/>
                  </a:ext>
                </a:extLst>
              </a:tr>
              <a:tr h="145351">
                <a:tc>
                  <a:txBody>
                    <a:bodyPr/>
                    <a:lstStyle/>
                    <a:p>
                      <a:pPr algn="l" rtl="0" fontAlgn="t"/>
                      <a:r>
                        <a:rPr lang="en-GB" sz="900" b="1" i="0" u="none" strike="noStrike">
                          <a:solidFill>
                            <a:srgbClr val="00B0F0"/>
                          </a:solidFill>
                          <a:effectLst/>
                          <a:latin typeface="Calibri" panose="020F0502020204030204" pitchFamily="34" charset="0"/>
                        </a:rPr>
                        <a:t> </a:t>
                      </a:r>
                    </a:p>
                  </a:txBody>
                  <a:tcPr marL="3501" marR="3501" marT="3501"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 </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996317868"/>
                  </a:ext>
                </a:extLst>
              </a:tr>
              <a:tr h="145351">
                <a:tc>
                  <a:txBody>
                    <a:bodyPr/>
                    <a:lstStyle/>
                    <a:p>
                      <a:pPr algn="l" rtl="0" fontAlgn="t"/>
                      <a:r>
                        <a:rPr lang="en-GB" sz="900" b="1" i="0" u="none" strike="noStrike">
                          <a:solidFill>
                            <a:srgbClr val="00B0F0"/>
                          </a:solidFill>
                          <a:effectLst/>
                          <a:latin typeface="Calibri" panose="020F0502020204030204" pitchFamily="34" charset="0"/>
                        </a:rPr>
                        <a:t>Post-sharing Totex </a:t>
                      </a:r>
                    </a:p>
                  </a:txBody>
                  <a:tcPr marL="3501" marR="3501" marT="3501"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195</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190</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192</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221</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261</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240</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203</a:t>
                      </a:r>
                    </a:p>
                  </a:txBody>
                  <a:tcPr marL="3501" marR="3501" marT="350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175</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1,677</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3340509068"/>
                  </a:ext>
                </a:extLst>
              </a:tr>
              <a:tr h="145351">
                <a:tc>
                  <a:txBody>
                    <a:bodyPr/>
                    <a:lstStyle/>
                    <a:p>
                      <a:pPr algn="l" rtl="0" fontAlgn="t"/>
                      <a:r>
                        <a:rPr lang="en-GB" sz="900" b="0" i="0" u="none" strike="noStrike">
                          <a:solidFill>
                            <a:srgbClr val="000000"/>
                          </a:solidFill>
                          <a:effectLst/>
                          <a:latin typeface="Calibri" panose="020F0502020204030204" pitchFamily="34" charset="0"/>
                        </a:rPr>
                        <a:t>Fast money </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61</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62</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72</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61</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549</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1112743603"/>
                  </a:ext>
                </a:extLst>
              </a:tr>
              <a:tr h="145351">
                <a:tc>
                  <a:txBody>
                    <a:bodyPr/>
                    <a:lstStyle/>
                    <a:p>
                      <a:pPr algn="l" rtl="0" fontAlgn="t"/>
                      <a:r>
                        <a:rPr lang="en-GB" sz="900" b="0" i="0" u="none" strike="noStrike">
                          <a:solidFill>
                            <a:srgbClr val="000000"/>
                          </a:solidFill>
                          <a:effectLst/>
                          <a:latin typeface="Calibri" panose="020F0502020204030204" pitchFamily="34" charset="0"/>
                        </a:rPr>
                        <a:t>Slow money </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128</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149</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176</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163</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136</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114</a:t>
                      </a:r>
                    </a:p>
                  </a:txBody>
                  <a:tcPr marL="3501" marR="3501" marT="3501"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panose="020F0502020204030204" pitchFamily="34" charset="0"/>
                        </a:rPr>
                        <a:t>1,127</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27351333"/>
                  </a:ext>
                </a:extLst>
              </a:tr>
              <a:tr h="157423">
                <a:tc>
                  <a:txBody>
                    <a:bodyPr/>
                    <a:lstStyle/>
                    <a:p>
                      <a:pPr algn="l" rtl="0" fontAlgn="t"/>
                      <a:r>
                        <a:rPr lang="en-GB" sz="900" b="1" i="0" u="none" strike="noStrike">
                          <a:solidFill>
                            <a:srgbClr val="00B0F0"/>
                          </a:solidFill>
                          <a:effectLst/>
                          <a:latin typeface="Calibri" panose="020F0502020204030204" pitchFamily="34" charset="0"/>
                        </a:rPr>
                        <a:t> </a:t>
                      </a:r>
                    </a:p>
                  </a:txBody>
                  <a:tcPr marL="3501" marR="3501" marT="350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1854636161"/>
                  </a:ext>
                </a:extLst>
              </a:tr>
              <a:tr h="157423">
                <a:tc>
                  <a:txBody>
                    <a:bodyPr/>
                    <a:lstStyle/>
                    <a:p>
                      <a:pPr algn="l" rtl="0" fontAlgn="t"/>
                      <a:r>
                        <a:rPr lang="en-US" sz="900" b="1" i="0" u="none" strike="noStrike">
                          <a:solidFill>
                            <a:srgbClr val="00B0F0"/>
                          </a:solidFill>
                          <a:effectLst/>
                          <a:latin typeface="Calibri" panose="020F0502020204030204" pitchFamily="34" charset="0"/>
                        </a:rPr>
                        <a:t>NGGT TO RAV &amp; Shadow RAV</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0" i="0" u="none" strike="noStrike">
                          <a:solidFill>
                            <a:srgbClr val="000000"/>
                          </a:solidFill>
                          <a:effectLst/>
                          <a:latin typeface="Calibri" panose="020F0502020204030204" pitchFamily="34" charset="0"/>
                        </a:rPr>
                        <a:t> </a:t>
                      </a:r>
                    </a:p>
                  </a:txBody>
                  <a:tcPr marL="3501" marR="3501" marT="350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gridSpan="2">
                  <a:txBody>
                    <a:bodyPr/>
                    <a:lstStyle/>
                    <a:p>
                      <a:pPr algn="ctr" rtl="0" fontAlgn="t"/>
                      <a:r>
                        <a:rPr lang="en-GB" sz="900" b="0" i="0" u="none" strike="noStrike">
                          <a:solidFill>
                            <a:srgbClr val="000000"/>
                          </a:solidFill>
                          <a:effectLst/>
                          <a:latin typeface="Calibri" panose="020F0502020204030204" pitchFamily="34" charset="0"/>
                        </a:rPr>
                        <a:t> </a:t>
                      </a:r>
                    </a:p>
                  </a:txBody>
                  <a:tcPr marL="3501" marR="3501" marT="350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rtl="0" fontAlgn="t"/>
                      <a:r>
                        <a:rPr lang="en-GB" sz="900" b="0" i="0" u="none" strike="noStrike">
                          <a:solidFill>
                            <a:srgbClr val="000000"/>
                          </a:solidFill>
                          <a:effectLst/>
                          <a:latin typeface="Calibri" panose="020F0502020204030204" pitchFamily="34" charset="0"/>
                        </a:rPr>
                        <a:t> </a:t>
                      </a:r>
                    </a:p>
                  </a:txBody>
                  <a:tcPr marL="3501" marR="3501" marT="350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771870105"/>
                  </a:ext>
                </a:extLst>
              </a:tr>
              <a:tr h="157423">
                <a:tc>
                  <a:txBody>
                    <a:bodyPr/>
                    <a:lstStyle/>
                    <a:p>
                      <a:pPr algn="l" rtl="0" fontAlgn="t"/>
                      <a:r>
                        <a:rPr lang="en-GB" sz="900" b="1" i="0" u="none" strike="noStrike">
                          <a:solidFill>
                            <a:srgbClr val="00B0F0"/>
                          </a:solidFill>
                          <a:effectLst/>
                          <a:latin typeface="Calibri" panose="020F0502020204030204" pitchFamily="34" charset="0"/>
                        </a:rPr>
                        <a:t>£m (2009/10 prices)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2013/14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2014/15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2015/16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2016/17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2017/18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2018/19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2019/20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2020/21 </a:t>
                      </a:r>
                    </a:p>
                  </a:txBody>
                  <a:tcPr marL="3501" marR="3501" marT="350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2041033145"/>
                  </a:ext>
                </a:extLst>
              </a:tr>
              <a:tr h="157423">
                <a:tc>
                  <a:txBody>
                    <a:bodyPr/>
                    <a:lstStyle/>
                    <a:p>
                      <a:pPr algn="l" rtl="0" fontAlgn="t"/>
                      <a:r>
                        <a:rPr lang="en-GB" sz="900" b="0" i="0" u="none" strike="noStrike">
                          <a:solidFill>
                            <a:srgbClr val="000000"/>
                          </a:solidFill>
                          <a:effectLst/>
                          <a:latin typeface="Calibri" panose="020F0502020204030204" pitchFamily="34" charset="0"/>
                        </a:rPr>
                        <a:t>Opening </a:t>
                      </a:r>
                    </a:p>
                  </a:txBody>
                  <a:tcPr marL="3501" marR="3501" marT="3501"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4,562</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4,632</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4,637</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4,683</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4,786</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4,873</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4,895</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4,868</a:t>
                      </a:r>
                    </a:p>
                  </a:txBody>
                  <a:tcPr marL="3501" marR="3501" marT="350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2123047361"/>
                  </a:ext>
                </a:extLst>
              </a:tr>
              <a:tr h="157423">
                <a:tc>
                  <a:txBody>
                    <a:bodyPr/>
                    <a:lstStyle/>
                    <a:p>
                      <a:pPr algn="l" rtl="0" fontAlgn="t"/>
                      <a:r>
                        <a:rPr lang="en-GB" sz="900" b="0" i="0" u="none" strike="noStrike">
                          <a:solidFill>
                            <a:srgbClr val="000000"/>
                          </a:solidFill>
                          <a:effectLst/>
                          <a:latin typeface="Calibri" panose="020F0502020204030204" pitchFamily="34" charset="0"/>
                        </a:rPr>
                        <a:t>Update for TPCR4 Actuals</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68</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501" marR="3501" marT="3501" marB="0" anchor="ctr">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839803580"/>
                  </a:ext>
                </a:extLst>
              </a:tr>
              <a:tr h="157423">
                <a:tc>
                  <a:txBody>
                    <a:bodyPr/>
                    <a:lstStyle/>
                    <a:p>
                      <a:pPr algn="l" rtl="0" fontAlgn="t"/>
                      <a:r>
                        <a:rPr lang="en-GB" sz="900" b="0" i="0" u="none" strike="noStrike">
                          <a:solidFill>
                            <a:srgbClr val="000000"/>
                          </a:solidFill>
                          <a:effectLst/>
                          <a:latin typeface="Calibri" panose="020F0502020204030204" pitchFamily="34" charset="0"/>
                        </a:rPr>
                        <a:t>Additions </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148</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197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257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245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184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114</a:t>
                      </a:r>
                    </a:p>
                  </a:txBody>
                  <a:tcPr marL="3501" marR="3501" marT="3501" marB="0" anchor="ctr">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2339599735"/>
                  </a:ext>
                </a:extLst>
              </a:tr>
              <a:tr h="157423">
                <a:tc>
                  <a:txBody>
                    <a:bodyPr/>
                    <a:lstStyle/>
                    <a:p>
                      <a:pPr algn="l" rtl="0" fontAlgn="t"/>
                      <a:r>
                        <a:rPr lang="en-GB" sz="900" b="0" i="0" u="none" strike="noStrike">
                          <a:solidFill>
                            <a:srgbClr val="000000"/>
                          </a:solidFill>
                          <a:effectLst/>
                          <a:latin typeface="Calibri" panose="020F0502020204030204" pitchFamily="34" charset="0"/>
                        </a:rPr>
                        <a:t>Depreciation (Existing Assets) </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(146)</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(145)</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(143)</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(141)</a:t>
                      </a:r>
                    </a:p>
                  </a:txBody>
                  <a:tcPr marL="3501" marR="3501" marT="3501" marB="0" anchor="ctr">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25681085"/>
                  </a:ext>
                </a:extLst>
              </a:tr>
              <a:tr h="157423">
                <a:tc>
                  <a:txBody>
                    <a:bodyPr/>
                    <a:lstStyle/>
                    <a:p>
                      <a:pPr algn="l" rtl="0" fontAlgn="t"/>
                      <a:r>
                        <a:rPr lang="en-GB" sz="900" b="0" i="0" u="none" strike="noStrike">
                          <a:solidFill>
                            <a:srgbClr val="000000"/>
                          </a:solidFill>
                          <a:effectLst/>
                          <a:latin typeface="Calibri" panose="020F0502020204030204" pitchFamily="34" charset="0"/>
                        </a:rPr>
                        <a:t>Depreciation (New Assets) </a:t>
                      </a:r>
                    </a:p>
                  </a:txBody>
                  <a:tcPr marL="3501" marR="3501" marT="350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(21)</a:t>
                      </a:r>
                    </a:p>
                  </a:txBody>
                  <a:tcPr marL="3501" marR="3501" marT="350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(24)</a:t>
                      </a:r>
                    </a:p>
                  </a:txBody>
                  <a:tcPr marL="3501" marR="3501" marT="3501" marB="0" anchor="ctr">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1468063261"/>
                  </a:ext>
                </a:extLst>
              </a:tr>
              <a:tr h="157423">
                <a:tc>
                  <a:txBody>
                    <a:bodyPr/>
                    <a:lstStyle/>
                    <a:p>
                      <a:pPr algn="l" rtl="0" fontAlgn="t"/>
                      <a:r>
                        <a:rPr lang="en-GB" sz="900" b="1" i="0" u="none" strike="noStrike">
                          <a:solidFill>
                            <a:srgbClr val="00B0F0"/>
                          </a:solidFill>
                          <a:effectLst/>
                          <a:latin typeface="Calibri" panose="020F0502020204030204" pitchFamily="34" charset="0"/>
                        </a:rPr>
                        <a:t>Closing Balance </a:t>
                      </a:r>
                    </a:p>
                  </a:txBody>
                  <a:tcPr marL="3501" marR="3501" marT="350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4,632</a:t>
                      </a:r>
                    </a:p>
                  </a:txBody>
                  <a:tcPr marL="3501" marR="3501" marT="350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4,637</a:t>
                      </a:r>
                    </a:p>
                  </a:txBody>
                  <a:tcPr marL="3501" marR="3501" marT="350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4,683</a:t>
                      </a:r>
                    </a:p>
                  </a:txBody>
                  <a:tcPr marL="3501" marR="3501" marT="350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4,786</a:t>
                      </a:r>
                    </a:p>
                  </a:txBody>
                  <a:tcPr marL="3501" marR="3501" marT="350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4,873</a:t>
                      </a:r>
                    </a:p>
                  </a:txBody>
                  <a:tcPr marL="3501" marR="3501" marT="350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4,895</a:t>
                      </a:r>
                    </a:p>
                  </a:txBody>
                  <a:tcPr marL="3501" marR="3501" marT="350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4,868</a:t>
                      </a:r>
                    </a:p>
                  </a:txBody>
                  <a:tcPr marL="3501" marR="3501" marT="350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4,817</a:t>
                      </a:r>
                    </a:p>
                  </a:txBody>
                  <a:tcPr marL="3501" marR="3501" marT="350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dirty="0">
                          <a:solidFill>
                            <a:srgbClr val="000000"/>
                          </a:solidFill>
                          <a:effectLst/>
                          <a:latin typeface="Arial" panose="020B0604020202020204" pitchFamily="34" charset="0"/>
                        </a:rPr>
                        <a:t> </a:t>
                      </a:r>
                    </a:p>
                  </a:txBody>
                  <a:tcPr marL="3501" marR="3501" marT="3501" marB="0" anchor="b">
                    <a:lnL>
                      <a:noFill/>
                    </a:lnL>
                    <a:lnR>
                      <a:noFill/>
                    </a:lnR>
                    <a:lnT>
                      <a:noFill/>
                    </a:lnT>
                    <a:lnB>
                      <a:noFill/>
                    </a:lnB>
                    <a:solidFill>
                      <a:srgbClr val="FFFFFF"/>
                    </a:solidFill>
                  </a:tcPr>
                </a:tc>
                <a:extLst>
                  <a:ext uri="{0D108BD9-81ED-4DB2-BD59-A6C34878D82A}">
                    <a16:rowId xmlns:a16="http://schemas.microsoft.com/office/drawing/2014/main" xmlns="" val="1729154480"/>
                  </a:ext>
                </a:extLst>
              </a:tr>
            </a:tbl>
          </a:graphicData>
        </a:graphic>
      </p:graphicFrame>
    </p:spTree>
    <p:extLst>
      <p:ext uri="{BB962C8B-B14F-4D97-AF65-F5344CB8AC3E}">
        <p14:creationId xmlns:p14="http://schemas.microsoft.com/office/powerpoint/2010/main" val="182365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6428426" cy="914096"/>
          </a:xfrm>
        </p:spPr>
        <p:txBody>
          <a:bodyPr/>
          <a:lstStyle/>
          <a:p>
            <a:r>
              <a:rPr lang="en-US" dirty="0"/>
              <a:t>Gas Transmission</a:t>
            </a:r>
            <a:br>
              <a:rPr lang="en-US" dirty="0"/>
            </a:br>
            <a:r>
              <a:rPr lang="en-US" dirty="0"/>
              <a:t>TO allowed revenue collection</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17</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357849910"/>
              </p:ext>
            </p:extLst>
          </p:nvPr>
        </p:nvGraphicFramePr>
        <p:xfrm>
          <a:off x="790341" y="1760539"/>
          <a:ext cx="9901107" cy="4623630"/>
        </p:xfrm>
        <a:graphic>
          <a:graphicData uri="http://schemas.openxmlformats.org/drawingml/2006/table">
            <a:tbl>
              <a:tblPr/>
              <a:tblGrid>
                <a:gridCol w="3032771">
                  <a:extLst>
                    <a:ext uri="{9D8B030D-6E8A-4147-A177-3AD203B41FA5}">
                      <a16:colId xmlns:a16="http://schemas.microsoft.com/office/drawing/2014/main" xmlns="" val="538888149"/>
                    </a:ext>
                  </a:extLst>
                </a:gridCol>
                <a:gridCol w="925442">
                  <a:extLst>
                    <a:ext uri="{9D8B030D-6E8A-4147-A177-3AD203B41FA5}">
                      <a16:colId xmlns:a16="http://schemas.microsoft.com/office/drawing/2014/main" xmlns="" val="3992460736"/>
                    </a:ext>
                  </a:extLst>
                </a:gridCol>
                <a:gridCol w="925442">
                  <a:extLst>
                    <a:ext uri="{9D8B030D-6E8A-4147-A177-3AD203B41FA5}">
                      <a16:colId xmlns:a16="http://schemas.microsoft.com/office/drawing/2014/main" xmlns="" val="2209819291"/>
                    </a:ext>
                  </a:extLst>
                </a:gridCol>
                <a:gridCol w="836242">
                  <a:extLst>
                    <a:ext uri="{9D8B030D-6E8A-4147-A177-3AD203B41FA5}">
                      <a16:colId xmlns:a16="http://schemas.microsoft.com/office/drawing/2014/main" xmlns="" val="2913256652"/>
                    </a:ext>
                  </a:extLst>
                </a:gridCol>
                <a:gridCol w="836242">
                  <a:extLst>
                    <a:ext uri="{9D8B030D-6E8A-4147-A177-3AD203B41FA5}">
                      <a16:colId xmlns:a16="http://schemas.microsoft.com/office/drawing/2014/main" xmlns="" val="3346710817"/>
                    </a:ext>
                  </a:extLst>
                </a:gridCol>
                <a:gridCol w="836242">
                  <a:extLst>
                    <a:ext uri="{9D8B030D-6E8A-4147-A177-3AD203B41FA5}">
                      <a16:colId xmlns:a16="http://schemas.microsoft.com/office/drawing/2014/main" xmlns="" val="889346183"/>
                    </a:ext>
                  </a:extLst>
                </a:gridCol>
                <a:gridCol w="836242">
                  <a:extLst>
                    <a:ext uri="{9D8B030D-6E8A-4147-A177-3AD203B41FA5}">
                      <a16:colId xmlns:a16="http://schemas.microsoft.com/office/drawing/2014/main" xmlns="" val="3493422758"/>
                    </a:ext>
                  </a:extLst>
                </a:gridCol>
                <a:gridCol w="836242">
                  <a:extLst>
                    <a:ext uri="{9D8B030D-6E8A-4147-A177-3AD203B41FA5}">
                      <a16:colId xmlns:a16="http://schemas.microsoft.com/office/drawing/2014/main" xmlns="" val="1153464551"/>
                    </a:ext>
                  </a:extLst>
                </a:gridCol>
                <a:gridCol w="836242">
                  <a:extLst>
                    <a:ext uri="{9D8B030D-6E8A-4147-A177-3AD203B41FA5}">
                      <a16:colId xmlns:a16="http://schemas.microsoft.com/office/drawing/2014/main" xmlns="" val="100021551"/>
                    </a:ext>
                  </a:extLst>
                </a:gridCol>
              </a:tblGrid>
              <a:tr h="136801">
                <a:tc>
                  <a:txBody>
                    <a:bodyPr/>
                    <a:lstStyle/>
                    <a:p>
                      <a:pPr algn="l" rtl="0" fontAlgn="t"/>
                      <a:r>
                        <a:rPr lang="en-GB" sz="900" b="1" i="0" u="none" strike="noStrike">
                          <a:solidFill>
                            <a:srgbClr val="00B0F0"/>
                          </a:solidFill>
                          <a:effectLst/>
                          <a:latin typeface="Calibri" panose="020F0502020204030204" pitchFamily="34" charset="0"/>
                        </a:rPr>
                        <a:t>NGGT TO RAV</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0" i="0" u="none" strike="noStrike">
                          <a:solidFill>
                            <a:srgbClr val="000000"/>
                          </a:solidFill>
                          <a:effectLst/>
                          <a:latin typeface="Calibri" panose="020F0502020204030204" pitchFamily="34" charset="0"/>
                        </a:rPr>
                        <a:t>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gridSpan="2">
                  <a:txBody>
                    <a:bodyPr/>
                    <a:lstStyle/>
                    <a:p>
                      <a:pPr algn="ctr" rtl="0" fontAlgn="t"/>
                      <a:r>
                        <a:rPr lang="en-GB" sz="900" b="0" i="0" u="none" strike="noStrike">
                          <a:solidFill>
                            <a:srgbClr val="000000"/>
                          </a:solidFill>
                          <a:effectLst/>
                          <a:latin typeface="Calibri" panose="020F0502020204030204" pitchFamily="34" charset="0"/>
                        </a:rPr>
                        <a:t>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rtl="0" fontAlgn="t"/>
                      <a:r>
                        <a:rPr lang="en-GB" sz="900" b="0" i="0" u="none" strike="noStrike">
                          <a:solidFill>
                            <a:srgbClr val="000000"/>
                          </a:solidFill>
                          <a:effectLst/>
                          <a:latin typeface="Calibri" panose="020F0502020204030204" pitchFamily="34" charset="0"/>
                        </a:rPr>
                        <a:t>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557549006"/>
                  </a:ext>
                </a:extLst>
              </a:tr>
              <a:tr h="136801">
                <a:tc>
                  <a:txBody>
                    <a:bodyPr/>
                    <a:lstStyle/>
                    <a:p>
                      <a:pPr algn="l" rtl="0" fontAlgn="t"/>
                      <a:r>
                        <a:rPr lang="en-GB" sz="900" b="1" i="0" u="none" strike="noStrike">
                          <a:solidFill>
                            <a:srgbClr val="00B0F0"/>
                          </a:solidFill>
                          <a:effectLst/>
                          <a:latin typeface="Calibri" panose="020F0502020204030204" pitchFamily="34" charset="0"/>
                        </a:rPr>
                        <a:t>£m (2009/10 prices)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2013/14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2014/15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2015/16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2016/17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2017/18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2018/19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2019/20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2020/21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651648520"/>
                  </a:ext>
                </a:extLst>
              </a:tr>
              <a:tr h="129199">
                <a:tc>
                  <a:txBody>
                    <a:bodyPr/>
                    <a:lstStyle/>
                    <a:p>
                      <a:pPr algn="l" rtl="0" fontAlgn="t"/>
                      <a:r>
                        <a:rPr lang="en-GB" sz="900" b="0" i="0" u="none" strike="noStrike" dirty="0">
                          <a:solidFill>
                            <a:srgbClr val="000000"/>
                          </a:solidFill>
                          <a:effectLst/>
                          <a:latin typeface="Calibri" panose="020F0502020204030204" pitchFamily="34" charset="0"/>
                        </a:rPr>
                        <a:t>Opening (</a:t>
                      </a:r>
                      <a:r>
                        <a:rPr lang="en-GB" sz="900" b="0" i="0" u="none" strike="noStrike" dirty="0" err="1">
                          <a:solidFill>
                            <a:srgbClr val="000000"/>
                          </a:solidFill>
                          <a:effectLst/>
                          <a:latin typeface="Calibri" panose="020F0502020204030204" pitchFamily="34" charset="0"/>
                        </a:rPr>
                        <a:t>excl</a:t>
                      </a:r>
                      <a:r>
                        <a:rPr lang="en-GB" sz="900" b="0" i="0" u="none" strike="noStrike" dirty="0">
                          <a:solidFill>
                            <a:srgbClr val="000000"/>
                          </a:solidFill>
                          <a:effectLst/>
                          <a:latin typeface="Calibri" panose="020F0502020204030204" pitchFamily="34" charset="0"/>
                        </a:rPr>
                        <a:t> shadow RAV)</a:t>
                      </a:r>
                    </a:p>
                  </a:txBody>
                  <a:tcPr marL="2950" marR="2950" marT="2950"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4,014</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4,317</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4,305</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4,291</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4,310</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4,804</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4,874</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4,867</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316159235"/>
                  </a:ext>
                </a:extLst>
              </a:tr>
              <a:tr h="129199">
                <a:tc>
                  <a:txBody>
                    <a:bodyPr/>
                    <a:lstStyle/>
                    <a:p>
                      <a:pPr algn="l" rtl="0" fontAlgn="t"/>
                      <a:r>
                        <a:rPr lang="en-GB" sz="900" b="0" i="0" u="none" strike="noStrike">
                          <a:solidFill>
                            <a:srgbClr val="000000"/>
                          </a:solidFill>
                          <a:effectLst/>
                          <a:latin typeface="Calibri" panose="020F0502020204030204" pitchFamily="34" charset="0"/>
                        </a:rPr>
                        <a:t>Update for TPCR4 Actuals</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68</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2561008289"/>
                  </a:ext>
                </a:extLst>
              </a:tr>
              <a:tr h="129199">
                <a:tc>
                  <a:txBody>
                    <a:bodyPr/>
                    <a:lstStyle/>
                    <a:p>
                      <a:pPr algn="l" rtl="0" fontAlgn="t"/>
                      <a:r>
                        <a:rPr lang="en-GB" sz="900" b="0" i="0" u="none" strike="noStrike">
                          <a:solidFill>
                            <a:srgbClr val="000000"/>
                          </a:solidFill>
                          <a:effectLst/>
                          <a:latin typeface="Calibri" panose="020F0502020204030204" pitchFamily="34" charset="0"/>
                        </a:rPr>
                        <a:t>Transfers in </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476</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69</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2198065060"/>
                  </a:ext>
                </a:extLst>
              </a:tr>
              <a:tr h="129199">
                <a:tc>
                  <a:txBody>
                    <a:bodyPr/>
                    <a:lstStyle/>
                    <a:p>
                      <a:pPr algn="l" rtl="0" fontAlgn="t"/>
                      <a:r>
                        <a:rPr lang="en-GB" sz="900" b="0" i="0" u="none" strike="noStrike">
                          <a:solidFill>
                            <a:srgbClr val="000000"/>
                          </a:solidFill>
                          <a:effectLst/>
                          <a:latin typeface="Calibri" panose="020F0502020204030204" pitchFamily="34" charset="0"/>
                        </a:rPr>
                        <a:t>Additions </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202</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128</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127</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149</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176</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163</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136</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114</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2334127422"/>
                  </a:ext>
                </a:extLst>
              </a:tr>
              <a:tr h="129199">
                <a:tc>
                  <a:txBody>
                    <a:bodyPr/>
                    <a:lstStyle/>
                    <a:p>
                      <a:pPr algn="l" rtl="0" fontAlgn="t"/>
                      <a:r>
                        <a:rPr lang="en-GB" sz="900" b="0" i="0" u="none" strike="noStrike">
                          <a:solidFill>
                            <a:srgbClr val="000000"/>
                          </a:solidFill>
                          <a:effectLst/>
                          <a:latin typeface="Calibri" panose="020F0502020204030204" pitchFamily="34" charset="0"/>
                        </a:rPr>
                        <a:t>Depreciation </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(139)</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(142)</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(143)</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(144)</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(158)</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(162)</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(164)</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(165)</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3914461012"/>
                  </a:ext>
                </a:extLst>
              </a:tr>
              <a:tr h="129199">
                <a:tc>
                  <a:txBody>
                    <a:bodyPr/>
                    <a:lstStyle/>
                    <a:p>
                      <a:pPr algn="l" rtl="0" fontAlgn="t"/>
                      <a:r>
                        <a:rPr lang="en-US" sz="900" b="1" i="0" u="none" strike="noStrike">
                          <a:solidFill>
                            <a:srgbClr val="00B0F0"/>
                          </a:solidFill>
                          <a:effectLst/>
                          <a:latin typeface="Calibri" panose="020F0502020204030204" pitchFamily="34" charset="0"/>
                        </a:rPr>
                        <a:t>Closing Balance (excl shadow RAV)</a:t>
                      </a:r>
                    </a:p>
                  </a:txBody>
                  <a:tcPr marL="2950" marR="2950" marT="2950"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4,317</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4,305</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4,291</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4,310</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4,804</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4,874</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4,867</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4,817</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1235383236"/>
                  </a:ext>
                </a:extLst>
              </a:tr>
              <a:tr h="136801">
                <a:tc>
                  <a:txBody>
                    <a:bodyPr/>
                    <a:lstStyle/>
                    <a:p>
                      <a:pPr algn="l" rtl="0" fontAlgn="t"/>
                      <a:r>
                        <a:rPr lang="en-GB" sz="900" b="0" i="0" u="none" strike="noStrike">
                          <a:solidFill>
                            <a:srgbClr val="000000"/>
                          </a:solidFill>
                          <a:effectLst/>
                          <a:latin typeface="Calibri" panose="020F0502020204030204" pitchFamily="34" charset="0"/>
                        </a:rPr>
                        <a:t>Shadow RAV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315</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332</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391</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476</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69</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21</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83220980"/>
                  </a:ext>
                </a:extLst>
              </a:tr>
              <a:tr h="136801">
                <a:tc>
                  <a:txBody>
                    <a:bodyPr/>
                    <a:lstStyle/>
                    <a:p>
                      <a:pPr algn="l" rtl="0" fontAlgn="t"/>
                      <a:r>
                        <a:rPr lang="en-GB" sz="900" b="1" i="0" u="none" strike="noStrike">
                          <a:solidFill>
                            <a:srgbClr val="BFBFBF"/>
                          </a:solidFill>
                          <a:effectLst/>
                          <a:latin typeface="Calibri" panose="020F0502020204030204" pitchFamily="34" charset="0"/>
                        </a:rPr>
                        <a:t>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r" fontAlgn="ctr"/>
                      <a:r>
                        <a:rPr lang="en-GB" sz="900" b="1" i="0" u="none" strike="noStrike">
                          <a:solidFill>
                            <a:srgbClr val="BFBFBF"/>
                          </a:solidFill>
                          <a:effectLst/>
                          <a:latin typeface="Arial" panose="020B0604020202020204" pitchFamily="34" charset="0"/>
                        </a:rPr>
                        <a:t> </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fontAlgn="ctr"/>
                      <a:r>
                        <a:rPr lang="en-GB" sz="900" b="1" i="0" u="none" strike="noStrike">
                          <a:solidFill>
                            <a:srgbClr val="BFBFBF"/>
                          </a:solidFill>
                          <a:effectLst/>
                          <a:latin typeface="Arial" panose="020B0604020202020204" pitchFamily="34" charset="0"/>
                        </a:rPr>
                        <a:t> </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fontAlgn="ctr"/>
                      <a:r>
                        <a:rPr lang="en-GB" sz="900" b="1" i="0" u="none" strike="noStrike">
                          <a:solidFill>
                            <a:srgbClr val="BFBFBF"/>
                          </a:solidFill>
                          <a:effectLst/>
                          <a:latin typeface="Arial" panose="020B0604020202020204" pitchFamily="34" charset="0"/>
                        </a:rPr>
                        <a:t> </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fontAlgn="ctr"/>
                      <a:r>
                        <a:rPr lang="en-GB" sz="900" b="1" i="0" u="none" strike="noStrike">
                          <a:solidFill>
                            <a:srgbClr val="BFBFBF"/>
                          </a:solidFill>
                          <a:effectLst/>
                          <a:latin typeface="Arial" panose="020B0604020202020204" pitchFamily="34" charset="0"/>
                        </a:rPr>
                        <a:t> </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fontAlgn="ctr"/>
                      <a:r>
                        <a:rPr lang="en-GB" sz="900" b="1" i="0" u="none" strike="noStrike">
                          <a:solidFill>
                            <a:srgbClr val="BFBFBF"/>
                          </a:solidFill>
                          <a:effectLst/>
                          <a:latin typeface="Arial" panose="020B0604020202020204" pitchFamily="34" charset="0"/>
                        </a:rPr>
                        <a:t> </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fontAlgn="ctr"/>
                      <a:r>
                        <a:rPr lang="en-GB" sz="900" b="1" i="0" u="none" strike="noStrike">
                          <a:solidFill>
                            <a:srgbClr val="BFBFBF"/>
                          </a:solidFill>
                          <a:effectLst/>
                          <a:latin typeface="Arial" panose="020B0604020202020204" pitchFamily="34" charset="0"/>
                        </a:rPr>
                        <a:t> </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fontAlgn="ctr"/>
                      <a:r>
                        <a:rPr lang="en-GB" sz="900" b="1" i="0" u="none" strike="noStrike">
                          <a:solidFill>
                            <a:srgbClr val="BFBFBF"/>
                          </a:solidFill>
                          <a:effectLst/>
                          <a:latin typeface="Arial" panose="020B0604020202020204" pitchFamily="34" charset="0"/>
                        </a:rPr>
                        <a:t> </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fontAlgn="ctr"/>
                      <a:r>
                        <a:rPr lang="en-GB" sz="900" b="1" i="0" u="none" strike="noStrike">
                          <a:solidFill>
                            <a:srgbClr val="BFBFBF"/>
                          </a:solidFill>
                          <a:effectLst/>
                          <a:latin typeface="Arial" panose="020B0604020202020204" pitchFamily="34" charset="0"/>
                        </a:rPr>
                        <a:t> </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943865921"/>
                  </a:ext>
                </a:extLst>
              </a:tr>
              <a:tr h="136801">
                <a:tc>
                  <a:txBody>
                    <a:bodyPr/>
                    <a:lstStyle/>
                    <a:p>
                      <a:pPr algn="l" rtl="0" fontAlgn="t"/>
                      <a:r>
                        <a:rPr lang="en-GB" sz="900" b="1" i="0" u="none" strike="noStrike">
                          <a:solidFill>
                            <a:srgbClr val="00B0F0"/>
                          </a:solidFill>
                          <a:effectLst/>
                          <a:latin typeface="Calibri" panose="020F0502020204030204" pitchFamily="34" charset="0"/>
                        </a:rPr>
                        <a:t>NGGT TO Revenue</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0" i="0" u="none" strike="noStrike">
                          <a:solidFill>
                            <a:srgbClr val="000000"/>
                          </a:solidFill>
                          <a:effectLst/>
                          <a:latin typeface="Calibri" panose="020F0502020204030204" pitchFamily="34" charset="0"/>
                        </a:rPr>
                        <a:t>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gridSpan="2">
                  <a:txBody>
                    <a:bodyPr/>
                    <a:lstStyle/>
                    <a:p>
                      <a:pPr algn="ctr" rtl="0" fontAlgn="t"/>
                      <a:r>
                        <a:rPr lang="en-GB" sz="900" b="0" i="0" u="none" strike="noStrike">
                          <a:solidFill>
                            <a:srgbClr val="000000"/>
                          </a:solidFill>
                          <a:effectLst/>
                          <a:latin typeface="Calibri" panose="020F0502020204030204" pitchFamily="34" charset="0"/>
                        </a:rPr>
                        <a:t>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rtl="0" fontAlgn="t"/>
                      <a:r>
                        <a:rPr lang="en-GB" sz="900" b="0" i="0" u="none" strike="noStrike">
                          <a:solidFill>
                            <a:srgbClr val="000000"/>
                          </a:solidFill>
                          <a:effectLst/>
                          <a:latin typeface="Calibri" panose="020F0502020204030204" pitchFamily="34" charset="0"/>
                        </a:rPr>
                        <a:t>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3411290272"/>
                  </a:ext>
                </a:extLst>
              </a:tr>
              <a:tr h="136801">
                <a:tc>
                  <a:txBody>
                    <a:bodyPr/>
                    <a:lstStyle/>
                    <a:p>
                      <a:pPr algn="l" rtl="0" fontAlgn="t"/>
                      <a:r>
                        <a:rPr lang="en-GB" sz="900" b="1" i="0" u="none" strike="noStrike">
                          <a:solidFill>
                            <a:srgbClr val="00B0F0"/>
                          </a:solidFill>
                          <a:effectLst/>
                          <a:latin typeface="Calibri" panose="020F0502020204030204" pitchFamily="34" charset="0"/>
                        </a:rPr>
                        <a:t>£m (2009/10 prices)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2013/14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2014/15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2015/16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2016/17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2017/18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2018/19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2019/20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2020/21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244862390"/>
                  </a:ext>
                </a:extLst>
              </a:tr>
              <a:tr h="129199">
                <a:tc>
                  <a:txBody>
                    <a:bodyPr/>
                    <a:lstStyle/>
                    <a:p>
                      <a:pPr algn="l" rtl="0" fontAlgn="t"/>
                      <a:r>
                        <a:rPr lang="en-GB" sz="900" b="0" i="0" u="none" strike="noStrike">
                          <a:solidFill>
                            <a:srgbClr val="000000"/>
                          </a:solidFill>
                          <a:effectLst/>
                          <a:latin typeface="Calibri" panose="020F0502020204030204" pitchFamily="34" charset="0"/>
                        </a:rPr>
                        <a:t>Fast money </a:t>
                      </a:r>
                    </a:p>
                  </a:txBody>
                  <a:tcPr marL="2950" marR="2950" marT="2950"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61</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62</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64</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72</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85</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77</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67</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61</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498358840"/>
                  </a:ext>
                </a:extLst>
              </a:tr>
              <a:tr h="129199">
                <a:tc>
                  <a:txBody>
                    <a:bodyPr/>
                    <a:lstStyle/>
                    <a:p>
                      <a:pPr algn="l" rtl="0" fontAlgn="t"/>
                      <a:r>
                        <a:rPr lang="en-GB" sz="900" b="0" i="0" u="none" strike="noStrike">
                          <a:solidFill>
                            <a:srgbClr val="000000"/>
                          </a:solidFill>
                          <a:effectLst/>
                          <a:latin typeface="Calibri" panose="020F0502020204030204" pitchFamily="34" charset="0"/>
                        </a:rPr>
                        <a:t>Non controllable costs </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4067018510"/>
                  </a:ext>
                </a:extLst>
              </a:tr>
              <a:tr h="129199">
                <a:tc>
                  <a:txBody>
                    <a:bodyPr/>
                    <a:lstStyle/>
                    <a:p>
                      <a:pPr algn="l" rtl="0" fontAlgn="t"/>
                      <a:r>
                        <a:rPr lang="en-GB" sz="900" b="0" i="0" u="none" strike="noStrike">
                          <a:solidFill>
                            <a:srgbClr val="000000"/>
                          </a:solidFill>
                          <a:effectLst/>
                          <a:latin typeface="Calibri" panose="020F0502020204030204" pitchFamily="34" charset="0"/>
                        </a:rPr>
                        <a:t>Pensions </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65</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65</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66</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42</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42</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375672840"/>
                  </a:ext>
                </a:extLst>
              </a:tr>
              <a:tr h="129199">
                <a:tc>
                  <a:txBody>
                    <a:bodyPr/>
                    <a:lstStyle/>
                    <a:p>
                      <a:pPr algn="l" rtl="0" fontAlgn="t"/>
                      <a:r>
                        <a:rPr lang="en-GB" sz="900" b="0" i="0" u="none" strike="noStrike">
                          <a:solidFill>
                            <a:srgbClr val="000000"/>
                          </a:solidFill>
                          <a:effectLst/>
                          <a:latin typeface="Calibri" panose="020F0502020204030204" pitchFamily="34" charset="0"/>
                        </a:rPr>
                        <a:t>Equity injection costs </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3749344574"/>
                  </a:ext>
                </a:extLst>
              </a:tr>
              <a:tr h="129199">
                <a:tc>
                  <a:txBody>
                    <a:bodyPr/>
                    <a:lstStyle/>
                    <a:p>
                      <a:pPr algn="l" rtl="0" fontAlgn="t"/>
                      <a:r>
                        <a:rPr lang="en-GB" sz="900" b="0" i="0" u="none" strike="noStrike">
                          <a:solidFill>
                            <a:srgbClr val="000000"/>
                          </a:solidFill>
                          <a:effectLst/>
                          <a:latin typeface="Calibri" panose="020F0502020204030204" pitchFamily="34" charset="0"/>
                        </a:rPr>
                        <a:t>IQI adjustment </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4231845626"/>
                  </a:ext>
                </a:extLst>
              </a:tr>
              <a:tr h="129199">
                <a:tc>
                  <a:txBody>
                    <a:bodyPr/>
                    <a:lstStyle/>
                    <a:p>
                      <a:pPr algn="l" rtl="0" fontAlgn="t"/>
                      <a:r>
                        <a:rPr lang="en-GB" sz="900" b="0" i="0" u="none" strike="noStrike">
                          <a:solidFill>
                            <a:srgbClr val="000000"/>
                          </a:solidFill>
                          <a:effectLst/>
                          <a:latin typeface="Calibri" panose="020F0502020204030204" pitchFamily="34" charset="0"/>
                        </a:rPr>
                        <a:t>Tax allowance </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23</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22</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24</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27</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4136935541"/>
                  </a:ext>
                </a:extLst>
              </a:tr>
              <a:tr h="129199">
                <a:tc>
                  <a:txBody>
                    <a:bodyPr/>
                    <a:lstStyle/>
                    <a:p>
                      <a:pPr algn="l" rtl="0" fontAlgn="t"/>
                      <a:r>
                        <a:rPr lang="en-GB" sz="900" b="0" i="0" u="none" strike="noStrike">
                          <a:solidFill>
                            <a:srgbClr val="000000"/>
                          </a:solidFill>
                          <a:effectLst/>
                          <a:latin typeface="Calibri" panose="020F0502020204030204" pitchFamily="34" charset="0"/>
                        </a:rPr>
                        <a:t>Depreciation &amp; return on RAV </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322</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321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317</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315</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343</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344</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347</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347</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3765490619"/>
                  </a:ext>
                </a:extLst>
              </a:tr>
              <a:tr h="129199">
                <a:tc>
                  <a:txBody>
                    <a:bodyPr/>
                    <a:lstStyle/>
                    <a:p>
                      <a:pPr algn="l" rtl="0" fontAlgn="t"/>
                      <a:r>
                        <a:rPr lang="en-GB" sz="900" b="0" i="0" u="none" strike="noStrike">
                          <a:solidFill>
                            <a:srgbClr val="000000"/>
                          </a:solidFill>
                          <a:effectLst/>
                          <a:latin typeface="Calibri" panose="020F0502020204030204" pitchFamily="34" charset="0"/>
                        </a:rPr>
                        <a:t>Revenue adjustments </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1009036070"/>
                  </a:ext>
                </a:extLst>
              </a:tr>
              <a:tr h="129199">
                <a:tc>
                  <a:txBody>
                    <a:bodyPr/>
                    <a:lstStyle/>
                    <a:p>
                      <a:pPr algn="l" rtl="0" fontAlgn="t"/>
                      <a:r>
                        <a:rPr lang="en-GB" sz="900" b="1" i="0" u="none" strike="noStrike">
                          <a:solidFill>
                            <a:srgbClr val="00B0F0"/>
                          </a:solidFill>
                          <a:effectLst/>
                          <a:latin typeface="Calibri" panose="020F0502020204030204" pitchFamily="34" charset="0"/>
                        </a:rPr>
                        <a:t>Regulated revenue </a:t>
                      </a:r>
                    </a:p>
                  </a:txBody>
                  <a:tcPr marL="2950" marR="2950" marT="2950"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532</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535</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561</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567</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635</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605</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601</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599</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4217346069"/>
                  </a:ext>
                </a:extLst>
              </a:tr>
              <a:tr h="129199">
                <a:tc>
                  <a:txBody>
                    <a:bodyPr/>
                    <a:lstStyle/>
                    <a:p>
                      <a:pPr algn="l" rtl="0" fontAlgn="t"/>
                      <a:r>
                        <a:rPr lang="en-GB" sz="900" b="0" i="0" u="none" strike="noStrike">
                          <a:solidFill>
                            <a:srgbClr val="000000"/>
                          </a:solidFill>
                          <a:effectLst/>
                          <a:latin typeface="Calibri" panose="020F0502020204030204" pitchFamily="34" charset="0"/>
                        </a:rPr>
                        <a:t>Excluded service revenue </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2751435070"/>
                  </a:ext>
                </a:extLst>
              </a:tr>
              <a:tr h="136801">
                <a:tc>
                  <a:txBody>
                    <a:bodyPr/>
                    <a:lstStyle/>
                    <a:p>
                      <a:pPr algn="l" rtl="0" fontAlgn="t"/>
                      <a:r>
                        <a:rPr lang="en-GB" sz="900" b="1" i="0" u="none" strike="noStrike">
                          <a:solidFill>
                            <a:srgbClr val="00B0F0"/>
                          </a:solidFill>
                          <a:effectLst/>
                          <a:latin typeface="Calibri" panose="020F0502020204030204" pitchFamily="34" charset="0"/>
                        </a:rPr>
                        <a:t>Total revenue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536</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538</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564</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571</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638</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608</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604</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602</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475451307"/>
                  </a:ext>
                </a:extLst>
              </a:tr>
              <a:tr h="136801">
                <a:tc>
                  <a:txBody>
                    <a:bodyPr/>
                    <a:lstStyle/>
                    <a:p>
                      <a:pPr algn="l" rtl="0" fontAlgn="t"/>
                      <a:r>
                        <a:rPr lang="en-GB" sz="900" b="1" i="0" u="none" strike="noStrike">
                          <a:solidFill>
                            <a:srgbClr val="00B0F0"/>
                          </a:solidFill>
                          <a:effectLst/>
                          <a:latin typeface="Calibri" panose="020F0502020204030204" pitchFamily="34" charset="0"/>
                        </a:rPr>
                        <a:t>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1" i="0" u="none" strike="noStrike">
                          <a:solidFill>
                            <a:srgbClr val="000000"/>
                          </a:solidFill>
                          <a:effectLst/>
                          <a:latin typeface="Arial" panose="020B0604020202020204" pitchFamily="34" charset="0"/>
                        </a:rPr>
                        <a:t> </a:t>
                      </a:r>
                    </a:p>
                  </a:txBody>
                  <a:tcPr marL="2950" marR="2950" marT="2950"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1" i="0" u="none" strike="noStrike">
                          <a:solidFill>
                            <a:srgbClr val="000000"/>
                          </a:solidFill>
                          <a:effectLst/>
                          <a:latin typeface="Arial" panose="020B0604020202020204" pitchFamily="34" charset="0"/>
                        </a:rPr>
                        <a:t> </a:t>
                      </a:r>
                    </a:p>
                  </a:txBody>
                  <a:tcPr marL="2950" marR="2950" marT="2950"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1" i="0" u="none" strike="noStrike">
                          <a:solidFill>
                            <a:srgbClr val="000000"/>
                          </a:solidFill>
                          <a:effectLst/>
                          <a:latin typeface="Arial" panose="020B0604020202020204" pitchFamily="34" charset="0"/>
                        </a:rPr>
                        <a:t> </a:t>
                      </a:r>
                    </a:p>
                  </a:txBody>
                  <a:tcPr marL="2950" marR="2950" marT="2950"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1" i="0" u="none" strike="noStrike">
                          <a:solidFill>
                            <a:srgbClr val="000000"/>
                          </a:solidFill>
                          <a:effectLst/>
                          <a:latin typeface="Arial" panose="020B0604020202020204" pitchFamily="34" charset="0"/>
                        </a:rPr>
                        <a:t> </a:t>
                      </a:r>
                    </a:p>
                  </a:txBody>
                  <a:tcPr marL="2950" marR="2950" marT="2950"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1" i="0" u="none" strike="noStrike">
                          <a:solidFill>
                            <a:srgbClr val="000000"/>
                          </a:solidFill>
                          <a:effectLst/>
                          <a:latin typeface="Arial" panose="020B0604020202020204" pitchFamily="34" charset="0"/>
                        </a:rPr>
                        <a:t> </a:t>
                      </a:r>
                    </a:p>
                  </a:txBody>
                  <a:tcPr marL="2950" marR="2950" marT="2950"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688566478"/>
                  </a:ext>
                </a:extLst>
              </a:tr>
              <a:tr h="136801">
                <a:tc>
                  <a:txBody>
                    <a:bodyPr/>
                    <a:lstStyle/>
                    <a:p>
                      <a:pPr algn="l" rtl="0" fontAlgn="t"/>
                      <a:r>
                        <a:rPr lang="en-GB" sz="900" b="1" i="0" u="none" strike="noStrike">
                          <a:solidFill>
                            <a:srgbClr val="00B0F0"/>
                          </a:solidFill>
                          <a:effectLst/>
                          <a:latin typeface="Calibri" panose="020F0502020204030204" pitchFamily="34" charset="0"/>
                        </a:rPr>
                        <a:t>NGGT TO MOD</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rtl="0" fontAlgn="t"/>
                      <a:r>
                        <a:rPr lang="en-GB" sz="900" b="1" i="0" u="none" strike="noStrike">
                          <a:solidFill>
                            <a:srgbClr val="00B0F0"/>
                          </a:solidFill>
                          <a:effectLst/>
                          <a:latin typeface="Calibri" panose="020F0502020204030204" pitchFamily="34" charset="0"/>
                        </a:rPr>
                        <a:t>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rtl="0" fontAlgn="t"/>
                      <a:r>
                        <a:rPr lang="en-GB" sz="900" b="1" i="0" u="none" strike="noStrike">
                          <a:solidFill>
                            <a:srgbClr val="00B0F0"/>
                          </a:solidFill>
                          <a:effectLst/>
                          <a:latin typeface="Calibri" panose="020F0502020204030204" pitchFamily="34" charset="0"/>
                        </a:rPr>
                        <a:t>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rtl="0" fontAlgn="t"/>
                      <a:r>
                        <a:rPr lang="en-GB" sz="900" b="1" i="0" u="none" strike="noStrike">
                          <a:solidFill>
                            <a:srgbClr val="00B0F0"/>
                          </a:solidFill>
                          <a:effectLst/>
                          <a:latin typeface="Calibri" panose="020F0502020204030204" pitchFamily="34" charset="0"/>
                        </a:rPr>
                        <a:t>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rtl="0" fontAlgn="t"/>
                      <a:r>
                        <a:rPr lang="en-GB" sz="900" b="1" i="0" u="none" strike="noStrike">
                          <a:solidFill>
                            <a:srgbClr val="00B0F0"/>
                          </a:solidFill>
                          <a:effectLst/>
                          <a:latin typeface="Calibri" panose="020F0502020204030204" pitchFamily="34" charset="0"/>
                        </a:rPr>
                        <a:t>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rtl="0" fontAlgn="t"/>
                      <a:r>
                        <a:rPr lang="en-GB" sz="900" b="1" i="0" u="none" strike="noStrike">
                          <a:solidFill>
                            <a:srgbClr val="00B0F0"/>
                          </a:solidFill>
                          <a:effectLst/>
                          <a:latin typeface="Calibri" panose="020F0502020204030204" pitchFamily="34" charset="0"/>
                        </a:rPr>
                        <a:t> </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612194683"/>
                  </a:ext>
                </a:extLst>
              </a:tr>
              <a:tr h="136801">
                <a:tc>
                  <a:txBody>
                    <a:bodyPr/>
                    <a:lstStyle/>
                    <a:p>
                      <a:pPr algn="l" rtl="0" fontAlgn="t"/>
                      <a:r>
                        <a:rPr lang="en-GB" sz="900" b="1" i="0" u="none" strike="noStrike">
                          <a:solidFill>
                            <a:srgbClr val="00B0F0"/>
                          </a:solidFill>
                          <a:effectLst/>
                          <a:latin typeface="Calibri" panose="020F0502020204030204" pitchFamily="34" charset="0"/>
                        </a:rPr>
                        <a:t>£m (2009/10 prices)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2013/14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2014/15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2015/16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2016/17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2017/18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2018/19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2019/20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2020/21 </a:t>
                      </a:r>
                    </a:p>
                  </a:txBody>
                  <a:tcPr marL="2950" marR="2950" marT="2950"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232105982"/>
                  </a:ext>
                </a:extLst>
              </a:tr>
              <a:tr h="129199">
                <a:tc>
                  <a:txBody>
                    <a:bodyPr/>
                    <a:lstStyle/>
                    <a:p>
                      <a:pPr algn="l" rtl="0" fontAlgn="t"/>
                      <a:r>
                        <a:rPr lang="en-GB" sz="900" b="0" i="0" u="none" strike="noStrike">
                          <a:solidFill>
                            <a:srgbClr val="000000"/>
                          </a:solidFill>
                          <a:effectLst/>
                          <a:latin typeface="Calibri" panose="020F0502020204030204" pitchFamily="34" charset="0"/>
                        </a:rPr>
                        <a:t>Baseline Regulated Base Revenue</a:t>
                      </a:r>
                    </a:p>
                  </a:txBody>
                  <a:tcPr marL="2950" marR="2950" marT="2950"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539</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543</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548</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581</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659</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627</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622</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620</a:t>
                      </a:r>
                    </a:p>
                  </a:txBody>
                  <a:tcPr marL="2950" marR="2950" marT="2950"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58949591"/>
                  </a:ext>
                </a:extLst>
              </a:tr>
              <a:tr h="129199">
                <a:tc>
                  <a:txBody>
                    <a:bodyPr/>
                    <a:lstStyle/>
                    <a:p>
                      <a:pPr algn="l" rtl="0" fontAlgn="t"/>
                      <a:r>
                        <a:rPr lang="en-GB" sz="900" b="1" i="0" u="none" strike="noStrike">
                          <a:solidFill>
                            <a:srgbClr val="00B0F0"/>
                          </a:solidFill>
                          <a:effectLst/>
                          <a:latin typeface="Calibri" panose="020F0502020204030204" pitchFamily="34" charset="0"/>
                        </a:rPr>
                        <a:t>MOD adjustment </a:t>
                      </a:r>
                    </a:p>
                  </a:txBody>
                  <a:tcPr marL="2950" marR="2950" marT="2950"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8</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10</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10</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(100)</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657269373"/>
                  </a:ext>
                </a:extLst>
              </a:tr>
              <a:tr h="129199">
                <a:tc>
                  <a:txBody>
                    <a:bodyPr/>
                    <a:lstStyle/>
                    <a:p>
                      <a:pPr algn="l" rtl="0" fontAlgn="t"/>
                      <a:r>
                        <a:rPr lang="en-GB" sz="900" b="0" i="0" u="none" strike="noStrike">
                          <a:solidFill>
                            <a:srgbClr val="000000"/>
                          </a:solidFill>
                          <a:effectLst/>
                          <a:latin typeface="Calibri" panose="020F0502020204030204" pitchFamily="34" charset="0"/>
                        </a:rPr>
                        <a:t>Annual Iteration Base Revenue</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539</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551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558</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591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665</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527</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1060309292"/>
                  </a:ext>
                </a:extLst>
              </a:tr>
              <a:tr h="129199">
                <a:tc>
                  <a:txBody>
                    <a:bodyPr/>
                    <a:lstStyle/>
                    <a:p>
                      <a:pPr algn="l" rtl="0" fontAlgn="t"/>
                      <a:r>
                        <a:rPr lang="en-GB" sz="900" b="1" i="0" u="none" strike="noStrike">
                          <a:solidFill>
                            <a:srgbClr val="000000"/>
                          </a:solidFill>
                          <a:effectLst/>
                          <a:latin typeface="Calibri" panose="020F0502020204030204" pitchFamily="34" charset="0"/>
                        </a:rPr>
                        <a:t>Present (18-19) Value</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2950" marR="2950" marT="2950" marB="0" anchor="b">
                    <a:lnL>
                      <a:noFill/>
                    </a:lnL>
                    <a:lnR>
                      <a:noFill/>
                    </a:lnR>
                    <a:lnT>
                      <a:noFill/>
                    </a:lnT>
                    <a:lnB>
                      <a:noFill/>
                    </a:lnB>
                    <a:solidFill>
                      <a:srgbClr val="FFFFFF"/>
                    </a:solidFill>
                  </a:tcPr>
                </a:tc>
                <a:tc>
                  <a:txBody>
                    <a:bodyPr/>
                    <a:lstStyle/>
                    <a:p>
                      <a:pPr algn="r" rtl="0" fontAlgn="ctr"/>
                      <a:r>
                        <a:rPr lang="en-GB" sz="900" b="1" i="0" u="none" strike="noStrike" dirty="0">
                          <a:solidFill>
                            <a:srgbClr val="000000"/>
                          </a:solidFill>
                          <a:effectLst/>
                          <a:latin typeface="Calibri" panose="020F0502020204030204" pitchFamily="34" charset="0"/>
                        </a:rPr>
                        <a:t>3,791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3907264975"/>
                  </a:ext>
                </a:extLst>
              </a:tr>
              <a:tr h="129199">
                <a:tc>
                  <a:txBody>
                    <a:bodyPr/>
                    <a:lstStyle/>
                    <a:p>
                      <a:pPr algn="l" rtl="0" fontAlgn="t"/>
                      <a:r>
                        <a:rPr lang="en-US" sz="900" b="0" i="0" u="none" strike="noStrike">
                          <a:solidFill>
                            <a:srgbClr val="000000"/>
                          </a:solidFill>
                          <a:effectLst/>
                          <a:latin typeface="Calibri" panose="020F0502020204030204" pitchFamily="34" charset="0"/>
                        </a:rPr>
                        <a:t>Regulated base revenue: Nov 2017 model run</a:t>
                      </a:r>
                    </a:p>
                  </a:txBody>
                  <a:tcPr marL="2950" marR="2950" marT="2950"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532</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535</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561</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567</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635</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605</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2950" marR="2950" marT="2950" marB="0" anchor="ctr">
                    <a:lnL>
                      <a:noFill/>
                    </a:lnL>
                    <a:lnR>
                      <a:noFill/>
                    </a:lnR>
                    <a:lnT>
                      <a:noFill/>
                    </a:lnT>
                    <a:lnB>
                      <a:noFill/>
                    </a:lnB>
                    <a:solidFill>
                      <a:srgbClr val="FFFFFF"/>
                    </a:solidFill>
                  </a:tcPr>
                </a:tc>
                <a:extLst>
                  <a:ext uri="{0D108BD9-81ED-4DB2-BD59-A6C34878D82A}">
                    <a16:rowId xmlns:a16="http://schemas.microsoft.com/office/drawing/2014/main" xmlns="" val="1367330783"/>
                  </a:ext>
                </a:extLst>
              </a:tr>
              <a:tr h="136801">
                <a:tc>
                  <a:txBody>
                    <a:bodyPr/>
                    <a:lstStyle/>
                    <a:p>
                      <a:pPr algn="l" rtl="0" fontAlgn="t"/>
                      <a:r>
                        <a:rPr lang="en-GB" sz="900" b="1" i="0" u="none" strike="noStrike">
                          <a:solidFill>
                            <a:srgbClr val="00B0F0"/>
                          </a:solidFill>
                          <a:effectLst/>
                          <a:latin typeface="Calibri" panose="020F0502020204030204" pitchFamily="34" charset="0"/>
                        </a:rPr>
                        <a:t>Present (18-19) Value</a:t>
                      </a:r>
                    </a:p>
                  </a:txBody>
                  <a:tcPr marL="2950" marR="2950" marT="2950"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3,791</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2950" marR="2950" marT="2950"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4273819272"/>
                  </a:ext>
                </a:extLst>
              </a:tr>
              <a:tr h="129199">
                <a:tc gridSpan="8">
                  <a:txBody>
                    <a:bodyPr/>
                    <a:lstStyle/>
                    <a:p>
                      <a:pPr algn="l" rtl="0" fontAlgn="t"/>
                      <a:r>
                        <a:rPr lang="en-US" sz="900" b="0" i="0" u="none" strike="noStrike">
                          <a:solidFill>
                            <a:srgbClr val="00B0F0"/>
                          </a:solidFill>
                          <a:effectLst/>
                          <a:latin typeface="Calibri" panose="020F0502020204030204" pitchFamily="34" charset="0"/>
                        </a:rPr>
                        <a:t>This table shows MOD has correctly adjusted base revenue to match, in PV terms, the current PCFM view of revenues up to the latest year MOD has been published for.</a:t>
                      </a:r>
                    </a:p>
                  </a:txBody>
                  <a:tcPr marL="2950" marR="2950" marT="2950"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900" b="0" i="0" u="none" strike="noStrike" dirty="0">
                          <a:solidFill>
                            <a:srgbClr val="000000"/>
                          </a:solidFill>
                          <a:effectLst/>
                          <a:latin typeface="Arial" panose="020B0604020202020204" pitchFamily="34" charset="0"/>
                        </a:rPr>
                        <a:t> </a:t>
                      </a:r>
                    </a:p>
                  </a:txBody>
                  <a:tcPr marL="2950" marR="2950" marT="2950"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39210060"/>
                  </a:ext>
                </a:extLst>
              </a:tr>
            </a:tbl>
          </a:graphicData>
        </a:graphic>
      </p:graphicFrame>
    </p:spTree>
    <p:extLst>
      <p:ext uri="{BB962C8B-B14F-4D97-AF65-F5344CB8AC3E}">
        <p14:creationId xmlns:p14="http://schemas.microsoft.com/office/powerpoint/2010/main" val="1823654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9127948" cy="914096"/>
          </a:xfrm>
        </p:spPr>
        <p:txBody>
          <a:bodyPr/>
          <a:lstStyle/>
          <a:p>
            <a:r>
              <a:rPr lang="en-US" dirty="0"/>
              <a:t>Gas Transmission</a:t>
            </a:r>
            <a:br>
              <a:rPr lang="en-US" dirty="0"/>
            </a:br>
            <a:r>
              <a:rPr lang="en-US" dirty="0"/>
              <a:t>SO fast/slow money split RAV roll forward</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18</a:t>
            </a:fld>
            <a:endParaRPr lang="en-GB"/>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764491379"/>
              </p:ext>
            </p:extLst>
          </p:nvPr>
        </p:nvGraphicFramePr>
        <p:xfrm>
          <a:off x="612746" y="1904437"/>
          <a:ext cx="10219376" cy="3933654"/>
        </p:xfrm>
        <a:graphic>
          <a:graphicData uri="http://schemas.openxmlformats.org/drawingml/2006/table">
            <a:tbl>
              <a:tblPr/>
              <a:tblGrid>
                <a:gridCol w="2886468">
                  <a:extLst>
                    <a:ext uri="{9D8B030D-6E8A-4147-A177-3AD203B41FA5}">
                      <a16:colId xmlns:a16="http://schemas.microsoft.com/office/drawing/2014/main" xmlns="" val="20000"/>
                    </a:ext>
                  </a:extLst>
                </a:gridCol>
                <a:gridCol w="880797">
                  <a:extLst>
                    <a:ext uri="{9D8B030D-6E8A-4147-A177-3AD203B41FA5}">
                      <a16:colId xmlns:a16="http://schemas.microsoft.com/office/drawing/2014/main" xmlns="" val="20001"/>
                    </a:ext>
                  </a:extLst>
                </a:gridCol>
                <a:gridCol w="880797">
                  <a:extLst>
                    <a:ext uri="{9D8B030D-6E8A-4147-A177-3AD203B41FA5}">
                      <a16:colId xmlns:a16="http://schemas.microsoft.com/office/drawing/2014/main" xmlns="" val="20002"/>
                    </a:ext>
                  </a:extLst>
                </a:gridCol>
                <a:gridCol w="795902">
                  <a:extLst>
                    <a:ext uri="{9D8B030D-6E8A-4147-A177-3AD203B41FA5}">
                      <a16:colId xmlns:a16="http://schemas.microsoft.com/office/drawing/2014/main" xmlns="" val="20003"/>
                    </a:ext>
                  </a:extLst>
                </a:gridCol>
                <a:gridCol w="795902">
                  <a:extLst>
                    <a:ext uri="{9D8B030D-6E8A-4147-A177-3AD203B41FA5}">
                      <a16:colId xmlns:a16="http://schemas.microsoft.com/office/drawing/2014/main" xmlns="" val="20004"/>
                    </a:ext>
                  </a:extLst>
                </a:gridCol>
                <a:gridCol w="795902">
                  <a:extLst>
                    <a:ext uri="{9D8B030D-6E8A-4147-A177-3AD203B41FA5}">
                      <a16:colId xmlns:a16="http://schemas.microsoft.com/office/drawing/2014/main" xmlns="" val="20005"/>
                    </a:ext>
                  </a:extLst>
                </a:gridCol>
                <a:gridCol w="795902">
                  <a:extLst>
                    <a:ext uri="{9D8B030D-6E8A-4147-A177-3AD203B41FA5}">
                      <a16:colId xmlns:a16="http://schemas.microsoft.com/office/drawing/2014/main" xmlns="" val="20006"/>
                    </a:ext>
                  </a:extLst>
                </a:gridCol>
                <a:gridCol w="795902">
                  <a:extLst>
                    <a:ext uri="{9D8B030D-6E8A-4147-A177-3AD203B41FA5}">
                      <a16:colId xmlns:a16="http://schemas.microsoft.com/office/drawing/2014/main" xmlns="" val="20007"/>
                    </a:ext>
                  </a:extLst>
                </a:gridCol>
                <a:gridCol w="795902">
                  <a:extLst>
                    <a:ext uri="{9D8B030D-6E8A-4147-A177-3AD203B41FA5}">
                      <a16:colId xmlns:a16="http://schemas.microsoft.com/office/drawing/2014/main" xmlns="" val="20008"/>
                    </a:ext>
                  </a:extLst>
                </a:gridCol>
                <a:gridCol w="795902">
                  <a:extLst>
                    <a:ext uri="{9D8B030D-6E8A-4147-A177-3AD203B41FA5}">
                      <a16:colId xmlns:a16="http://schemas.microsoft.com/office/drawing/2014/main" xmlns="" val="20009"/>
                    </a:ext>
                  </a:extLst>
                </a:gridCol>
              </a:tblGrid>
              <a:tr h="167165">
                <a:tc>
                  <a:txBody>
                    <a:bodyPr/>
                    <a:lstStyle/>
                    <a:p>
                      <a:pPr algn="l" rtl="0" fontAlgn="t"/>
                      <a:r>
                        <a:rPr lang="en-GB" sz="900" b="1" i="0" u="none" strike="noStrike" dirty="0">
                          <a:solidFill>
                            <a:srgbClr val="00B0F0"/>
                          </a:solidFill>
                          <a:effectLst/>
                          <a:latin typeface="Calibri"/>
                        </a:rPr>
                        <a:t>SO Totex</a:t>
                      </a:r>
                    </a:p>
                  </a:txBody>
                  <a:tcPr marL="8427" marR="8427" marT="8427"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0" i="0" u="none" strike="noStrike">
                          <a:solidFill>
                            <a:srgbClr val="000000"/>
                          </a:solidFill>
                          <a:effectLst/>
                          <a:latin typeface="Calibri"/>
                        </a:rPr>
                        <a:t> </a:t>
                      </a:r>
                    </a:p>
                  </a:txBody>
                  <a:tcPr marL="8427" marR="8427" marT="8427"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gridSpan="2">
                  <a:txBody>
                    <a:bodyPr/>
                    <a:lstStyle/>
                    <a:p>
                      <a:pPr algn="ctr" rtl="0" fontAlgn="t"/>
                      <a:r>
                        <a:rPr lang="en-GB" sz="900" b="0" i="0" u="none" strike="noStrike">
                          <a:solidFill>
                            <a:srgbClr val="000000"/>
                          </a:solidFill>
                          <a:effectLst/>
                          <a:latin typeface="Calibri"/>
                        </a:rPr>
                        <a:t> </a:t>
                      </a:r>
                    </a:p>
                  </a:txBody>
                  <a:tcPr marL="8427" marR="8427" marT="8427"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rtl="0" fontAlgn="t"/>
                      <a:r>
                        <a:rPr lang="en-GB" sz="900" b="0" i="0" u="none" strike="noStrike">
                          <a:solidFill>
                            <a:srgbClr val="000000"/>
                          </a:solidFill>
                          <a:effectLst/>
                          <a:latin typeface="Calibri"/>
                        </a:rPr>
                        <a:t> </a:t>
                      </a:r>
                    </a:p>
                  </a:txBody>
                  <a:tcPr marL="8427" marR="8427" marT="8427"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67165">
                <a:tc>
                  <a:txBody>
                    <a:bodyPr/>
                    <a:lstStyle/>
                    <a:p>
                      <a:pPr algn="l" rtl="0" fontAlgn="t"/>
                      <a:r>
                        <a:rPr lang="en-GB" sz="900" b="1" i="0" u="none" strike="noStrike" dirty="0">
                          <a:solidFill>
                            <a:srgbClr val="00B0F0"/>
                          </a:solidFill>
                          <a:effectLst/>
                          <a:latin typeface="Calibri"/>
                        </a:rPr>
                        <a:t>£m (2009/10 prices)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2013/14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2014/15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2015/16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2016/17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2017/18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2018/19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2019/20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2020/21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Total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61604">
                <a:tc>
                  <a:txBody>
                    <a:bodyPr/>
                    <a:lstStyle/>
                    <a:p>
                      <a:pPr algn="l" rtl="0" fontAlgn="t"/>
                      <a:r>
                        <a:rPr lang="en-GB" sz="900" b="0" i="0" u="none" strike="noStrike" dirty="0">
                          <a:solidFill>
                            <a:srgbClr val="000000"/>
                          </a:solidFill>
                          <a:effectLst/>
                          <a:latin typeface="Calibri"/>
                        </a:rPr>
                        <a:t> </a:t>
                      </a:r>
                    </a:p>
                  </a:txBody>
                  <a:tcPr marL="8427" marR="8427" marT="8427"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8427" marR="8427" marT="8427"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8427" marR="8427" marT="8427"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8427" marR="8427" marT="8427"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8427" marR="8427" marT="8427"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8427" marR="8427" marT="8427"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8427" marR="8427" marT="8427"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8427" marR="8427" marT="8427"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8427" marR="8427" marT="8427"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Calibri"/>
                        </a:rPr>
                        <a:t> </a:t>
                      </a:r>
                    </a:p>
                  </a:txBody>
                  <a:tcPr marL="8427" marR="8427" marT="8427"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2"/>
                  </a:ext>
                </a:extLst>
              </a:tr>
              <a:tr h="162966">
                <a:tc>
                  <a:txBody>
                    <a:bodyPr/>
                    <a:lstStyle/>
                    <a:p>
                      <a:pPr algn="l" rtl="0" fontAlgn="t"/>
                      <a:r>
                        <a:rPr lang="en-GB" sz="900" b="0" i="0" u="none" strike="noStrike" dirty="0">
                          <a:solidFill>
                            <a:srgbClr val="000000"/>
                          </a:solidFill>
                          <a:effectLst/>
                          <a:latin typeface="Calibri"/>
                        </a:rPr>
                        <a:t>Capex allowances</a:t>
                      </a:r>
                    </a:p>
                  </a:txBody>
                  <a:tcPr marL="9525" marR="9525" marT="9525"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41</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32</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25</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25</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22</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18</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19</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17</a:t>
                      </a:r>
                    </a:p>
                  </a:txBody>
                  <a:tcPr marL="9525" marR="9525" marT="9525" marB="0" anchor="ctr">
                    <a:lnL>
                      <a:noFill/>
                    </a:lnL>
                    <a:lnR>
                      <a:noFill/>
                    </a:lnR>
                    <a:lnT>
                      <a:noFill/>
                    </a:lnT>
                    <a:lnB>
                      <a:noFill/>
                    </a:lnB>
                    <a:solidFill>
                      <a:srgbClr val="FFFFFF"/>
                    </a:solidFill>
                  </a:tcPr>
                </a:tc>
                <a:tc>
                  <a:txBody>
                    <a:bodyPr/>
                    <a:lstStyle/>
                    <a:p>
                      <a:pPr algn="r" rtl="0" fontAlgn="b"/>
                      <a:r>
                        <a:rPr lang="en-GB" sz="900" b="1" i="0" u="none" strike="noStrike">
                          <a:solidFill>
                            <a:srgbClr val="000000"/>
                          </a:solidFill>
                          <a:effectLst/>
                          <a:latin typeface="Calibri"/>
                        </a:rPr>
                        <a:t>199</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03"/>
                  </a:ext>
                </a:extLst>
              </a:tr>
              <a:tr h="162966">
                <a:tc>
                  <a:txBody>
                    <a:bodyPr/>
                    <a:lstStyle/>
                    <a:p>
                      <a:pPr algn="l" rtl="0" fontAlgn="t"/>
                      <a:r>
                        <a:rPr lang="en-GB" sz="900" b="0" i="0" u="none" strike="noStrike">
                          <a:solidFill>
                            <a:srgbClr val="000000"/>
                          </a:solidFill>
                          <a:effectLst/>
                          <a:latin typeface="Calibri"/>
                        </a:rPr>
                        <a:t>Regulatory Controllable Opex allowances</a:t>
                      </a:r>
                    </a:p>
                  </a:txBody>
                  <a:tcPr marL="9525" marR="9525" marT="9525"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44</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46</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51</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52</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51</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50</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49</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50</a:t>
                      </a:r>
                    </a:p>
                  </a:txBody>
                  <a:tcPr marL="9525" marR="9525" marT="9525" marB="0" anchor="ctr">
                    <a:lnL>
                      <a:noFill/>
                    </a:lnL>
                    <a:lnR>
                      <a:noFill/>
                    </a:lnR>
                    <a:lnT>
                      <a:noFill/>
                    </a:lnT>
                    <a:lnB>
                      <a:noFill/>
                    </a:lnB>
                    <a:solidFill>
                      <a:srgbClr val="FFFFFF"/>
                    </a:solidFill>
                  </a:tcPr>
                </a:tc>
                <a:tc>
                  <a:txBody>
                    <a:bodyPr/>
                    <a:lstStyle/>
                    <a:p>
                      <a:pPr algn="r" rtl="0" fontAlgn="b"/>
                      <a:r>
                        <a:rPr lang="en-GB" sz="900" b="1" i="0" u="none" strike="noStrike">
                          <a:solidFill>
                            <a:srgbClr val="000000"/>
                          </a:solidFill>
                          <a:effectLst/>
                          <a:latin typeface="Calibri"/>
                        </a:rPr>
                        <a:t>392</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04"/>
                  </a:ext>
                </a:extLst>
              </a:tr>
              <a:tr h="162966">
                <a:tc>
                  <a:txBody>
                    <a:bodyPr/>
                    <a:lstStyle/>
                    <a:p>
                      <a:pPr algn="l" rtl="0" fontAlgn="t"/>
                      <a:r>
                        <a:rPr lang="en-GB" sz="900" b="1" i="0" u="none" strike="noStrike">
                          <a:solidFill>
                            <a:srgbClr val="00B0F0"/>
                          </a:solidFill>
                          <a:effectLst/>
                          <a:latin typeface="Calibri"/>
                        </a:rPr>
                        <a:t>Totex allowances</a:t>
                      </a:r>
                    </a:p>
                  </a:txBody>
                  <a:tcPr marL="9525" marR="9525" marT="9525"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85</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79</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76</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77</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73</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68</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68</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66</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591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162966">
                <a:tc>
                  <a:txBody>
                    <a:bodyPr/>
                    <a:lstStyle/>
                    <a:p>
                      <a:pPr algn="l" rtl="0" fontAlgn="t"/>
                      <a:r>
                        <a:rPr lang="en-GB" sz="900" b="0" i="0" u="none" strike="noStrike">
                          <a:solidFill>
                            <a:srgbClr val="000000"/>
                          </a:solidFill>
                          <a:effectLst/>
                          <a:latin typeface="Calibri"/>
                        </a:rPr>
                        <a:t>Outputs adjustment </a:t>
                      </a:r>
                    </a:p>
                  </a:txBody>
                  <a:tcPr marL="9525" marR="9525" marT="9525"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13</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0</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0</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0</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(6)</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a:t>
                      </a:r>
                    </a:p>
                  </a:txBody>
                  <a:tcPr marL="9525" marR="9525" marT="9525" marB="0" anchor="ctr">
                    <a:lnL>
                      <a:noFill/>
                    </a:lnL>
                    <a:lnR>
                      <a:noFill/>
                    </a:lnR>
                    <a:lnT>
                      <a:noFill/>
                    </a:lnT>
                    <a:lnB>
                      <a:noFill/>
                    </a:lnB>
                    <a:solidFill>
                      <a:srgbClr val="FFFFFF"/>
                    </a:solidFill>
                  </a:tcPr>
                </a:tc>
                <a:tc>
                  <a:txBody>
                    <a:bodyPr/>
                    <a:lstStyle/>
                    <a:p>
                      <a:pPr algn="r" rtl="0" fontAlgn="b"/>
                      <a:r>
                        <a:rPr lang="en-GB" sz="900" b="1" i="0" u="none" strike="noStrike">
                          <a:solidFill>
                            <a:srgbClr val="000000"/>
                          </a:solidFill>
                          <a:effectLst/>
                          <a:latin typeface="Calibri"/>
                        </a:rPr>
                        <a:t>13</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06"/>
                  </a:ext>
                </a:extLst>
              </a:tr>
              <a:tr h="162966">
                <a:tc>
                  <a:txBody>
                    <a:bodyPr/>
                    <a:lstStyle/>
                    <a:p>
                      <a:pPr algn="l" rtl="0" fontAlgn="t"/>
                      <a:r>
                        <a:rPr lang="en-GB" sz="900" b="1" i="0" u="none" strike="noStrike">
                          <a:solidFill>
                            <a:srgbClr val="00B0F0"/>
                          </a:solidFill>
                          <a:effectLst/>
                          <a:latin typeface="Calibri"/>
                        </a:rPr>
                        <a:t>Updated Totex allowance</a:t>
                      </a:r>
                    </a:p>
                  </a:txBody>
                  <a:tcPr marL="9525" marR="9525" marT="9525"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98</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79</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76</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77</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68</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69</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72</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68</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604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162966">
                <a:tc>
                  <a:txBody>
                    <a:bodyPr/>
                    <a:lstStyle/>
                    <a:p>
                      <a:pPr algn="l" rtl="0" fontAlgn="t"/>
                      <a:r>
                        <a:rPr lang="en-GB" sz="900" b="1" i="0" u="none" strike="noStrike">
                          <a:solidFill>
                            <a:srgbClr val="00B0F0"/>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08"/>
                  </a:ext>
                </a:extLst>
              </a:tr>
              <a:tr h="162966">
                <a:tc>
                  <a:txBody>
                    <a:bodyPr/>
                    <a:lstStyle/>
                    <a:p>
                      <a:pPr algn="l" rtl="0" fontAlgn="t"/>
                      <a:r>
                        <a:rPr lang="en-GB" sz="900" b="0" i="0" u="none" strike="noStrike">
                          <a:solidFill>
                            <a:srgbClr val="000000"/>
                          </a:solidFill>
                          <a:effectLst/>
                          <a:latin typeface="Calibri"/>
                        </a:rPr>
                        <a:t>Capex spend</a:t>
                      </a:r>
                    </a:p>
                  </a:txBody>
                  <a:tcPr marL="9525" marR="9525" marT="9525"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18</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27</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36</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27</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20</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18</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20</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17</a:t>
                      </a:r>
                    </a:p>
                  </a:txBody>
                  <a:tcPr marL="9525" marR="9525" marT="9525" marB="0" anchor="ctr">
                    <a:lnL>
                      <a:noFill/>
                    </a:lnL>
                    <a:lnR>
                      <a:noFill/>
                    </a:lnR>
                    <a:lnT>
                      <a:noFill/>
                    </a:lnT>
                    <a:lnB>
                      <a:noFill/>
                    </a:lnB>
                    <a:solidFill>
                      <a:srgbClr val="FFFFFF"/>
                    </a:solidFill>
                  </a:tcPr>
                </a:tc>
                <a:tc>
                  <a:txBody>
                    <a:bodyPr/>
                    <a:lstStyle/>
                    <a:p>
                      <a:pPr algn="r" rtl="0" fontAlgn="b"/>
                      <a:r>
                        <a:rPr lang="en-GB" sz="900" b="1" i="0" u="none" strike="noStrike">
                          <a:solidFill>
                            <a:srgbClr val="000000"/>
                          </a:solidFill>
                          <a:effectLst/>
                          <a:latin typeface="Calibri"/>
                        </a:rPr>
                        <a:t>183</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09"/>
                  </a:ext>
                </a:extLst>
              </a:tr>
              <a:tr h="162966">
                <a:tc>
                  <a:txBody>
                    <a:bodyPr/>
                    <a:lstStyle/>
                    <a:p>
                      <a:pPr algn="l" rtl="0" fontAlgn="t"/>
                      <a:r>
                        <a:rPr lang="en-GB" sz="900" b="0" i="0" u="none" strike="noStrike" dirty="0">
                          <a:solidFill>
                            <a:srgbClr val="000000"/>
                          </a:solidFill>
                          <a:effectLst/>
                          <a:latin typeface="Calibri"/>
                        </a:rPr>
                        <a:t>Regulatory Controllable Opex spend</a:t>
                      </a:r>
                    </a:p>
                  </a:txBody>
                  <a:tcPr marL="9525" marR="9525" marT="9525"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42</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47</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48</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48</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48</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50</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51</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51</a:t>
                      </a:r>
                    </a:p>
                  </a:txBody>
                  <a:tcPr marL="9525" marR="9525" marT="9525" marB="0" anchor="ctr">
                    <a:lnL>
                      <a:noFill/>
                    </a:lnL>
                    <a:lnR>
                      <a:noFill/>
                    </a:lnR>
                    <a:lnT>
                      <a:noFill/>
                    </a:lnT>
                    <a:lnB>
                      <a:noFill/>
                    </a:lnB>
                    <a:solidFill>
                      <a:srgbClr val="FFFFFF"/>
                    </a:solidFill>
                  </a:tcPr>
                </a:tc>
                <a:tc>
                  <a:txBody>
                    <a:bodyPr/>
                    <a:lstStyle/>
                    <a:p>
                      <a:pPr algn="r" rtl="0" fontAlgn="b"/>
                      <a:r>
                        <a:rPr lang="en-GB" sz="900" b="1" i="0" u="none" strike="noStrike">
                          <a:solidFill>
                            <a:srgbClr val="000000"/>
                          </a:solidFill>
                          <a:effectLst/>
                          <a:latin typeface="Calibri"/>
                        </a:rPr>
                        <a:t>384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10"/>
                  </a:ext>
                </a:extLst>
              </a:tr>
              <a:tr h="162966">
                <a:tc>
                  <a:txBody>
                    <a:bodyPr/>
                    <a:lstStyle/>
                    <a:p>
                      <a:pPr algn="l" rtl="0" fontAlgn="t"/>
                      <a:r>
                        <a:rPr lang="en-GB" sz="900" b="1" i="0" u="none" strike="noStrike">
                          <a:solidFill>
                            <a:srgbClr val="00B0F0"/>
                          </a:solidFill>
                          <a:effectLst/>
                          <a:latin typeface="Calibri"/>
                        </a:rPr>
                        <a:t>Totex spend</a:t>
                      </a:r>
                    </a:p>
                  </a:txBody>
                  <a:tcPr marL="9525" marR="9525" marT="9525"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59</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74</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83</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75</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68</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69</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72</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68</a:t>
                      </a:r>
                    </a:p>
                  </a:txBody>
                  <a:tcPr marL="9525" marR="9525" marT="9525"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a:rPr>
                        <a:t>567</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11"/>
                  </a:ext>
                </a:extLst>
              </a:tr>
              <a:tr h="162966">
                <a:tc>
                  <a:txBody>
                    <a:bodyPr/>
                    <a:lstStyle/>
                    <a:p>
                      <a:pPr algn="l" rtl="0" fontAlgn="t"/>
                      <a:r>
                        <a:rPr lang="en-GB" sz="900" b="0" i="0" u="none" strike="noStrike">
                          <a:solidFill>
                            <a:srgbClr val="000000"/>
                          </a:solidFill>
                          <a:effectLst/>
                          <a:latin typeface="Calibri"/>
                        </a:rPr>
                        <a:t> </a:t>
                      </a:r>
                    </a:p>
                  </a:txBody>
                  <a:tcPr marL="9525" marR="9525" marT="9525"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12"/>
                  </a:ext>
                </a:extLst>
              </a:tr>
              <a:tr h="162966">
                <a:tc>
                  <a:txBody>
                    <a:bodyPr/>
                    <a:lstStyle/>
                    <a:p>
                      <a:pPr algn="l" rtl="0" fontAlgn="t"/>
                      <a:r>
                        <a:rPr lang="en-GB" sz="900" b="1" i="0" u="none" strike="noStrike">
                          <a:solidFill>
                            <a:srgbClr val="00B0F0"/>
                          </a:solidFill>
                          <a:effectLst/>
                          <a:latin typeface="Calibri"/>
                        </a:rPr>
                        <a:t>Post-sharing Totex </a:t>
                      </a:r>
                    </a:p>
                  </a:txBody>
                  <a:tcPr marL="9525" marR="9525" marT="9525"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76</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76</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80</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76</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68</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69</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72</a:t>
                      </a:r>
                    </a:p>
                  </a:txBody>
                  <a:tcPr marL="9525" marR="9525" marT="9525"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a:rPr>
                        <a:t>68</a:t>
                      </a:r>
                    </a:p>
                  </a:txBody>
                  <a:tcPr marL="9525" marR="9525" marT="9525" marB="0" anchor="ctr">
                    <a:lnL>
                      <a:noFill/>
                    </a:lnL>
                    <a:lnR>
                      <a:noFill/>
                    </a:lnR>
                    <a:lnT>
                      <a:noFill/>
                    </a:lnT>
                    <a:lnB>
                      <a:noFill/>
                    </a:lnB>
                    <a:solidFill>
                      <a:srgbClr val="FFFFFF"/>
                    </a:solidFill>
                  </a:tcPr>
                </a:tc>
                <a:tc>
                  <a:txBody>
                    <a:bodyPr/>
                    <a:lstStyle/>
                    <a:p>
                      <a:pPr algn="r" rtl="0" fontAlgn="b"/>
                      <a:r>
                        <a:rPr lang="en-GB" sz="900" b="1" i="0" u="none" strike="noStrike">
                          <a:solidFill>
                            <a:srgbClr val="00B0F0"/>
                          </a:solidFill>
                          <a:effectLst/>
                          <a:latin typeface="Calibri"/>
                        </a:rPr>
                        <a:t>584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13"/>
                  </a:ext>
                </a:extLst>
              </a:tr>
              <a:tr h="162966">
                <a:tc>
                  <a:txBody>
                    <a:bodyPr/>
                    <a:lstStyle/>
                    <a:p>
                      <a:pPr algn="l" rtl="0" fontAlgn="t"/>
                      <a:r>
                        <a:rPr lang="en-GB" sz="900" b="0" i="0" u="none" strike="noStrike">
                          <a:solidFill>
                            <a:srgbClr val="000000"/>
                          </a:solidFill>
                          <a:effectLst/>
                          <a:latin typeface="Calibri"/>
                        </a:rPr>
                        <a:t>Fast money </a:t>
                      </a:r>
                    </a:p>
                  </a:txBody>
                  <a:tcPr marL="9525" marR="9525" marT="9525"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48</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48</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50</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47</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42</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43</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45</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42</a:t>
                      </a:r>
                    </a:p>
                  </a:txBody>
                  <a:tcPr marL="9525" marR="9525" marT="9525" marB="0" anchor="ctr">
                    <a:lnL>
                      <a:noFill/>
                    </a:lnL>
                    <a:lnR>
                      <a:noFill/>
                    </a:lnR>
                    <a:lnT>
                      <a:noFill/>
                    </a:lnT>
                    <a:lnB>
                      <a:noFill/>
                    </a:lnB>
                    <a:solidFill>
                      <a:srgbClr val="FFFFFF"/>
                    </a:solidFill>
                  </a:tcPr>
                </a:tc>
                <a:tc>
                  <a:txBody>
                    <a:bodyPr/>
                    <a:lstStyle/>
                    <a:p>
                      <a:pPr algn="r" rtl="0" fontAlgn="b"/>
                      <a:r>
                        <a:rPr lang="en-GB" sz="900" b="1" i="0" u="none" strike="noStrike">
                          <a:solidFill>
                            <a:srgbClr val="000000"/>
                          </a:solidFill>
                          <a:effectLst/>
                          <a:latin typeface="Calibri"/>
                        </a:rPr>
                        <a:t>365</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14"/>
                  </a:ext>
                </a:extLst>
              </a:tr>
              <a:tr h="167165">
                <a:tc>
                  <a:txBody>
                    <a:bodyPr/>
                    <a:lstStyle/>
                    <a:p>
                      <a:pPr algn="l" rtl="0" fontAlgn="t"/>
                      <a:r>
                        <a:rPr lang="en-GB" sz="900" b="0" i="0" u="none" strike="noStrike">
                          <a:solidFill>
                            <a:srgbClr val="000000"/>
                          </a:solidFill>
                          <a:effectLst/>
                          <a:latin typeface="Calibri"/>
                        </a:rPr>
                        <a:t>Slow money </a:t>
                      </a:r>
                    </a:p>
                  </a:txBody>
                  <a:tcPr marL="9525" marR="9525" marT="9525"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a:rPr>
                        <a:t>29</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a:rPr>
                        <a:t>28</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a:rPr>
                        <a:t>30</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a:rPr>
                        <a:t>28</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a:rPr>
                        <a:t>25</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a:rPr>
                        <a:t>26</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a:rPr>
                        <a:t>27</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a:rPr>
                        <a:t>25</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dirty="0">
                          <a:solidFill>
                            <a:srgbClr val="000000"/>
                          </a:solidFill>
                          <a:effectLst/>
                          <a:latin typeface="Calibri"/>
                        </a:rPr>
                        <a:t>218</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161604">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16"/>
                  </a:ext>
                </a:extLst>
              </a:tr>
              <a:tr h="167165">
                <a:tc>
                  <a:txBody>
                    <a:bodyPr/>
                    <a:lstStyle/>
                    <a:p>
                      <a:pPr algn="l" rtl="0" fontAlgn="t"/>
                      <a:r>
                        <a:rPr lang="en-GB" sz="900" b="1" i="0" u="none" strike="noStrike">
                          <a:solidFill>
                            <a:srgbClr val="00B0F0"/>
                          </a:solidFill>
                          <a:effectLst/>
                          <a:latin typeface="Calibri"/>
                        </a:rPr>
                        <a:t>SO RAV</a:t>
                      </a:r>
                    </a:p>
                  </a:txBody>
                  <a:tcPr marL="8427" marR="8427" marT="8427"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0" i="0" u="none" strike="noStrike">
                          <a:solidFill>
                            <a:srgbClr val="000000"/>
                          </a:solidFill>
                          <a:effectLst/>
                          <a:latin typeface="Calibri"/>
                        </a:rPr>
                        <a:t> </a:t>
                      </a:r>
                    </a:p>
                  </a:txBody>
                  <a:tcPr marL="8427" marR="8427" marT="8427"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gridSpan="2">
                  <a:txBody>
                    <a:bodyPr/>
                    <a:lstStyle/>
                    <a:p>
                      <a:pPr algn="ctr" rtl="0" fontAlgn="t"/>
                      <a:r>
                        <a:rPr lang="en-GB" sz="900" b="0" i="0" u="none" strike="noStrike">
                          <a:solidFill>
                            <a:srgbClr val="000000"/>
                          </a:solidFill>
                          <a:effectLst/>
                          <a:latin typeface="Calibri"/>
                        </a:rPr>
                        <a:t> </a:t>
                      </a:r>
                    </a:p>
                  </a:txBody>
                  <a:tcPr marL="8427" marR="8427" marT="8427"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rtl="0" fontAlgn="t"/>
                      <a:r>
                        <a:rPr lang="en-GB" sz="900" b="0" i="0" u="none" strike="noStrike">
                          <a:solidFill>
                            <a:srgbClr val="000000"/>
                          </a:solidFill>
                          <a:effectLst/>
                          <a:latin typeface="Calibri"/>
                        </a:rPr>
                        <a:t> </a:t>
                      </a:r>
                    </a:p>
                  </a:txBody>
                  <a:tcPr marL="8427" marR="8427" marT="8427"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dirty="0">
                          <a:solidFill>
                            <a:srgbClr val="000000"/>
                          </a:solidFill>
                          <a:effectLst/>
                          <a:latin typeface="Calibri"/>
                        </a:rPr>
                        <a:t> </a:t>
                      </a:r>
                    </a:p>
                  </a:txBody>
                  <a:tcPr marL="8427" marR="8427" marT="8427"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a:noFill/>
                    </a:lnB>
                    <a:solidFill>
                      <a:srgbClr val="FFFFFF"/>
                    </a:solidFill>
                  </a:tcPr>
                </a:tc>
                <a:extLst>
                  <a:ext uri="{0D108BD9-81ED-4DB2-BD59-A6C34878D82A}">
                    <a16:rowId xmlns:a16="http://schemas.microsoft.com/office/drawing/2014/main" xmlns="" val="10017"/>
                  </a:ext>
                </a:extLst>
              </a:tr>
              <a:tr h="167165">
                <a:tc>
                  <a:txBody>
                    <a:bodyPr/>
                    <a:lstStyle/>
                    <a:p>
                      <a:pPr algn="l" rtl="0" fontAlgn="t"/>
                      <a:r>
                        <a:rPr lang="en-GB" sz="900" b="1" i="0" u="none" strike="noStrike">
                          <a:solidFill>
                            <a:srgbClr val="00B0F0"/>
                          </a:solidFill>
                          <a:effectLst/>
                          <a:latin typeface="Calibri"/>
                        </a:rPr>
                        <a:t>£m (2009/10 prices)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2013/14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2014/15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2015/16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2016/17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2017/18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2018/19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dirty="0">
                          <a:solidFill>
                            <a:srgbClr val="00B0F0"/>
                          </a:solidFill>
                          <a:effectLst/>
                          <a:latin typeface="Calibri"/>
                        </a:rPr>
                        <a:t>2019/20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a:rPr>
                        <a:t>2020/21 </a:t>
                      </a:r>
                    </a:p>
                  </a:txBody>
                  <a:tcPr marL="8427" marR="8427" marT="8427"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a:noFill/>
                    </a:lnB>
                    <a:solidFill>
                      <a:srgbClr val="FFFFFF"/>
                    </a:solidFill>
                  </a:tcPr>
                </a:tc>
                <a:extLst>
                  <a:ext uri="{0D108BD9-81ED-4DB2-BD59-A6C34878D82A}">
                    <a16:rowId xmlns:a16="http://schemas.microsoft.com/office/drawing/2014/main" xmlns="" val="10018"/>
                  </a:ext>
                </a:extLst>
              </a:tr>
              <a:tr h="162966">
                <a:tc>
                  <a:txBody>
                    <a:bodyPr/>
                    <a:lstStyle/>
                    <a:p>
                      <a:pPr algn="l" rtl="0" fontAlgn="t"/>
                      <a:r>
                        <a:rPr lang="en-GB" sz="900" b="0" i="0" u="none" strike="noStrike">
                          <a:solidFill>
                            <a:srgbClr val="000000"/>
                          </a:solidFill>
                          <a:effectLst/>
                          <a:latin typeface="Calibri"/>
                        </a:rPr>
                        <a:t>Opening </a:t>
                      </a:r>
                    </a:p>
                  </a:txBody>
                  <a:tcPr marL="9525" marR="9525" marT="9525"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53</a:t>
                      </a:r>
                    </a:p>
                  </a:txBody>
                  <a:tcPr marL="9525" marR="9525" marT="9525"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68</a:t>
                      </a:r>
                    </a:p>
                  </a:txBody>
                  <a:tcPr marL="9525" marR="9525" marT="9525"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82</a:t>
                      </a:r>
                    </a:p>
                  </a:txBody>
                  <a:tcPr marL="9525" marR="9525" marT="9525"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96</a:t>
                      </a:r>
                    </a:p>
                  </a:txBody>
                  <a:tcPr marL="9525" marR="9525" marT="9525"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104</a:t>
                      </a:r>
                    </a:p>
                  </a:txBody>
                  <a:tcPr marL="9525" marR="9525" marT="9525"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107</a:t>
                      </a:r>
                    </a:p>
                  </a:txBody>
                  <a:tcPr marL="9525" marR="9525" marT="9525"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108</a:t>
                      </a:r>
                    </a:p>
                  </a:txBody>
                  <a:tcPr marL="9525" marR="9525" marT="9525"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a:rPr>
                        <a:t>108</a:t>
                      </a:r>
                    </a:p>
                  </a:txBody>
                  <a:tcPr marL="9525" marR="9525" marT="9525"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a:noFill/>
                    </a:lnB>
                    <a:solidFill>
                      <a:srgbClr val="FFFFFF"/>
                    </a:solidFill>
                  </a:tcPr>
                </a:tc>
                <a:extLst>
                  <a:ext uri="{0D108BD9-81ED-4DB2-BD59-A6C34878D82A}">
                    <a16:rowId xmlns:a16="http://schemas.microsoft.com/office/drawing/2014/main" xmlns="" val="10019"/>
                  </a:ext>
                </a:extLst>
              </a:tr>
              <a:tr h="162966">
                <a:tc>
                  <a:txBody>
                    <a:bodyPr/>
                    <a:lstStyle/>
                    <a:p>
                      <a:pPr algn="l" rtl="0" fontAlgn="t"/>
                      <a:r>
                        <a:rPr lang="en-GB" sz="900" b="0" i="0" u="none" strike="noStrike">
                          <a:solidFill>
                            <a:srgbClr val="000000"/>
                          </a:solidFill>
                          <a:effectLst/>
                          <a:latin typeface="Calibri"/>
                        </a:rPr>
                        <a:t>Update for TPCR4 Actuals</a:t>
                      </a:r>
                    </a:p>
                  </a:txBody>
                  <a:tcPr marL="9525" marR="9525" marT="9525"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(3)</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a:noFill/>
                    </a:lnB>
                    <a:solidFill>
                      <a:srgbClr val="FFFFFF"/>
                    </a:solidFill>
                  </a:tcPr>
                </a:tc>
                <a:extLst>
                  <a:ext uri="{0D108BD9-81ED-4DB2-BD59-A6C34878D82A}">
                    <a16:rowId xmlns:a16="http://schemas.microsoft.com/office/drawing/2014/main" xmlns="" val="10020"/>
                  </a:ext>
                </a:extLst>
              </a:tr>
              <a:tr h="162966">
                <a:tc>
                  <a:txBody>
                    <a:bodyPr/>
                    <a:lstStyle/>
                    <a:p>
                      <a:pPr algn="l" rtl="0" fontAlgn="t"/>
                      <a:r>
                        <a:rPr lang="en-GB" sz="900" b="0" i="0" u="none" strike="noStrike">
                          <a:solidFill>
                            <a:srgbClr val="000000"/>
                          </a:solidFill>
                          <a:effectLst/>
                          <a:latin typeface="Calibri"/>
                        </a:rPr>
                        <a:t>Additions </a:t>
                      </a:r>
                    </a:p>
                  </a:txBody>
                  <a:tcPr marL="9525" marR="9525" marT="9525"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29</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28</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30</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28</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25</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26</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27</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dirty="0">
                          <a:solidFill>
                            <a:srgbClr val="000000"/>
                          </a:solidFill>
                          <a:effectLst/>
                          <a:latin typeface="Calibri"/>
                        </a:rPr>
                        <a:t>25</a:t>
                      </a:r>
                    </a:p>
                  </a:txBody>
                  <a:tcPr marL="9525" marR="9525" marT="9525" marB="0" anchor="ctr">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Calibri"/>
                        </a:rPr>
                        <a:t> </a:t>
                      </a:r>
                    </a:p>
                  </a:txBody>
                  <a:tcPr marL="8427" marR="8427" marT="8427" marB="0" anchor="b">
                    <a:lnL>
                      <a:noFill/>
                    </a:lnL>
                    <a:lnR>
                      <a:noFill/>
                    </a:lnR>
                    <a:lnT>
                      <a:noFill/>
                    </a:lnT>
                    <a:lnB>
                      <a:noFill/>
                    </a:lnB>
                    <a:solidFill>
                      <a:srgbClr val="FFFFFF"/>
                    </a:solidFill>
                  </a:tcPr>
                </a:tc>
                <a:extLst>
                  <a:ext uri="{0D108BD9-81ED-4DB2-BD59-A6C34878D82A}">
                    <a16:rowId xmlns:a16="http://schemas.microsoft.com/office/drawing/2014/main" xmlns="" val="10021"/>
                  </a:ext>
                </a:extLst>
              </a:tr>
              <a:tr h="162966">
                <a:tc>
                  <a:txBody>
                    <a:bodyPr/>
                    <a:lstStyle/>
                    <a:p>
                      <a:pPr algn="l" rtl="0" fontAlgn="t"/>
                      <a:r>
                        <a:rPr lang="en-GB" sz="900" b="0" i="0" u="none" strike="noStrike">
                          <a:solidFill>
                            <a:srgbClr val="000000"/>
                          </a:solidFill>
                          <a:effectLst/>
                          <a:latin typeface="Calibri"/>
                        </a:rPr>
                        <a:t>Depreciation </a:t>
                      </a:r>
                    </a:p>
                  </a:txBody>
                  <a:tcPr marL="9525" marR="9525" marT="9525"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(11)</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(14)</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(17)</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(20)</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(22)</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(25)</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(27)</a:t>
                      </a:r>
                    </a:p>
                  </a:txBody>
                  <a:tcPr marL="9525" marR="9525" marT="9525"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a:rPr>
                        <a:t>(27)</a:t>
                      </a:r>
                    </a:p>
                  </a:txBody>
                  <a:tcPr marL="9525" marR="9525" marT="9525" marB="0" anchor="ctr">
                    <a:lnL>
                      <a:noFill/>
                    </a:lnL>
                    <a:lnR>
                      <a:noFill/>
                    </a:lnR>
                    <a:lnT>
                      <a:noFill/>
                    </a:lnT>
                    <a:lnB>
                      <a:noFill/>
                    </a:lnB>
                    <a:solidFill>
                      <a:srgbClr val="FFFFFF"/>
                    </a:solidFill>
                  </a:tcPr>
                </a:tc>
                <a:tc>
                  <a:txBody>
                    <a:bodyPr/>
                    <a:lstStyle/>
                    <a:p>
                      <a:pPr algn="l" fontAlgn="b"/>
                      <a:r>
                        <a:rPr lang="en-GB" sz="900" b="0" i="0" u="none" strike="noStrike" dirty="0">
                          <a:solidFill>
                            <a:srgbClr val="000000"/>
                          </a:solidFill>
                          <a:effectLst/>
                          <a:latin typeface="Calibri"/>
                        </a:rPr>
                        <a:t> </a:t>
                      </a:r>
                    </a:p>
                  </a:txBody>
                  <a:tcPr marL="8427" marR="8427" marT="8427" marB="0" anchor="b">
                    <a:lnL>
                      <a:noFill/>
                    </a:lnL>
                    <a:lnR>
                      <a:noFill/>
                    </a:lnR>
                    <a:lnT>
                      <a:noFill/>
                    </a:lnT>
                    <a:lnB>
                      <a:noFill/>
                    </a:lnB>
                    <a:solidFill>
                      <a:srgbClr val="FFFFFF"/>
                    </a:solidFill>
                  </a:tcPr>
                </a:tc>
                <a:extLst>
                  <a:ext uri="{0D108BD9-81ED-4DB2-BD59-A6C34878D82A}">
                    <a16:rowId xmlns:a16="http://schemas.microsoft.com/office/drawing/2014/main" xmlns="" val="10022"/>
                  </a:ext>
                </a:extLst>
              </a:tr>
              <a:tr h="167165">
                <a:tc>
                  <a:txBody>
                    <a:bodyPr/>
                    <a:lstStyle/>
                    <a:p>
                      <a:pPr algn="l" rtl="0" fontAlgn="t"/>
                      <a:r>
                        <a:rPr lang="en-GB" sz="900" b="1" i="0" u="none" strike="noStrike">
                          <a:solidFill>
                            <a:srgbClr val="00B0F0"/>
                          </a:solidFill>
                          <a:effectLst/>
                          <a:latin typeface="Calibri"/>
                        </a:rPr>
                        <a:t>Closing Balance </a:t>
                      </a:r>
                    </a:p>
                  </a:txBody>
                  <a:tcPr marL="9525" marR="9525" marT="9525"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a:rPr>
                        <a:t>68</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a:rPr>
                        <a:t>82</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a:rPr>
                        <a:t>96</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a:rPr>
                        <a:t>104</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a:rPr>
                        <a:t>107</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a:rPr>
                        <a:t>108</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a:rPr>
                        <a:t>108</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dirty="0">
                          <a:solidFill>
                            <a:srgbClr val="00B0F0"/>
                          </a:solidFill>
                          <a:effectLst/>
                          <a:latin typeface="Calibri"/>
                        </a:rPr>
                        <a:t>106</a:t>
                      </a:r>
                    </a:p>
                  </a:txBody>
                  <a:tcPr marL="9525" marR="9525" marT="9525"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dirty="0">
                          <a:solidFill>
                            <a:srgbClr val="000000"/>
                          </a:solidFill>
                          <a:effectLst/>
                          <a:latin typeface="Calibri"/>
                        </a:rPr>
                        <a:t> </a:t>
                      </a:r>
                    </a:p>
                  </a:txBody>
                  <a:tcPr marL="8427" marR="8427" marT="8427" marB="0" anchor="b">
                    <a:lnL>
                      <a:noFill/>
                    </a:lnL>
                    <a:lnR>
                      <a:noFill/>
                    </a:lnR>
                    <a:lnT>
                      <a:noFill/>
                    </a:lnT>
                    <a:lnB>
                      <a:noFill/>
                    </a:lnB>
                    <a:solidFill>
                      <a:srgbClr val="FFFFFF"/>
                    </a:solidFill>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val="182365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6689716" cy="914096"/>
          </a:xfrm>
        </p:spPr>
        <p:txBody>
          <a:bodyPr/>
          <a:lstStyle/>
          <a:p>
            <a:r>
              <a:rPr lang="en-US" dirty="0"/>
              <a:t>Gas Transmission</a:t>
            </a:r>
            <a:br>
              <a:rPr lang="en-US" dirty="0"/>
            </a:br>
            <a:r>
              <a:rPr lang="en-US" dirty="0"/>
              <a:t>SO allowed revenue calculation</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19</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2241600408"/>
              </p:ext>
            </p:extLst>
          </p:nvPr>
        </p:nvGraphicFramePr>
        <p:xfrm>
          <a:off x="612748" y="1815585"/>
          <a:ext cx="9844236" cy="4163183"/>
        </p:xfrm>
        <a:graphic>
          <a:graphicData uri="http://schemas.openxmlformats.org/drawingml/2006/table">
            <a:tbl>
              <a:tblPr/>
              <a:tblGrid>
                <a:gridCol w="3015350">
                  <a:extLst>
                    <a:ext uri="{9D8B030D-6E8A-4147-A177-3AD203B41FA5}">
                      <a16:colId xmlns:a16="http://schemas.microsoft.com/office/drawing/2014/main" xmlns="" val="3536839219"/>
                    </a:ext>
                  </a:extLst>
                </a:gridCol>
                <a:gridCol w="920126">
                  <a:extLst>
                    <a:ext uri="{9D8B030D-6E8A-4147-A177-3AD203B41FA5}">
                      <a16:colId xmlns:a16="http://schemas.microsoft.com/office/drawing/2014/main" xmlns="" val="4155998483"/>
                    </a:ext>
                  </a:extLst>
                </a:gridCol>
                <a:gridCol w="920126">
                  <a:extLst>
                    <a:ext uri="{9D8B030D-6E8A-4147-A177-3AD203B41FA5}">
                      <a16:colId xmlns:a16="http://schemas.microsoft.com/office/drawing/2014/main" xmlns="" val="1213257210"/>
                    </a:ext>
                  </a:extLst>
                </a:gridCol>
                <a:gridCol w="831439">
                  <a:extLst>
                    <a:ext uri="{9D8B030D-6E8A-4147-A177-3AD203B41FA5}">
                      <a16:colId xmlns:a16="http://schemas.microsoft.com/office/drawing/2014/main" xmlns="" val="2226741964"/>
                    </a:ext>
                  </a:extLst>
                </a:gridCol>
                <a:gridCol w="831439">
                  <a:extLst>
                    <a:ext uri="{9D8B030D-6E8A-4147-A177-3AD203B41FA5}">
                      <a16:colId xmlns:a16="http://schemas.microsoft.com/office/drawing/2014/main" xmlns="" val="1942035460"/>
                    </a:ext>
                  </a:extLst>
                </a:gridCol>
                <a:gridCol w="831439">
                  <a:extLst>
                    <a:ext uri="{9D8B030D-6E8A-4147-A177-3AD203B41FA5}">
                      <a16:colId xmlns:a16="http://schemas.microsoft.com/office/drawing/2014/main" xmlns="" val="3945263324"/>
                    </a:ext>
                  </a:extLst>
                </a:gridCol>
                <a:gridCol w="831439">
                  <a:extLst>
                    <a:ext uri="{9D8B030D-6E8A-4147-A177-3AD203B41FA5}">
                      <a16:colId xmlns:a16="http://schemas.microsoft.com/office/drawing/2014/main" xmlns="" val="82180263"/>
                    </a:ext>
                  </a:extLst>
                </a:gridCol>
                <a:gridCol w="831439">
                  <a:extLst>
                    <a:ext uri="{9D8B030D-6E8A-4147-A177-3AD203B41FA5}">
                      <a16:colId xmlns:a16="http://schemas.microsoft.com/office/drawing/2014/main" xmlns="" val="1133491101"/>
                    </a:ext>
                  </a:extLst>
                </a:gridCol>
                <a:gridCol w="831439">
                  <a:extLst>
                    <a:ext uri="{9D8B030D-6E8A-4147-A177-3AD203B41FA5}">
                      <a16:colId xmlns:a16="http://schemas.microsoft.com/office/drawing/2014/main" xmlns="" val="3770798447"/>
                    </a:ext>
                  </a:extLst>
                </a:gridCol>
              </a:tblGrid>
              <a:tr h="198078">
                <a:tc>
                  <a:txBody>
                    <a:bodyPr/>
                    <a:lstStyle/>
                    <a:p>
                      <a:pPr algn="l" rtl="0" fontAlgn="t"/>
                      <a:r>
                        <a:rPr lang="en-GB" sz="900" b="1" i="0" u="none" strike="noStrike">
                          <a:solidFill>
                            <a:srgbClr val="00B0F0"/>
                          </a:solidFill>
                          <a:effectLst/>
                          <a:latin typeface="Calibri" panose="020F0502020204030204" pitchFamily="34" charset="0"/>
                        </a:rPr>
                        <a:t>NGGT SO Revenue</a:t>
                      </a:r>
                    </a:p>
                  </a:txBody>
                  <a:tcPr marL="4429" marR="4429" marT="4429"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0" i="0" u="none" strike="noStrike">
                          <a:solidFill>
                            <a:srgbClr val="000000"/>
                          </a:solidFill>
                          <a:effectLst/>
                          <a:latin typeface="Calibri" panose="020F0502020204030204" pitchFamily="34" charset="0"/>
                        </a:rPr>
                        <a:t> </a:t>
                      </a:r>
                    </a:p>
                  </a:txBody>
                  <a:tcPr marL="4429" marR="4429" marT="4429"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gridSpan="2">
                  <a:txBody>
                    <a:bodyPr/>
                    <a:lstStyle/>
                    <a:p>
                      <a:pPr algn="ctr" rtl="0" fontAlgn="t"/>
                      <a:r>
                        <a:rPr lang="en-GB" sz="900" b="0" i="0" u="none" strike="noStrike">
                          <a:solidFill>
                            <a:srgbClr val="000000"/>
                          </a:solidFill>
                          <a:effectLst/>
                          <a:latin typeface="Calibri" panose="020F0502020204030204" pitchFamily="34" charset="0"/>
                        </a:rPr>
                        <a:t> </a:t>
                      </a:r>
                    </a:p>
                  </a:txBody>
                  <a:tcPr marL="4429" marR="4429" marT="4429"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rtl="0" fontAlgn="t"/>
                      <a:r>
                        <a:rPr lang="en-GB" sz="900" b="0" i="0" u="none" strike="noStrike">
                          <a:solidFill>
                            <a:srgbClr val="000000"/>
                          </a:solidFill>
                          <a:effectLst/>
                          <a:latin typeface="Calibri" panose="020F0502020204030204" pitchFamily="34" charset="0"/>
                        </a:rPr>
                        <a:t> </a:t>
                      </a:r>
                    </a:p>
                  </a:txBody>
                  <a:tcPr marL="4429" marR="4429" marT="4429"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429" marR="4429" marT="4429"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429" marR="4429" marT="4429"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429" marR="4429" marT="4429"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429" marR="4429" marT="4429"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909025654"/>
                  </a:ext>
                </a:extLst>
              </a:tr>
              <a:tr h="195857">
                <a:tc>
                  <a:txBody>
                    <a:bodyPr/>
                    <a:lstStyle/>
                    <a:p>
                      <a:pPr algn="l" rtl="0" fontAlgn="t"/>
                      <a:r>
                        <a:rPr lang="en-GB" sz="900" b="1" i="0" u="none" strike="noStrike">
                          <a:solidFill>
                            <a:srgbClr val="00B0F0"/>
                          </a:solidFill>
                          <a:effectLst/>
                          <a:latin typeface="Calibri" panose="020F0502020204030204" pitchFamily="34" charset="0"/>
                        </a:rPr>
                        <a:t>£m (2009/10 prices)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2013/14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2014/15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2015/16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2016/17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2017/18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2018/19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2019/20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2020/21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3861056601"/>
                  </a:ext>
                </a:extLst>
              </a:tr>
              <a:tr h="184976">
                <a:tc>
                  <a:txBody>
                    <a:bodyPr/>
                    <a:lstStyle/>
                    <a:p>
                      <a:pPr algn="l" rtl="0" fontAlgn="t"/>
                      <a:r>
                        <a:rPr lang="en-GB" sz="900" b="0" i="0" u="none" strike="noStrike">
                          <a:solidFill>
                            <a:srgbClr val="000000"/>
                          </a:solidFill>
                          <a:effectLst/>
                          <a:latin typeface="Calibri" panose="020F0502020204030204" pitchFamily="34" charset="0"/>
                        </a:rPr>
                        <a:t>Fast money </a:t>
                      </a:r>
                    </a:p>
                  </a:txBody>
                  <a:tcPr marL="4429" marR="4429" marT="4429"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50</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47</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42</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43</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45</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42</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756164303"/>
                  </a:ext>
                </a:extLst>
              </a:tr>
              <a:tr h="184976">
                <a:tc>
                  <a:txBody>
                    <a:bodyPr/>
                    <a:lstStyle/>
                    <a:p>
                      <a:pPr algn="l" rtl="0" fontAlgn="t"/>
                      <a:r>
                        <a:rPr lang="en-GB" sz="900" b="0" i="0" u="none" strike="noStrike">
                          <a:solidFill>
                            <a:srgbClr val="000000"/>
                          </a:solidFill>
                          <a:effectLst/>
                          <a:latin typeface="Calibri" panose="020F0502020204030204" pitchFamily="34" charset="0"/>
                        </a:rPr>
                        <a:t>Non controllable costs </a:t>
                      </a:r>
                    </a:p>
                  </a:txBody>
                  <a:tcPr marL="4429" marR="4429" marT="4429"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2657455994"/>
                  </a:ext>
                </a:extLst>
              </a:tr>
              <a:tr h="184976">
                <a:tc>
                  <a:txBody>
                    <a:bodyPr/>
                    <a:lstStyle/>
                    <a:p>
                      <a:pPr algn="l" rtl="0" fontAlgn="t"/>
                      <a:r>
                        <a:rPr lang="en-GB" sz="900" b="0" i="0" u="none" strike="noStrike">
                          <a:solidFill>
                            <a:srgbClr val="000000"/>
                          </a:solidFill>
                          <a:effectLst/>
                          <a:latin typeface="Calibri" panose="020F0502020204030204" pitchFamily="34" charset="0"/>
                        </a:rPr>
                        <a:t>Equity injection costs </a:t>
                      </a:r>
                    </a:p>
                  </a:txBody>
                  <a:tcPr marL="4429" marR="4429" marT="4429"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3905715605"/>
                  </a:ext>
                </a:extLst>
              </a:tr>
              <a:tr h="184976">
                <a:tc>
                  <a:txBody>
                    <a:bodyPr/>
                    <a:lstStyle/>
                    <a:p>
                      <a:pPr algn="l" rtl="0" fontAlgn="t"/>
                      <a:r>
                        <a:rPr lang="en-GB" sz="900" b="0" i="0" u="none" strike="noStrike">
                          <a:solidFill>
                            <a:srgbClr val="000000"/>
                          </a:solidFill>
                          <a:effectLst/>
                          <a:latin typeface="Calibri" panose="020F0502020204030204" pitchFamily="34" charset="0"/>
                        </a:rPr>
                        <a:t>IQI adjustment </a:t>
                      </a:r>
                    </a:p>
                  </a:txBody>
                  <a:tcPr marL="4429" marR="4429" marT="4429"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3934965413"/>
                  </a:ext>
                </a:extLst>
              </a:tr>
              <a:tr h="184976">
                <a:tc>
                  <a:txBody>
                    <a:bodyPr/>
                    <a:lstStyle/>
                    <a:p>
                      <a:pPr algn="l" rtl="0" fontAlgn="t"/>
                      <a:r>
                        <a:rPr lang="en-GB" sz="900" b="0" i="0" u="none" strike="noStrike">
                          <a:solidFill>
                            <a:srgbClr val="000000"/>
                          </a:solidFill>
                          <a:effectLst/>
                          <a:latin typeface="Calibri" panose="020F0502020204030204" pitchFamily="34" charset="0"/>
                        </a:rPr>
                        <a:t>Tax allowance </a:t>
                      </a:r>
                    </a:p>
                  </a:txBody>
                  <a:tcPr marL="4429" marR="4429" marT="4429"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2009532829"/>
                  </a:ext>
                </a:extLst>
              </a:tr>
              <a:tr h="184976">
                <a:tc>
                  <a:txBody>
                    <a:bodyPr/>
                    <a:lstStyle/>
                    <a:p>
                      <a:pPr algn="l" rtl="0" fontAlgn="t"/>
                      <a:r>
                        <a:rPr lang="en-GB" sz="900" b="0" i="0" u="none" strike="noStrike">
                          <a:solidFill>
                            <a:srgbClr val="000000"/>
                          </a:solidFill>
                          <a:effectLst/>
                          <a:latin typeface="Calibri" panose="020F0502020204030204" pitchFamily="34" charset="0"/>
                        </a:rPr>
                        <a:t>Depreciation &amp; return on RAV </a:t>
                      </a:r>
                    </a:p>
                  </a:txBody>
                  <a:tcPr marL="4429" marR="4429" marT="4429"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24</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27</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29</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31</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31</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1275266271"/>
                  </a:ext>
                </a:extLst>
              </a:tr>
              <a:tr h="184976">
                <a:tc>
                  <a:txBody>
                    <a:bodyPr/>
                    <a:lstStyle/>
                    <a:p>
                      <a:pPr algn="l" rtl="0" fontAlgn="t"/>
                      <a:r>
                        <a:rPr lang="en-GB" sz="900" b="0" i="0" u="none" strike="noStrike">
                          <a:solidFill>
                            <a:srgbClr val="000000"/>
                          </a:solidFill>
                          <a:effectLst/>
                          <a:latin typeface="Calibri" panose="020F0502020204030204" pitchFamily="34" charset="0"/>
                        </a:rPr>
                        <a:t>Revenue adjustments </a:t>
                      </a:r>
                    </a:p>
                  </a:txBody>
                  <a:tcPr marL="4429" marR="4429" marT="4429"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3706505988"/>
                  </a:ext>
                </a:extLst>
              </a:tr>
              <a:tr h="184976">
                <a:tc>
                  <a:txBody>
                    <a:bodyPr/>
                    <a:lstStyle/>
                    <a:p>
                      <a:pPr algn="l" rtl="0" fontAlgn="t"/>
                      <a:r>
                        <a:rPr lang="en-GB" sz="900" b="1" i="0" u="none" strike="noStrike">
                          <a:solidFill>
                            <a:srgbClr val="00B0F0"/>
                          </a:solidFill>
                          <a:effectLst/>
                          <a:latin typeface="Calibri" panose="020F0502020204030204" pitchFamily="34" charset="0"/>
                        </a:rPr>
                        <a:t>Regulated revenue </a:t>
                      </a:r>
                    </a:p>
                  </a:txBody>
                  <a:tcPr marL="4429" marR="4429" marT="4429"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62</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65</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71</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72</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69</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73</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77</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75</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3762808130"/>
                  </a:ext>
                </a:extLst>
              </a:tr>
              <a:tr h="184976">
                <a:tc>
                  <a:txBody>
                    <a:bodyPr/>
                    <a:lstStyle/>
                    <a:p>
                      <a:pPr algn="l" rtl="0" fontAlgn="t"/>
                      <a:r>
                        <a:rPr lang="en-US" sz="900" b="0" i="0" u="none" strike="noStrike">
                          <a:solidFill>
                            <a:srgbClr val="000000"/>
                          </a:solidFill>
                          <a:effectLst/>
                          <a:latin typeface="Calibri" panose="020F0502020204030204" pitchFamily="34" charset="0"/>
                        </a:rPr>
                        <a:t>NGGT SO Revenue Driver Income</a:t>
                      </a:r>
                    </a:p>
                  </a:txBody>
                  <a:tcPr marL="4429" marR="4429" marT="4429"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94</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87</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79</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59</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441401012"/>
                  </a:ext>
                </a:extLst>
              </a:tr>
              <a:tr h="195857">
                <a:tc>
                  <a:txBody>
                    <a:bodyPr/>
                    <a:lstStyle/>
                    <a:p>
                      <a:pPr algn="l" rtl="0" fontAlgn="t"/>
                      <a:r>
                        <a:rPr lang="en-GB" sz="900" b="1" i="0" u="none" strike="noStrike">
                          <a:solidFill>
                            <a:srgbClr val="00B0F0"/>
                          </a:solidFill>
                          <a:effectLst/>
                          <a:latin typeface="Calibri" panose="020F0502020204030204" pitchFamily="34" charset="0"/>
                        </a:rPr>
                        <a:t>Total revenue </a:t>
                      </a:r>
                    </a:p>
                  </a:txBody>
                  <a:tcPr marL="4429" marR="4429" marT="4429"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156</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152</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151</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131</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69</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73</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77</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75</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4082625154"/>
                  </a:ext>
                </a:extLst>
              </a:tr>
              <a:tr h="195857">
                <a:tc>
                  <a:txBody>
                    <a:bodyPr/>
                    <a:lstStyle/>
                    <a:p>
                      <a:pPr algn="l" rtl="0" fontAlgn="t"/>
                      <a:r>
                        <a:rPr lang="en-GB" sz="900" b="1" i="0" u="none" strike="noStrike">
                          <a:solidFill>
                            <a:srgbClr val="00B0F0"/>
                          </a:solidFill>
                          <a:effectLst/>
                          <a:latin typeface="Calibri" panose="020F0502020204030204" pitchFamily="34" charset="0"/>
                        </a:rPr>
                        <a:t>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919956162"/>
                  </a:ext>
                </a:extLst>
              </a:tr>
              <a:tr h="198078">
                <a:tc>
                  <a:txBody>
                    <a:bodyPr/>
                    <a:lstStyle/>
                    <a:p>
                      <a:pPr algn="l" rtl="0" fontAlgn="t"/>
                      <a:r>
                        <a:rPr lang="en-GB" sz="900" b="1" i="0" u="none" strike="noStrike">
                          <a:solidFill>
                            <a:srgbClr val="00B0F0"/>
                          </a:solidFill>
                          <a:effectLst/>
                          <a:latin typeface="Calibri" panose="020F0502020204030204" pitchFamily="34" charset="0"/>
                        </a:rPr>
                        <a:t>NGGT SO MOD</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429" marR="4429" marT="4429"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429" marR="4429" marT="4429"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429" marR="4429" marT="4429"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429" marR="4429" marT="4429"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429" marR="4429" marT="4429"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416961198"/>
                  </a:ext>
                </a:extLst>
              </a:tr>
              <a:tr h="195857">
                <a:tc>
                  <a:txBody>
                    <a:bodyPr/>
                    <a:lstStyle/>
                    <a:p>
                      <a:pPr algn="l" rtl="0" fontAlgn="t"/>
                      <a:r>
                        <a:rPr lang="en-GB" sz="900" b="1" i="0" u="none" strike="noStrike">
                          <a:solidFill>
                            <a:srgbClr val="00B0F0"/>
                          </a:solidFill>
                          <a:effectLst/>
                          <a:latin typeface="Calibri" panose="020F0502020204030204" pitchFamily="34" charset="0"/>
                        </a:rPr>
                        <a:t>£m (2009/10 prices)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2013/14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2014/15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2015/16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2016/17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2017/18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2018/19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2019/20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2020/21 </a:t>
                      </a:r>
                    </a:p>
                  </a:txBody>
                  <a:tcPr marL="4429" marR="4429" marT="4429"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2782442991"/>
                  </a:ext>
                </a:extLst>
              </a:tr>
              <a:tr h="184976">
                <a:tc>
                  <a:txBody>
                    <a:bodyPr/>
                    <a:lstStyle/>
                    <a:p>
                      <a:pPr algn="l" rtl="0" fontAlgn="t"/>
                      <a:r>
                        <a:rPr lang="en-GB" sz="900" b="0" i="0" u="none" strike="noStrike">
                          <a:solidFill>
                            <a:srgbClr val="000000"/>
                          </a:solidFill>
                          <a:effectLst/>
                          <a:latin typeface="Calibri" panose="020F0502020204030204" pitchFamily="34" charset="0"/>
                        </a:rPr>
                        <a:t>Baseline Regulated Base Revenue</a:t>
                      </a:r>
                    </a:p>
                  </a:txBody>
                  <a:tcPr marL="4429" marR="4429" marT="4429"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67</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67</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69</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73</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74</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73</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75</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74</a:t>
                      </a:r>
                    </a:p>
                  </a:txBody>
                  <a:tcPr marL="4429" marR="4429" marT="4429"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335087040"/>
                  </a:ext>
                </a:extLst>
              </a:tr>
              <a:tr h="184976">
                <a:tc>
                  <a:txBody>
                    <a:bodyPr/>
                    <a:lstStyle/>
                    <a:p>
                      <a:pPr algn="l" rtl="0" fontAlgn="t"/>
                      <a:r>
                        <a:rPr lang="en-GB" sz="900" b="1" i="0" u="none" strike="noStrike">
                          <a:solidFill>
                            <a:srgbClr val="00B0F0"/>
                          </a:solidFill>
                          <a:effectLst/>
                          <a:latin typeface="Calibri" panose="020F0502020204030204" pitchFamily="34" charset="0"/>
                        </a:rPr>
                        <a:t>MOD adjustment </a:t>
                      </a:r>
                    </a:p>
                  </a:txBody>
                  <a:tcPr marL="4429" marR="4429" marT="4429"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(14)</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3</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(0)</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2293016021"/>
                  </a:ext>
                </a:extLst>
              </a:tr>
              <a:tr h="184976">
                <a:tc>
                  <a:txBody>
                    <a:bodyPr/>
                    <a:lstStyle/>
                    <a:p>
                      <a:pPr algn="l" rtl="0" fontAlgn="t"/>
                      <a:r>
                        <a:rPr lang="en-GB" sz="900" b="0" i="0" u="none" strike="noStrike">
                          <a:solidFill>
                            <a:srgbClr val="000000"/>
                          </a:solidFill>
                          <a:effectLst/>
                          <a:latin typeface="Calibri" panose="020F0502020204030204" pitchFamily="34" charset="0"/>
                        </a:rPr>
                        <a:t>Annual Iteration Base Revenue</a:t>
                      </a:r>
                    </a:p>
                  </a:txBody>
                  <a:tcPr marL="4429" marR="4429" marT="4429"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67</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67</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55</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74</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77</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73</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878325589"/>
                  </a:ext>
                </a:extLst>
              </a:tr>
              <a:tr h="184976">
                <a:tc>
                  <a:txBody>
                    <a:bodyPr/>
                    <a:lstStyle/>
                    <a:p>
                      <a:pPr algn="l" rtl="0" fontAlgn="t"/>
                      <a:r>
                        <a:rPr lang="en-GB" sz="900" b="1" i="0" u="none" strike="noStrike">
                          <a:solidFill>
                            <a:srgbClr val="000000"/>
                          </a:solidFill>
                          <a:effectLst/>
                          <a:latin typeface="Calibri" panose="020F0502020204030204" pitchFamily="34" charset="0"/>
                        </a:rPr>
                        <a:t>Present (18-19) Value</a:t>
                      </a:r>
                    </a:p>
                  </a:txBody>
                  <a:tcPr marL="4429" marR="4429" marT="4429"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tc>
                  <a:txBody>
                    <a:bodyPr/>
                    <a:lstStyle/>
                    <a:p>
                      <a:pPr algn="r" rtl="0" fontAlgn="ctr"/>
                      <a:r>
                        <a:rPr lang="en-GB" sz="900" b="1" i="0" u="none" strike="noStrike" dirty="0">
                          <a:solidFill>
                            <a:srgbClr val="000000"/>
                          </a:solidFill>
                          <a:effectLst/>
                          <a:latin typeface="Calibri" panose="020F0502020204030204" pitchFamily="34" charset="0"/>
                        </a:rPr>
                        <a:t>454</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2406257402"/>
                  </a:ext>
                </a:extLst>
              </a:tr>
              <a:tr h="184976">
                <a:tc>
                  <a:txBody>
                    <a:bodyPr/>
                    <a:lstStyle/>
                    <a:p>
                      <a:pPr algn="l" rtl="0" fontAlgn="t"/>
                      <a:r>
                        <a:rPr lang="en-US" sz="900" b="0" i="0" u="none" strike="noStrike">
                          <a:solidFill>
                            <a:srgbClr val="000000"/>
                          </a:solidFill>
                          <a:effectLst/>
                          <a:latin typeface="Calibri" panose="020F0502020204030204" pitchFamily="34" charset="0"/>
                        </a:rPr>
                        <a:t>Regulated base revenue: Nov 2017 model run</a:t>
                      </a:r>
                    </a:p>
                  </a:txBody>
                  <a:tcPr marL="4429" marR="4429" marT="4429"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62</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65</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71</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72</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69</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73</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4429" marR="4429" marT="4429" marB="0" anchor="ctr">
                    <a:lnL>
                      <a:noFill/>
                    </a:lnL>
                    <a:lnR>
                      <a:noFill/>
                    </a:lnR>
                    <a:lnT>
                      <a:noFill/>
                    </a:lnT>
                    <a:lnB>
                      <a:noFill/>
                    </a:lnB>
                    <a:solidFill>
                      <a:srgbClr val="FFFFFF"/>
                    </a:solidFill>
                  </a:tcPr>
                </a:tc>
                <a:extLst>
                  <a:ext uri="{0D108BD9-81ED-4DB2-BD59-A6C34878D82A}">
                    <a16:rowId xmlns:a16="http://schemas.microsoft.com/office/drawing/2014/main" xmlns="" val="754573417"/>
                  </a:ext>
                </a:extLst>
              </a:tr>
              <a:tr h="195857">
                <a:tc>
                  <a:txBody>
                    <a:bodyPr/>
                    <a:lstStyle/>
                    <a:p>
                      <a:pPr algn="l" rtl="0" fontAlgn="t"/>
                      <a:r>
                        <a:rPr lang="en-GB" sz="900" b="1" i="0" u="none" strike="noStrike">
                          <a:solidFill>
                            <a:srgbClr val="00B0F0"/>
                          </a:solidFill>
                          <a:effectLst/>
                          <a:latin typeface="Calibri" panose="020F0502020204030204" pitchFamily="34" charset="0"/>
                        </a:rPr>
                        <a:t>Present (18-19) Value</a:t>
                      </a:r>
                    </a:p>
                  </a:txBody>
                  <a:tcPr marL="4429" marR="4429" marT="4429"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dirty="0">
                          <a:solidFill>
                            <a:srgbClr val="00B0F0"/>
                          </a:solidFill>
                          <a:effectLst/>
                          <a:latin typeface="Calibri" panose="020F0502020204030204" pitchFamily="34" charset="0"/>
                        </a:rPr>
                        <a:t>454</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 </a:t>
                      </a:r>
                    </a:p>
                  </a:txBody>
                  <a:tcPr marL="4429" marR="4429" marT="4429"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2988974630"/>
                  </a:ext>
                </a:extLst>
              </a:tr>
              <a:tr h="198078">
                <a:tc gridSpan="7">
                  <a:txBody>
                    <a:bodyPr/>
                    <a:lstStyle/>
                    <a:p>
                      <a:pPr algn="l" rtl="0" fontAlgn="t"/>
                      <a:r>
                        <a:rPr lang="en-US" sz="900" b="0" i="0" u="none" strike="noStrike">
                          <a:solidFill>
                            <a:srgbClr val="00B0F0"/>
                          </a:solidFill>
                          <a:effectLst/>
                          <a:latin typeface="Calibri" panose="020F0502020204030204" pitchFamily="34" charset="0"/>
                        </a:rPr>
                        <a:t>This table shows MOD has correctly adjusted base revenue to match, in PV terms, the current PCFM view up to the latest year MOD has been published for.</a:t>
                      </a:r>
                    </a:p>
                  </a:txBody>
                  <a:tcPr marL="4429" marR="4429" marT="4429"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900" b="0" i="0" u="none" strike="noStrike">
                          <a:solidFill>
                            <a:srgbClr val="000000"/>
                          </a:solidFill>
                          <a:effectLst/>
                          <a:latin typeface="Arial" panose="020B0604020202020204" pitchFamily="34" charset="0"/>
                        </a:rPr>
                        <a:t> </a:t>
                      </a:r>
                    </a:p>
                  </a:txBody>
                  <a:tcPr marL="4429" marR="4429" marT="4429"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dirty="0">
                          <a:solidFill>
                            <a:srgbClr val="000000"/>
                          </a:solidFill>
                          <a:effectLst/>
                          <a:latin typeface="Arial" panose="020B0604020202020204" pitchFamily="34" charset="0"/>
                        </a:rPr>
                        <a:t> </a:t>
                      </a:r>
                    </a:p>
                  </a:txBody>
                  <a:tcPr marL="4429" marR="4429" marT="4429"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4294278611"/>
                  </a:ext>
                </a:extLst>
              </a:tr>
            </a:tbl>
          </a:graphicData>
        </a:graphic>
      </p:graphicFrame>
    </p:spTree>
    <p:extLst>
      <p:ext uri="{BB962C8B-B14F-4D97-AF65-F5344CB8AC3E}">
        <p14:creationId xmlns:p14="http://schemas.microsoft.com/office/powerpoint/2010/main" val="182365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Cautionary statement</a:t>
            </a:r>
          </a:p>
        </p:txBody>
      </p:sp>
      <p:sp>
        <p:nvSpPr>
          <p:cNvPr id="7" name="Rectangle 24"/>
          <p:cNvSpPr>
            <a:spLocks noChangeArrowheads="1"/>
          </p:cNvSpPr>
          <p:nvPr/>
        </p:nvSpPr>
        <p:spPr bwMode="auto">
          <a:xfrm>
            <a:off x="476030" y="1825625"/>
            <a:ext cx="11221048" cy="4201150"/>
          </a:xfrm>
          <a:prstGeom prst="rect">
            <a:avLst/>
          </a:prstGeom>
          <a:noFill/>
          <a:ln w="9525" algn="ctr">
            <a:noFill/>
            <a:miter lim="800000"/>
            <a:headEnd/>
            <a:tailEnd/>
          </a:ln>
          <a:effectLst/>
        </p:spPr>
        <p:txBody>
          <a:bodyPr wrap="square" lIns="0" tIns="0" rIns="0" bIns="0">
            <a:spAutoFit/>
          </a:bodyPr>
          <a:lstStyle/>
          <a:p>
            <a:pPr algn="just">
              <a:lnSpc>
                <a:spcPct val="105000"/>
              </a:lnSpc>
            </a:pPr>
            <a:r>
              <a:rPr lang="en-US" sz="1000" dirty="0">
                <a:latin typeface="HelveticaNeueLT Std Lt" panose="020B0403020202020204" pitchFamily="34" charset="0"/>
              </a:rPr>
              <a:t>This presentation contains certain statements that are neither reported financial results nor other historical information. These statements are forward-looking statements within the meaning of Section 27A of the Securities Act of 1933, as amended, and Section 21E of the Securities Exchange Act of 1934, as amended. These statements include information with respect to National Grid’s (the Company) financial condition, its results of operations and businesses, strategy, plans and objectives. Words such as ‘anticipates’, ‘expects’, ‘should’, ‘intends’, ‘plans’, ‘believes’, ‘outlook’, ‘seeks’, ‘estimates’, ‘targets’, ‘may’, ‘will’, ‘continue’, ‘project’ and similar expressions, as well as statements in the future tense, identify forward-looking statements. These forward-looking statements are not guarantees of National Grid’s future performance and are subject to assumptions, risks and uncertainties that could cause actual future results to differ materially from those expressed in or implied by such forward-looking statements. Many of these assumptions, risks and uncertainties relate to factors that are beyond National Grid’s ability to control, predict or estimate precisely, such as changes in laws or regulations, including any arising as a result of the United Kingdom’s exit from the European Union; announcements from and decisions by governmental bodies or regulators including </a:t>
            </a:r>
            <a:r>
              <a:rPr lang="en-GB" sz="1000" dirty="0">
                <a:latin typeface="HelveticaNeueLT Std Lt" panose="020B0403020202020204" pitchFamily="34" charset="0"/>
              </a:rPr>
              <a:t>those relating to the role of the UK electricity system operator</a:t>
            </a:r>
            <a:r>
              <a:rPr lang="en-US" sz="1000" dirty="0">
                <a:latin typeface="HelveticaNeueLT Std Lt" panose="020B0403020202020204" pitchFamily="34" charset="0"/>
              </a:rPr>
              <a:t>; the timing of construction and delivery by third parties of new generation projects requiring connection; breaches of, or changes in, environmental, climate change and health and safety laws or regulations, including breaches or other incidents arising from the potentially harmful nature of its activities; network failure or interruption, the inability to carry out critical non network operations and damage to infrastructure, due to adverse weather conditions including the impact of major storms as well as the results of climate change, due to counterparties being unable to deliver physical commodities, or due to the failure of or </a:t>
            </a:r>
            <a:r>
              <a:rPr lang="en-US" sz="1000" dirty="0" err="1">
                <a:latin typeface="HelveticaNeueLT Std Lt" panose="020B0403020202020204" pitchFamily="34" charset="0"/>
              </a:rPr>
              <a:t>unauthorised</a:t>
            </a:r>
            <a:r>
              <a:rPr lang="en-US" sz="1000" dirty="0">
                <a:latin typeface="HelveticaNeueLT Std Lt" panose="020B0403020202020204" pitchFamily="34" charset="0"/>
              </a:rPr>
              <a:t> access to or deliberate breaches of National Grid’s IT systems and supporting technology; performance against regulatory targets and standards and against National Grid’s peers with the aim of delivering stakeholder expectations regarding costs and efficiency savings, including those related to investment </a:t>
            </a:r>
            <a:r>
              <a:rPr lang="en-US" sz="1000" dirty="0" err="1">
                <a:latin typeface="HelveticaNeueLT Std Lt" panose="020B0403020202020204" pitchFamily="34" charset="0"/>
              </a:rPr>
              <a:t>programmes</a:t>
            </a:r>
            <a:r>
              <a:rPr lang="en-US" sz="1000" dirty="0">
                <a:latin typeface="HelveticaNeueLT Std Lt" panose="020B0403020202020204" pitchFamily="34" charset="0"/>
              </a:rPr>
              <a:t> and internal transformation and remediation plans; and customers and counterparties (including financial institutions) failing to perform their obligations to the Company. Other factors that could cause actual results to differ materially from those described in this presentation include fluctuations in exchange rates, interest rates and commodity price indices; restrictions and conditions (including filing requirements) in National Grid’s borrowing and debt arrangements, funding costs and access to financing; regulatory requirements for the Company to maintain financial resources in certain parts of its business and restrictions on some subsidiaries’ transactions such as paying dividends, lending or levying charges; inflation or deflation; the delayed timing of recoveries and payments in National Grid’s regulated businesses and whether aspects of its activities are contestable; the funding requirements and performance of National Grid’s pension schemes and other post-retirement benefit schemes; the failure to attract, train or retain employees with the necessary competencies, including leadership skills, and any significant disputes arising with the National Grid’s employees or the breach of laws or regulations by its employees; and the failure to respond to market developments, including competition for onshore transmission, the threats and opportunities presented by emerging technology, development activities relating to changes in the energy mix and the integration of distributed energy resources, and the need to grow the Company’s business to deliver its strategy, as well as incorrect or unforeseen assumptions or conclusions (including unanticipated costs and liabilities) relating to business development activity, including assumptions in connection with the Company’s sale of a majority interest in its UK Gas Distribution business and joint ventures. For further details regarding these and other assumptions, risks and uncertainties that may impact National Grid, please read the Strategic Report section and the ‘Risk factors’ on pages 180 to 183 of National Grid’s most recent Annual Report and Accounts, as updated by National Grid’s unaudited half-year financial information for the six months ended 30 September 2017 published on 9 November 2017. In addition, new factors emerge from time to time and National Grid cannot assess the potential impact of any such factor on its activities or the extent to which any factor, or combination of factors, may cause actual future results to differ materially from those contained in any forward-looking statement. Except as may be required by law or regulation, the Company undertakes no obligation to update any of its forward-looking statements, which speak only as of the date of this presentation.</a:t>
            </a:r>
            <a:endParaRPr lang="en-GB" sz="1000" dirty="0">
              <a:latin typeface="HelveticaNeueLT Std Lt" panose="020B0403020202020204" pitchFamily="34" charset="0"/>
            </a:endParaRPr>
          </a:p>
        </p:txBody>
      </p:sp>
      <p:sp>
        <p:nvSpPr>
          <p:cNvPr id="6" name="Slide Number Placeholder 3"/>
          <p:cNvSpPr>
            <a:spLocks noGrp="1"/>
          </p:cNvSpPr>
          <p:nvPr>
            <p:ph type="sldNum" sz="quarter" idx="4"/>
          </p:nvPr>
        </p:nvSpPr>
        <p:spPr>
          <a:xfrm>
            <a:off x="476031" y="6606072"/>
            <a:ext cx="152286" cy="169277"/>
          </a:xfrm>
        </p:spPr>
        <p:txBody>
          <a:bodyPr/>
          <a:lstStyle/>
          <a:p>
            <a:fld id="{D6671963-84AF-4E7A-9BEE-525A5131E21D}" type="slidenum">
              <a:rPr lang="en-GB" smtClean="0"/>
              <a:pPr/>
              <a:t>2</a:t>
            </a:fld>
            <a:endParaRPr lang="en-GB" dirty="0"/>
          </a:p>
        </p:txBody>
      </p:sp>
    </p:spTree>
    <p:extLst>
      <p:ext uri="{BB962C8B-B14F-4D97-AF65-F5344CB8AC3E}">
        <p14:creationId xmlns:p14="http://schemas.microsoft.com/office/powerpoint/2010/main" val="208601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11657487" cy="914096"/>
          </a:xfrm>
        </p:spPr>
        <p:txBody>
          <a:bodyPr/>
          <a:lstStyle/>
          <a:p>
            <a:r>
              <a:rPr lang="en-US" dirty="0"/>
              <a:t>Gas Transmission</a:t>
            </a:r>
            <a:br>
              <a:rPr lang="en-US" dirty="0"/>
            </a:br>
            <a:r>
              <a:rPr lang="en-US" dirty="0"/>
              <a:t>Totex summary and total RAV (</a:t>
            </a:r>
            <a:r>
              <a:rPr lang="en-US" dirty="0" err="1"/>
              <a:t>inc</a:t>
            </a:r>
            <a:r>
              <a:rPr lang="en-US" dirty="0"/>
              <a:t> shadow and SO RAV)</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20</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813647455"/>
              </p:ext>
            </p:extLst>
          </p:nvPr>
        </p:nvGraphicFramePr>
        <p:xfrm>
          <a:off x="612748" y="1701913"/>
          <a:ext cx="10277988" cy="4553653"/>
        </p:xfrm>
        <a:graphic>
          <a:graphicData uri="http://schemas.openxmlformats.org/drawingml/2006/table">
            <a:tbl>
              <a:tblPr/>
              <a:tblGrid>
                <a:gridCol w="2903023">
                  <a:extLst>
                    <a:ext uri="{9D8B030D-6E8A-4147-A177-3AD203B41FA5}">
                      <a16:colId xmlns:a16="http://schemas.microsoft.com/office/drawing/2014/main" xmlns="" val="3831991032"/>
                    </a:ext>
                  </a:extLst>
                </a:gridCol>
                <a:gridCol w="885848">
                  <a:extLst>
                    <a:ext uri="{9D8B030D-6E8A-4147-A177-3AD203B41FA5}">
                      <a16:colId xmlns:a16="http://schemas.microsoft.com/office/drawing/2014/main" xmlns="" val="3447402289"/>
                    </a:ext>
                  </a:extLst>
                </a:gridCol>
                <a:gridCol w="885848">
                  <a:extLst>
                    <a:ext uri="{9D8B030D-6E8A-4147-A177-3AD203B41FA5}">
                      <a16:colId xmlns:a16="http://schemas.microsoft.com/office/drawing/2014/main" xmlns="" val="1627011482"/>
                    </a:ext>
                  </a:extLst>
                </a:gridCol>
                <a:gridCol w="800467">
                  <a:extLst>
                    <a:ext uri="{9D8B030D-6E8A-4147-A177-3AD203B41FA5}">
                      <a16:colId xmlns:a16="http://schemas.microsoft.com/office/drawing/2014/main" xmlns="" val="2629989463"/>
                    </a:ext>
                  </a:extLst>
                </a:gridCol>
                <a:gridCol w="800467">
                  <a:extLst>
                    <a:ext uri="{9D8B030D-6E8A-4147-A177-3AD203B41FA5}">
                      <a16:colId xmlns:a16="http://schemas.microsoft.com/office/drawing/2014/main" xmlns="" val="3896123513"/>
                    </a:ext>
                  </a:extLst>
                </a:gridCol>
                <a:gridCol w="800467">
                  <a:extLst>
                    <a:ext uri="{9D8B030D-6E8A-4147-A177-3AD203B41FA5}">
                      <a16:colId xmlns:a16="http://schemas.microsoft.com/office/drawing/2014/main" xmlns="" val="1871161531"/>
                    </a:ext>
                  </a:extLst>
                </a:gridCol>
                <a:gridCol w="800467">
                  <a:extLst>
                    <a:ext uri="{9D8B030D-6E8A-4147-A177-3AD203B41FA5}">
                      <a16:colId xmlns:a16="http://schemas.microsoft.com/office/drawing/2014/main" xmlns="" val="2344842139"/>
                    </a:ext>
                  </a:extLst>
                </a:gridCol>
                <a:gridCol w="800467">
                  <a:extLst>
                    <a:ext uri="{9D8B030D-6E8A-4147-A177-3AD203B41FA5}">
                      <a16:colId xmlns:a16="http://schemas.microsoft.com/office/drawing/2014/main" xmlns="" val="3142229322"/>
                    </a:ext>
                  </a:extLst>
                </a:gridCol>
                <a:gridCol w="800467">
                  <a:extLst>
                    <a:ext uri="{9D8B030D-6E8A-4147-A177-3AD203B41FA5}">
                      <a16:colId xmlns:a16="http://schemas.microsoft.com/office/drawing/2014/main" xmlns="" val="2227131627"/>
                    </a:ext>
                  </a:extLst>
                </a:gridCol>
                <a:gridCol w="800467">
                  <a:extLst>
                    <a:ext uri="{9D8B030D-6E8A-4147-A177-3AD203B41FA5}">
                      <a16:colId xmlns:a16="http://schemas.microsoft.com/office/drawing/2014/main" xmlns="" val="1640266407"/>
                    </a:ext>
                  </a:extLst>
                </a:gridCol>
              </a:tblGrid>
              <a:tr h="146312">
                <a:tc>
                  <a:txBody>
                    <a:bodyPr/>
                    <a:lstStyle/>
                    <a:p>
                      <a:pPr algn="l" rtl="0" fontAlgn="t"/>
                      <a:r>
                        <a:rPr lang="en-GB" sz="900" b="1" i="0" u="none" strike="noStrike">
                          <a:solidFill>
                            <a:srgbClr val="00B0F0"/>
                          </a:solidFill>
                          <a:effectLst/>
                          <a:latin typeface="Calibri" panose="020F0502020204030204" pitchFamily="34" charset="0"/>
                        </a:rPr>
                        <a:t>NGGT Totex</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0" i="0" u="none" strike="noStrike">
                          <a:solidFill>
                            <a:srgbClr val="000000"/>
                          </a:solidFill>
                          <a:effectLst/>
                          <a:latin typeface="Calibri" panose="020F0502020204030204" pitchFamily="34" charset="0"/>
                        </a:rPr>
                        <a:t>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gridSpan="2">
                  <a:txBody>
                    <a:bodyPr/>
                    <a:lstStyle/>
                    <a:p>
                      <a:pPr algn="ctr" rtl="0" fontAlgn="t"/>
                      <a:r>
                        <a:rPr lang="en-GB" sz="900" b="0" i="0" u="none" strike="noStrike">
                          <a:solidFill>
                            <a:srgbClr val="000000"/>
                          </a:solidFill>
                          <a:effectLst/>
                          <a:latin typeface="Calibri" panose="020F0502020204030204" pitchFamily="34" charset="0"/>
                        </a:rPr>
                        <a:t>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rtl="0" fontAlgn="t"/>
                      <a:r>
                        <a:rPr lang="en-GB" sz="900" b="0" i="0" u="none" strike="noStrike">
                          <a:solidFill>
                            <a:srgbClr val="000000"/>
                          </a:solidFill>
                          <a:effectLst/>
                          <a:latin typeface="Calibri" panose="020F0502020204030204" pitchFamily="34" charset="0"/>
                        </a:rPr>
                        <a:t>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2596161147"/>
                  </a:ext>
                </a:extLst>
              </a:tr>
              <a:tr h="146312">
                <a:tc>
                  <a:txBody>
                    <a:bodyPr/>
                    <a:lstStyle/>
                    <a:p>
                      <a:pPr algn="l" rtl="0" fontAlgn="t"/>
                      <a:r>
                        <a:rPr lang="en-GB" sz="900" b="1" i="0" u="none" strike="noStrike">
                          <a:solidFill>
                            <a:srgbClr val="00B0F0"/>
                          </a:solidFill>
                          <a:effectLst/>
                          <a:latin typeface="Calibri" panose="020F0502020204030204" pitchFamily="34" charset="0"/>
                        </a:rPr>
                        <a:t>£m (2009/10 prices)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2013/14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2014/15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2015/16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2016/17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2017/18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2018/19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2019/20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2020/21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Total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973940402"/>
                  </a:ext>
                </a:extLst>
              </a:tr>
              <a:tr h="138185">
                <a:tc>
                  <a:txBody>
                    <a:bodyPr/>
                    <a:lstStyle/>
                    <a:p>
                      <a:pPr algn="l" rtl="0" fontAlgn="t"/>
                      <a:r>
                        <a:rPr lang="en-GB" sz="900" b="0" i="0" u="none" strike="noStrike">
                          <a:solidFill>
                            <a:srgbClr val="000000"/>
                          </a:solidFill>
                          <a:effectLst/>
                          <a:latin typeface="Calibri" panose="020F0502020204030204" pitchFamily="34" charset="0"/>
                        </a:rPr>
                        <a:t>TO baseline capex - load-related</a:t>
                      </a:r>
                    </a:p>
                  </a:txBody>
                  <a:tcPr marL="3041" marR="3041" marT="3041"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35</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52895478"/>
                  </a:ext>
                </a:extLst>
              </a:tr>
              <a:tr h="138185">
                <a:tc>
                  <a:txBody>
                    <a:bodyPr/>
                    <a:lstStyle/>
                    <a:p>
                      <a:pPr algn="l" rtl="0" fontAlgn="t"/>
                      <a:r>
                        <a:rPr lang="en-US" sz="900" b="0" i="0" u="none" strike="noStrike">
                          <a:solidFill>
                            <a:srgbClr val="000000"/>
                          </a:solidFill>
                          <a:effectLst/>
                          <a:latin typeface="Calibri" panose="020F0502020204030204" pitchFamily="34" charset="0"/>
                        </a:rPr>
                        <a:t>TO baseline capex - non-load related</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97</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138</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118</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102</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91</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894</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3561133414"/>
                  </a:ext>
                </a:extLst>
              </a:tr>
              <a:tr h="138185">
                <a:tc>
                  <a:txBody>
                    <a:bodyPr/>
                    <a:lstStyle/>
                    <a:p>
                      <a:pPr algn="l" rtl="0" fontAlgn="t"/>
                      <a:r>
                        <a:rPr lang="en-GB" sz="900" b="0" i="0" u="none" strike="noStrike">
                          <a:solidFill>
                            <a:srgbClr val="000000"/>
                          </a:solidFill>
                          <a:effectLst/>
                          <a:latin typeface="Calibri" panose="020F0502020204030204" pitchFamily="34" charset="0"/>
                        </a:rPr>
                        <a:t>Uncertainty mechanism capex </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27</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18</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32</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33</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21</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160</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1932836338"/>
                  </a:ext>
                </a:extLst>
              </a:tr>
              <a:tr h="138185">
                <a:tc>
                  <a:txBody>
                    <a:bodyPr/>
                    <a:lstStyle/>
                    <a:p>
                      <a:pPr algn="l" rtl="0" fontAlgn="t"/>
                      <a:r>
                        <a:rPr lang="en-GB" sz="900" b="0" i="0" u="none" strike="noStrike">
                          <a:solidFill>
                            <a:srgbClr val="000000"/>
                          </a:solidFill>
                          <a:effectLst/>
                          <a:latin typeface="Calibri" panose="020F0502020204030204" pitchFamily="34" charset="0"/>
                        </a:rPr>
                        <a:t>Uncertainty mechanism opex</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1087461576"/>
                  </a:ext>
                </a:extLst>
              </a:tr>
              <a:tr h="138185">
                <a:tc>
                  <a:txBody>
                    <a:bodyPr/>
                    <a:lstStyle/>
                    <a:p>
                      <a:pPr algn="l" rtl="0" fontAlgn="t"/>
                      <a:r>
                        <a:rPr lang="en-GB" sz="900" b="0" i="0" u="none" strike="noStrike">
                          <a:solidFill>
                            <a:srgbClr val="000000"/>
                          </a:solidFill>
                          <a:effectLst/>
                          <a:latin typeface="Calibri" panose="020F0502020204030204" pitchFamily="34" charset="0"/>
                        </a:rPr>
                        <a:t>Controllable opex </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65</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71</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79</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85</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81</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77</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607</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4190544675"/>
                  </a:ext>
                </a:extLst>
              </a:tr>
              <a:tr h="138185">
                <a:tc>
                  <a:txBody>
                    <a:bodyPr/>
                    <a:lstStyle/>
                    <a:p>
                      <a:pPr algn="l" rtl="0" fontAlgn="t"/>
                      <a:r>
                        <a:rPr lang="en-GB" sz="900" b="0" i="0" u="none" strike="noStrike">
                          <a:solidFill>
                            <a:srgbClr val="000000"/>
                          </a:solidFill>
                          <a:effectLst/>
                          <a:latin typeface="Calibri" panose="020F0502020204030204" pitchFamily="34" charset="0"/>
                        </a:rPr>
                        <a:t>Totex incentive mechanism</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(19)</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339724844"/>
                  </a:ext>
                </a:extLst>
              </a:tr>
              <a:tr h="138185">
                <a:tc>
                  <a:txBody>
                    <a:bodyPr/>
                    <a:lstStyle/>
                    <a:p>
                      <a:pPr algn="l" rtl="0" fontAlgn="t"/>
                      <a:r>
                        <a:rPr lang="en-GB" sz="900" b="1" i="0" u="none" strike="noStrike">
                          <a:solidFill>
                            <a:srgbClr val="00B0F0"/>
                          </a:solidFill>
                          <a:effectLst/>
                          <a:latin typeface="Calibri" panose="020F0502020204030204" pitchFamily="34" charset="0"/>
                        </a:rPr>
                        <a:t>TO Totex </a:t>
                      </a:r>
                    </a:p>
                  </a:txBody>
                  <a:tcPr marL="3041" marR="3041" marT="3041"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195</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190</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192</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221</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261</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240</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203</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175</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1,677</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3766469852"/>
                  </a:ext>
                </a:extLst>
              </a:tr>
              <a:tr h="138185">
                <a:tc>
                  <a:txBody>
                    <a:bodyPr/>
                    <a:lstStyle/>
                    <a:p>
                      <a:pPr algn="l" rtl="0" fontAlgn="t"/>
                      <a:r>
                        <a:rPr lang="en-GB" sz="900" b="0" i="0" u="none" strike="noStrike">
                          <a:solidFill>
                            <a:srgbClr val="000000"/>
                          </a:solidFill>
                          <a:effectLst/>
                          <a:latin typeface="Calibri" panose="020F0502020204030204" pitchFamily="34" charset="0"/>
                        </a:rPr>
                        <a:t>Non controllable opex </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882</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2985905724"/>
                  </a:ext>
                </a:extLst>
              </a:tr>
              <a:tr h="138185">
                <a:tc>
                  <a:txBody>
                    <a:bodyPr/>
                    <a:lstStyle/>
                    <a:p>
                      <a:pPr algn="l" rtl="0" fontAlgn="t"/>
                      <a:r>
                        <a:rPr lang="en-GB" sz="900" b="0" i="0" u="none" strike="noStrike">
                          <a:solidFill>
                            <a:srgbClr val="000000"/>
                          </a:solidFill>
                          <a:effectLst/>
                          <a:latin typeface="Calibri" panose="020F0502020204030204" pitchFamily="34" charset="0"/>
                        </a:rPr>
                        <a:t> </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3499632249"/>
                  </a:ext>
                </a:extLst>
              </a:tr>
              <a:tr h="138185">
                <a:tc>
                  <a:txBody>
                    <a:bodyPr/>
                    <a:lstStyle/>
                    <a:p>
                      <a:pPr algn="l" rtl="0" fontAlgn="t"/>
                      <a:r>
                        <a:rPr lang="en-GB" sz="900" b="0" i="0" u="none" strike="noStrike">
                          <a:solidFill>
                            <a:srgbClr val="000000"/>
                          </a:solidFill>
                          <a:effectLst/>
                          <a:latin typeface="Calibri" panose="020F0502020204030204" pitchFamily="34" charset="0"/>
                        </a:rPr>
                        <a:t>SO baseline capex </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27</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19</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150</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2249891779"/>
                  </a:ext>
                </a:extLst>
              </a:tr>
              <a:tr h="138185">
                <a:tc>
                  <a:txBody>
                    <a:bodyPr/>
                    <a:lstStyle/>
                    <a:p>
                      <a:pPr algn="l" rtl="0" fontAlgn="t"/>
                      <a:r>
                        <a:rPr lang="en-GB" sz="900" b="0" i="0" u="none" strike="noStrike">
                          <a:solidFill>
                            <a:srgbClr val="000000"/>
                          </a:solidFill>
                          <a:effectLst/>
                          <a:latin typeface="Calibri" panose="020F0502020204030204" pitchFamily="34" charset="0"/>
                        </a:rPr>
                        <a:t>Uncertainty mechanism capex </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61</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2296905431"/>
                  </a:ext>
                </a:extLst>
              </a:tr>
              <a:tr h="138185">
                <a:tc>
                  <a:txBody>
                    <a:bodyPr/>
                    <a:lstStyle/>
                    <a:p>
                      <a:pPr algn="l" rtl="0" fontAlgn="t"/>
                      <a:r>
                        <a:rPr lang="en-GB" sz="900" b="0" i="0" u="none" strike="noStrike">
                          <a:solidFill>
                            <a:srgbClr val="000000"/>
                          </a:solidFill>
                          <a:effectLst/>
                          <a:latin typeface="Calibri" panose="020F0502020204030204" pitchFamily="34" charset="0"/>
                        </a:rPr>
                        <a:t>Uncertainty mechanism opex </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12</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86</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1042472058"/>
                  </a:ext>
                </a:extLst>
              </a:tr>
              <a:tr h="138185">
                <a:tc>
                  <a:txBody>
                    <a:bodyPr/>
                    <a:lstStyle/>
                    <a:p>
                      <a:pPr algn="l" rtl="0" fontAlgn="t"/>
                      <a:r>
                        <a:rPr lang="en-GB" sz="900" b="0" i="0" u="none" strike="noStrike">
                          <a:solidFill>
                            <a:srgbClr val="000000"/>
                          </a:solidFill>
                          <a:effectLst/>
                          <a:latin typeface="Calibri" panose="020F0502020204030204" pitchFamily="34" charset="0"/>
                        </a:rPr>
                        <a:t>Controllable opex </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38</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39</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39</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37</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38</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38</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39</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39</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307</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2071728725"/>
                  </a:ext>
                </a:extLst>
              </a:tr>
              <a:tr h="138185">
                <a:tc>
                  <a:txBody>
                    <a:bodyPr/>
                    <a:lstStyle/>
                    <a:p>
                      <a:pPr algn="l" rtl="0" fontAlgn="t"/>
                      <a:r>
                        <a:rPr lang="en-GB" sz="900" b="0" i="0" u="none" strike="noStrike">
                          <a:solidFill>
                            <a:srgbClr val="000000"/>
                          </a:solidFill>
                          <a:effectLst/>
                          <a:latin typeface="Calibri" panose="020F0502020204030204" pitchFamily="34" charset="0"/>
                        </a:rPr>
                        <a:t>Totex incentive mechanism</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(21)</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(21)</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956331818"/>
                  </a:ext>
                </a:extLst>
              </a:tr>
              <a:tr h="138185">
                <a:tc>
                  <a:txBody>
                    <a:bodyPr/>
                    <a:lstStyle/>
                    <a:p>
                      <a:pPr algn="l" rtl="0" fontAlgn="t"/>
                      <a:r>
                        <a:rPr lang="en-GB" sz="900" b="1" i="0" u="none" strike="noStrike">
                          <a:solidFill>
                            <a:srgbClr val="00B0F0"/>
                          </a:solidFill>
                          <a:effectLst/>
                          <a:latin typeface="Calibri" panose="020F0502020204030204" pitchFamily="34" charset="0"/>
                        </a:rPr>
                        <a:t>SO Totex </a:t>
                      </a:r>
                    </a:p>
                  </a:txBody>
                  <a:tcPr marL="3041" marR="3041" marT="3041" marB="0">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76</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76</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80</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76</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68</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69</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72</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68</a:t>
                      </a:r>
                    </a:p>
                  </a:txBody>
                  <a:tcPr marL="3041" marR="3041" marT="3041" marB="0" anchor="ctr">
                    <a:lnL>
                      <a:noFill/>
                    </a:lnL>
                    <a:lnR>
                      <a:noFill/>
                    </a:lnR>
                    <a:lnT>
                      <a:noFill/>
                    </a:lnT>
                    <a:lnB>
                      <a:noFill/>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584</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549204564"/>
                  </a:ext>
                </a:extLst>
              </a:tr>
              <a:tr h="138185">
                <a:tc>
                  <a:txBody>
                    <a:bodyPr/>
                    <a:lstStyle/>
                    <a:p>
                      <a:pPr algn="l" rtl="0" fontAlgn="t"/>
                      <a:r>
                        <a:rPr lang="en-GB" sz="900" b="0" i="0" u="none" strike="noStrike">
                          <a:solidFill>
                            <a:srgbClr val="000000"/>
                          </a:solidFill>
                          <a:effectLst/>
                          <a:latin typeface="Calibri" panose="020F0502020204030204" pitchFamily="34" charset="0"/>
                        </a:rPr>
                        <a:t> </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 </a:t>
                      </a:r>
                    </a:p>
                  </a:txBody>
                  <a:tcPr marL="3041" marR="3041" marT="3041" marB="0" anchor="ctr">
                    <a:lnL>
                      <a:noFill/>
                    </a:lnL>
                    <a:lnR>
                      <a:noFill/>
                    </a:lnR>
                    <a:lnT>
                      <a:noFill/>
                    </a:lnT>
                    <a:lnB>
                      <a:noFill/>
                    </a:lnB>
                    <a:solidFill>
                      <a:srgbClr val="FFFFFF"/>
                    </a:solidFill>
                  </a:tcPr>
                </a:tc>
                <a:extLst>
                  <a:ext uri="{0D108BD9-81ED-4DB2-BD59-A6C34878D82A}">
                    <a16:rowId xmlns:a16="http://schemas.microsoft.com/office/drawing/2014/main" xmlns="" val="646807151"/>
                  </a:ext>
                </a:extLst>
              </a:tr>
              <a:tr h="146312">
                <a:tc>
                  <a:txBody>
                    <a:bodyPr/>
                    <a:lstStyle/>
                    <a:p>
                      <a:pPr algn="l" rtl="0" fontAlgn="t"/>
                      <a:r>
                        <a:rPr lang="en-GB" sz="900" b="1" i="0" u="none" strike="noStrike">
                          <a:solidFill>
                            <a:srgbClr val="00B0F0"/>
                          </a:solidFill>
                          <a:effectLst/>
                          <a:latin typeface="Calibri" panose="020F0502020204030204" pitchFamily="34" charset="0"/>
                        </a:rPr>
                        <a:t>NGGT Controllable Totex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272</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266</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272</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296</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328</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309</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275</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243</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2,260</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139655239"/>
                  </a:ext>
                </a:extLst>
              </a:tr>
              <a:tr h="138185">
                <a:tc>
                  <a:txBody>
                    <a:bodyPr/>
                    <a:lstStyle/>
                    <a:p>
                      <a:pPr algn="l" rtl="0" fontAlgn="t"/>
                      <a:r>
                        <a:rPr lang="en-GB" sz="900" b="1" i="0" u="none" strike="noStrike">
                          <a:solidFill>
                            <a:srgbClr val="000000"/>
                          </a:solidFill>
                          <a:effectLst/>
                          <a:latin typeface="Arial" panose="020B0604020202020204" pitchFamily="34" charset="0"/>
                        </a:rPr>
                        <a:t> </a:t>
                      </a:r>
                    </a:p>
                  </a:txBody>
                  <a:tcPr marL="3041" marR="3041" marT="3041"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Arial" panose="020B0604020202020204" pitchFamily="34" charset="0"/>
                        </a:rPr>
                        <a:t> </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76256865"/>
                  </a:ext>
                </a:extLst>
              </a:tr>
              <a:tr h="146312">
                <a:tc>
                  <a:txBody>
                    <a:bodyPr/>
                    <a:lstStyle/>
                    <a:p>
                      <a:pPr algn="l" rtl="0" fontAlgn="t"/>
                      <a:r>
                        <a:rPr lang="en-GB" sz="900" b="1" i="0" u="none" strike="noStrike">
                          <a:solidFill>
                            <a:srgbClr val="00B0F0"/>
                          </a:solidFill>
                          <a:effectLst/>
                          <a:latin typeface="Calibri" panose="020F0502020204030204" pitchFamily="34" charset="0"/>
                        </a:rPr>
                        <a:t>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1726766054"/>
                  </a:ext>
                </a:extLst>
              </a:tr>
              <a:tr h="146312">
                <a:tc>
                  <a:txBody>
                    <a:bodyPr/>
                    <a:lstStyle/>
                    <a:p>
                      <a:pPr algn="l" rtl="0" fontAlgn="t"/>
                      <a:r>
                        <a:rPr lang="en-US" sz="900" b="1" i="0" u="none" strike="noStrike">
                          <a:solidFill>
                            <a:srgbClr val="00B0F0"/>
                          </a:solidFill>
                          <a:effectLst/>
                          <a:latin typeface="Calibri" panose="020F0502020204030204" pitchFamily="34" charset="0"/>
                        </a:rPr>
                        <a:t>Total RAV (including shadow &amp; SO RAV)</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0" i="0" u="none" strike="noStrike">
                          <a:solidFill>
                            <a:srgbClr val="000000"/>
                          </a:solidFill>
                          <a:effectLst/>
                          <a:latin typeface="Calibri" panose="020F0502020204030204" pitchFamily="34" charset="0"/>
                        </a:rPr>
                        <a:t>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gridSpan="2">
                  <a:txBody>
                    <a:bodyPr/>
                    <a:lstStyle/>
                    <a:p>
                      <a:pPr algn="ctr" rtl="0" fontAlgn="t"/>
                      <a:r>
                        <a:rPr lang="en-GB" sz="900" b="0" i="0" u="none" strike="noStrike">
                          <a:solidFill>
                            <a:srgbClr val="000000"/>
                          </a:solidFill>
                          <a:effectLst/>
                          <a:latin typeface="Calibri" panose="020F0502020204030204" pitchFamily="34" charset="0"/>
                        </a:rPr>
                        <a:t>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rtl="0" fontAlgn="t"/>
                      <a:r>
                        <a:rPr lang="en-GB" sz="900" b="0" i="0" u="none" strike="noStrike">
                          <a:solidFill>
                            <a:srgbClr val="000000"/>
                          </a:solidFill>
                          <a:effectLst/>
                          <a:latin typeface="Calibri" panose="020F0502020204030204" pitchFamily="34" charset="0"/>
                        </a:rPr>
                        <a:t>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6024857"/>
                  </a:ext>
                </a:extLst>
              </a:tr>
              <a:tr h="146312">
                <a:tc>
                  <a:txBody>
                    <a:bodyPr/>
                    <a:lstStyle/>
                    <a:p>
                      <a:pPr algn="l" rtl="0" fontAlgn="t"/>
                      <a:r>
                        <a:rPr lang="en-GB" sz="900" b="1" i="0" u="none" strike="noStrike">
                          <a:solidFill>
                            <a:srgbClr val="00B0F0"/>
                          </a:solidFill>
                          <a:effectLst/>
                          <a:latin typeface="Calibri" panose="020F0502020204030204" pitchFamily="34" charset="0"/>
                        </a:rPr>
                        <a:t>£m (2009/10 prices)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2013/14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2014/15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2015/16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2016/17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2017/18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2018/19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2019/20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2020/21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4284400990"/>
                  </a:ext>
                </a:extLst>
              </a:tr>
              <a:tr h="138185">
                <a:tc>
                  <a:txBody>
                    <a:bodyPr/>
                    <a:lstStyle/>
                    <a:p>
                      <a:pPr algn="l" rtl="0" fontAlgn="t"/>
                      <a:r>
                        <a:rPr lang="en-GB" sz="900" b="0" i="0" u="none" strike="noStrike">
                          <a:solidFill>
                            <a:srgbClr val="000000"/>
                          </a:solidFill>
                          <a:effectLst/>
                          <a:latin typeface="Calibri" panose="020F0502020204030204" pitchFamily="34" charset="0"/>
                        </a:rPr>
                        <a:t>Opening </a:t>
                      </a:r>
                    </a:p>
                  </a:txBody>
                  <a:tcPr marL="3041" marR="3041" marT="3041"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4,615</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4,700</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4,719</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4,778</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4,890</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4,980</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5,003</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4,976</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2823267807"/>
                  </a:ext>
                </a:extLst>
              </a:tr>
              <a:tr h="138185">
                <a:tc>
                  <a:txBody>
                    <a:bodyPr/>
                    <a:lstStyle/>
                    <a:p>
                      <a:pPr algn="l" rtl="0" fontAlgn="t"/>
                      <a:r>
                        <a:rPr lang="en-GB" sz="900" b="0" i="0" u="none" strike="noStrike">
                          <a:solidFill>
                            <a:srgbClr val="000000"/>
                          </a:solidFill>
                          <a:effectLst/>
                          <a:latin typeface="Calibri" panose="020F0502020204030204" pitchFamily="34" charset="0"/>
                        </a:rPr>
                        <a:t>Additions </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242</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182</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227</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285</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271</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209</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140</a:t>
                      </a:r>
                    </a:p>
                  </a:txBody>
                  <a:tcPr marL="3041" marR="3041" marT="3041" marB="0" anchor="ctr">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972260278"/>
                  </a:ext>
                </a:extLst>
              </a:tr>
              <a:tr h="138185">
                <a:tc>
                  <a:txBody>
                    <a:bodyPr/>
                    <a:lstStyle/>
                    <a:p>
                      <a:pPr algn="l" rtl="0" fontAlgn="t"/>
                      <a:r>
                        <a:rPr lang="en-GB" sz="900" b="0" i="0" u="none" strike="noStrike">
                          <a:solidFill>
                            <a:srgbClr val="000000"/>
                          </a:solidFill>
                          <a:effectLst/>
                          <a:latin typeface="Calibri" panose="020F0502020204030204" pitchFamily="34" charset="0"/>
                        </a:rPr>
                        <a:t>Depreciation </a:t>
                      </a:r>
                    </a:p>
                  </a:txBody>
                  <a:tcPr marL="3041" marR="3041" marT="3041"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(157)</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(168)</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(174)</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(180)</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(186)</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(191)</a:t>
                      </a:r>
                    </a:p>
                  </a:txBody>
                  <a:tcPr marL="3041" marR="3041" marT="3041"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(193)</a:t>
                      </a:r>
                    </a:p>
                  </a:txBody>
                  <a:tcPr marL="3041" marR="3041" marT="3041" marB="0" anchor="ctr">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2405188834"/>
                  </a:ext>
                </a:extLst>
              </a:tr>
              <a:tr h="146312">
                <a:tc>
                  <a:txBody>
                    <a:bodyPr/>
                    <a:lstStyle/>
                    <a:p>
                      <a:pPr algn="l" rtl="0" fontAlgn="t"/>
                      <a:r>
                        <a:rPr lang="en-GB" sz="900" b="1" i="0" u="none" strike="noStrike">
                          <a:solidFill>
                            <a:srgbClr val="00B0F0"/>
                          </a:solidFill>
                          <a:effectLst/>
                          <a:latin typeface="Calibri" panose="020F0502020204030204" pitchFamily="34" charset="0"/>
                        </a:rPr>
                        <a:t>Closing Balance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4,700</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4,719</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4,778</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4,890</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4,980</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5,003</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4,976</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B0F0"/>
                          </a:solidFill>
                          <a:effectLst/>
                          <a:latin typeface="Calibri" panose="020F0502020204030204" pitchFamily="34" charset="0"/>
                        </a:rPr>
                        <a:t>4,923</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1272937458"/>
                  </a:ext>
                </a:extLst>
              </a:tr>
              <a:tr h="146312">
                <a:tc>
                  <a:txBody>
                    <a:bodyPr/>
                    <a:lstStyle/>
                    <a:p>
                      <a:pPr algn="l" rtl="0" fontAlgn="t"/>
                      <a:r>
                        <a:rPr lang="en-GB" sz="900" b="1" i="0" u="none" strike="noStrike">
                          <a:solidFill>
                            <a:srgbClr val="00B0F0"/>
                          </a:solidFill>
                          <a:effectLst/>
                          <a:latin typeface="Calibri" panose="020F0502020204030204" pitchFamily="34" charset="0"/>
                        </a:rPr>
                        <a:t>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730570121"/>
                  </a:ext>
                </a:extLst>
              </a:tr>
              <a:tr h="146312">
                <a:tc>
                  <a:txBody>
                    <a:bodyPr/>
                    <a:lstStyle/>
                    <a:p>
                      <a:pPr algn="l" rtl="0" fontAlgn="t"/>
                      <a:r>
                        <a:rPr lang="en-GB" sz="900" b="1" i="0" u="none" strike="noStrike">
                          <a:solidFill>
                            <a:srgbClr val="00B0F0"/>
                          </a:solidFill>
                          <a:effectLst/>
                          <a:latin typeface="Calibri" panose="020F0502020204030204" pitchFamily="34" charset="0"/>
                        </a:rPr>
                        <a:t>Revenue Drivers</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3146697861"/>
                  </a:ext>
                </a:extLst>
              </a:tr>
              <a:tr h="146312">
                <a:tc>
                  <a:txBody>
                    <a:bodyPr/>
                    <a:lstStyle/>
                    <a:p>
                      <a:pPr algn="l" rtl="0" fontAlgn="t"/>
                      <a:r>
                        <a:rPr lang="en-GB" sz="900" b="1" i="0" u="none" strike="noStrike">
                          <a:solidFill>
                            <a:srgbClr val="00B0F0"/>
                          </a:solidFill>
                          <a:effectLst/>
                          <a:latin typeface="Calibri" panose="020F0502020204030204" pitchFamily="34" charset="0"/>
                        </a:rPr>
                        <a:t>£m (2009/10 prices) </a:t>
                      </a:r>
                    </a:p>
                  </a:txBody>
                  <a:tcPr marL="3041" marR="3041" marT="3041" marB="0">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2013/14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2014/15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2015/16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2016/17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2017/18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2018/19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2019/20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B0F0"/>
                          </a:solidFill>
                          <a:effectLst/>
                          <a:latin typeface="Calibri" panose="020F0502020204030204" pitchFamily="34" charset="0"/>
                        </a:rPr>
                        <a:t>2020/21 </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4268385044"/>
                  </a:ext>
                </a:extLst>
              </a:tr>
              <a:tr h="138185">
                <a:tc>
                  <a:txBody>
                    <a:bodyPr/>
                    <a:lstStyle/>
                    <a:p>
                      <a:pPr algn="l" rtl="0" fontAlgn="t"/>
                      <a:r>
                        <a:rPr lang="en-GB" sz="900" b="0" i="0" u="none" strike="noStrike">
                          <a:solidFill>
                            <a:srgbClr val="000000"/>
                          </a:solidFill>
                          <a:effectLst/>
                          <a:latin typeface="Calibri" panose="020F0502020204030204" pitchFamily="34" charset="0"/>
                        </a:rPr>
                        <a:t>Existing revenue drivers income</a:t>
                      </a:r>
                    </a:p>
                  </a:txBody>
                  <a:tcPr marL="3041" marR="3041" marT="3041" marB="0">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94</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87</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79</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59</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0</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w="12700" cap="flat" cmpd="sng" algn="ctr">
                      <a:solidFill>
                        <a:srgbClr val="00B0F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4061630757"/>
                  </a:ext>
                </a:extLst>
              </a:tr>
              <a:tr h="146312">
                <a:tc>
                  <a:txBody>
                    <a:bodyPr/>
                    <a:lstStyle/>
                    <a:p>
                      <a:pPr algn="l" rtl="0" fontAlgn="t"/>
                      <a:r>
                        <a:rPr lang="en-GB" sz="900" b="0" i="0" u="none" strike="noStrike">
                          <a:solidFill>
                            <a:srgbClr val="000000"/>
                          </a:solidFill>
                          <a:effectLst/>
                          <a:latin typeface="Calibri" panose="020F0502020204030204" pitchFamily="34" charset="0"/>
                        </a:rPr>
                        <a:t>Existing revenue drivers investment</a:t>
                      </a:r>
                    </a:p>
                  </a:txBody>
                  <a:tcPr marL="3041" marR="3041" marT="3041" marB="0">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26</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69</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108</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69</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21</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3041" marR="3041" marT="3041" marB="0" anchor="ctr">
                    <a:lnL>
                      <a:noFill/>
                    </a:lnL>
                    <a:lnR>
                      <a:noFill/>
                    </a:lnR>
                    <a:lnT>
                      <a:noFill/>
                    </a:lnT>
                    <a:lnB w="12700" cap="flat" cmpd="sng" algn="ctr">
                      <a:solidFill>
                        <a:srgbClr val="00B0F0"/>
                      </a:solidFill>
                      <a:prstDash val="solid"/>
                      <a:round/>
                      <a:headEnd type="none" w="med" len="med"/>
                      <a:tailEnd type="none" w="med" len="med"/>
                    </a:lnB>
                    <a:solidFill>
                      <a:srgbClr val="FFFFFF"/>
                    </a:solidFill>
                  </a:tcPr>
                </a:tc>
                <a:tc>
                  <a:txBody>
                    <a:bodyPr/>
                    <a:lstStyle/>
                    <a:p>
                      <a:pPr algn="l" fontAlgn="b"/>
                      <a:r>
                        <a:rPr lang="en-GB" sz="900" b="0" i="0" u="none" strike="noStrike" dirty="0">
                          <a:solidFill>
                            <a:srgbClr val="000000"/>
                          </a:solidFill>
                          <a:effectLst/>
                          <a:latin typeface="Arial" panose="020B0604020202020204" pitchFamily="34" charset="0"/>
                        </a:rPr>
                        <a:t> </a:t>
                      </a:r>
                    </a:p>
                  </a:txBody>
                  <a:tcPr marL="3041" marR="3041" marT="3041" marB="0" anchor="b">
                    <a:lnL>
                      <a:noFill/>
                    </a:lnL>
                    <a:lnR>
                      <a:noFill/>
                    </a:lnR>
                    <a:lnT>
                      <a:noFill/>
                    </a:lnT>
                    <a:lnB>
                      <a:noFill/>
                    </a:lnB>
                    <a:solidFill>
                      <a:srgbClr val="FFFFFF"/>
                    </a:solidFill>
                  </a:tcPr>
                </a:tc>
                <a:extLst>
                  <a:ext uri="{0D108BD9-81ED-4DB2-BD59-A6C34878D82A}">
                    <a16:rowId xmlns:a16="http://schemas.microsoft.com/office/drawing/2014/main" xmlns="" val="4033576057"/>
                  </a:ext>
                </a:extLst>
              </a:tr>
            </a:tbl>
          </a:graphicData>
        </a:graphic>
      </p:graphicFrame>
    </p:spTree>
    <p:extLst>
      <p:ext uri="{BB962C8B-B14F-4D97-AF65-F5344CB8AC3E}">
        <p14:creationId xmlns:p14="http://schemas.microsoft.com/office/powerpoint/2010/main" val="182365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854303"/>
            <a:ext cx="2592441" cy="457048"/>
          </a:xfrm>
        </p:spPr>
        <p:txBody>
          <a:bodyPr/>
          <a:lstStyle/>
          <a:p>
            <a:r>
              <a:rPr lang="en-US" dirty="0"/>
              <a:t>Introduction</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3</a:t>
            </a:fld>
            <a:endParaRPr lang="en-GB"/>
          </a:p>
        </p:txBody>
      </p:sp>
      <p:sp>
        <p:nvSpPr>
          <p:cNvPr id="32" name="Content Placeholder 2"/>
          <p:cNvSpPr>
            <a:spLocks noGrp="1"/>
          </p:cNvSpPr>
          <p:nvPr>
            <p:ph idx="1"/>
          </p:nvPr>
        </p:nvSpPr>
        <p:spPr>
          <a:xfrm>
            <a:off x="593724" y="1943100"/>
            <a:ext cx="10925175" cy="1389611"/>
          </a:xfrm>
        </p:spPr>
        <p:txBody>
          <a:bodyPr/>
          <a:lstStyle/>
          <a:p>
            <a:pPr marL="0" indent="0">
              <a:buNone/>
            </a:pPr>
            <a:r>
              <a:rPr lang="en-GB" sz="1800" dirty="0"/>
              <a:t>Baseline databook</a:t>
            </a:r>
          </a:p>
          <a:p>
            <a:r>
              <a:rPr lang="en-GB" sz="1800" dirty="0"/>
              <a:t>This databook is a summary of data contained in Ofgem’s financial model iteration of November 2017 including Ofgem’s baseline view of expenditure</a:t>
            </a:r>
          </a:p>
          <a:p>
            <a:r>
              <a:rPr lang="en-GB" sz="1800" dirty="0"/>
              <a:t>It does not reflect National Grid forecasts or views of levels of future investment or revenues</a:t>
            </a:r>
          </a:p>
        </p:txBody>
      </p:sp>
    </p:spTree>
    <p:extLst>
      <p:ext uri="{BB962C8B-B14F-4D97-AF65-F5344CB8AC3E}">
        <p14:creationId xmlns:p14="http://schemas.microsoft.com/office/powerpoint/2010/main" val="159267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854303"/>
            <a:ext cx="7146957" cy="457048"/>
          </a:xfrm>
        </p:spPr>
        <p:txBody>
          <a:bodyPr/>
          <a:lstStyle/>
          <a:p>
            <a:r>
              <a:rPr lang="en-US" dirty="0"/>
              <a:t>Updates from previous </a:t>
            </a:r>
            <a:r>
              <a:rPr lang="en-US" dirty="0" err="1"/>
              <a:t>databooks</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4</a:t>
            </a:fld>
            <a:endParaRPr lang="en-GB"/>
          </a:p>
        </p:txBody>
      </p:sp>
      <p:sp>
        <p:nvSpPr>
          <p:cNvPr id="5" name="Content Placeholder 2"/>
          <p:cNvSpPr>
            <a:spLocks noGrp="1"/>
          </p:cNvSpPr>
          <p:nvPr>
            <p:ph idx="1"/>
          </p:nvPr>
        </p:nvSpPr>
        <p:spPr>
          <a:xfrm>
            <a:off x="593724" y="1943100"/>
            <a:ext cx="10925175" cy="2342051"/>
          </a:xfrm>
        </p:spPr>
        <p:txBody>
          <a:bodyPr/>
          <a:lstStyle/>
          <a:p>
            <a:r>
              <a:rPr lang="en-GB" sz="1800" dirty="0">
                <a:solidFill>
                  <a:schemeClr val="tx1"/>
                </a:solidFill>
              </a:rPr>
              <a:t>Data reflects Ofgem’s updated baseline view </a:t>
            </a:r>
          </a:p>
          <a:p>
            <a:r>
              <a:rPr lang="en-US" sz="1800" dirty="0">
                <a:solidFill>
                  <a:schemeClr val="tx1"/>
                </a:solidFill>
              </a:rPr>
              <a:t>Additional updates from 2016 </a:t>
            </a:r>
            <a:r>
              <a:rPr lang="en-US" sz="1800" dirty="0" err="1">
                <a:solidFill>
                  <a:schemeClr val="tx1"/>
                </a:solidFill>
              </a:rPr>
              <a:t>databook</a:t>
            </a:r>
            <a:r>
              <a:rPr lang="en-US" sz="1800" dirty="0">
                <a:solidFill>
                  <a:schemeClr val="tx1"/>
                </a:solidFill>
              </a:rPr>
              <a:t> reflects Ofgem’s November 2017 iteration including updates for 2016/17 actual spend and Ofgem’s view of 2016/17 outputs delivered (shown in row ‘outputs adjustments’)</a:t>
            </a:r>
          </a:p>
          <a:p>
            <a:r>
              <a:rPr lang="en-US" sz="1800" dirty="0">
                <a:solidFill>
                  <a:schemeClr val="tx1"/>
                </a:solidFill>
              </a:rPr>
              <a:t>RPI used for nominal data has been updated to reflect actual for 16/17 and a revised forecast of RPI post 16/17</a:t>
            </a:r>
          </a:p>
          <a:p>
            <a:r>
              <a:rPr lang="en-US" sz="1800" dirty="0">
                <a:solidFill>
                  <a:schemeClr val="tx1"/>
                </a:solidFill>
              </a:rPr>
              <a:t>Allowed cost of debt: 2.92% real for 13/14, 2.74% real for 14/15. 2.55% real for 15/16, 2.38% real for 16/17, 2.22% real for 17/18 and 2.03% thereafter.</a:t>
            </a:r>
            <a:endParaRPr lang="en-GB" sz="1800" dirty="0">
              <a:solidFill>
                <a:srgbClr val="FF0000"/>
              </a:solidFill>
            </a:endParaRPr>
          </a:p>
        </p:txBody>
      </p:sp>
    </p:spTree>
    <p:extLst>
      <p:ext uri="{BB962C8B-B14F-4D97-AF65-F5344CB8AC3E}">
        <p14:creationId xmlns:p14="http://schemas.microsoft.com/office/powerpoint/2010/main" val="48262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76031" y="6510146"/>
            <a:ext cx="152286" cy="169277"/>
          </a:xfrm>
        </p:spPr>
        <p:txBody>
          <a:bodyPr/>
          <a:lstStyle/>
          <a:p>
            <a:pPr lvl="0"/>
            <a:fld id="{B0101C94-232E-43B9-8E82-640AA58E6146}" type="slidenum">
              <a:rPr lang="en-GB" noProof="0" smtClean="0"/>
              <a:pPr lvl="0"/>
              <a:t>5</a:t>
            </a:fld>
            <a:endParaRPr lang="en-GB" noProof="0" dirty="0"/>
          </a:p>
        </p:txBody>
      </p:sp>
      <p:sp>
        <p:nvSpPr>
          <p:cNvPr id="6" name="Rectangle 5"/>
          <p:cNvSpPr/>
          <p:nvPr/>
        </p:nvSpPr>
        <p:spPr>
          <a:xfrm>
            <a:off x="242007" y="6373368"/>
            <a:ext cx="3415593" cy="384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75392" b="7788"/>
          <a:stretch/>
        </p:blipFill>
        <p:spPr>
          <a:xfrm flipH="1">
            <a:off x="496122" y="2121408"/>
            <a:ext cx="2653480" cy="2570507"/>
          </a:xfrm>
          <a:prstGeom prst="rect">
            <a:avLst/>
          </a:prstGeom>
        </p:spPr>
      </p:pic>
      <p:sp>
        <p:nvSpPr>
          <p:cNvPr id="22" name="Rectangle 21"/>
          <p:cNvSpPr/>
          <p:nvPr/>
        </p:nvSpPr>
        <p:spPr bwMode="black">
          <a:xfrm>
            <a:off x="449716" y="2121408"/>
            <a:ext cx="5539604" cy="2570507"/>
          </a:xfrm>
          <a:prstGeom prst="rect">
            <a:avLst/>
          </a:prstGeom>
          <a:solidFill>
            <a:schemeClr val="accent1"/>
          </a:solidFill>
          <a:ln w="9525" algn="ctr">
            <a:noFill/>
            <a:miter lim="800000"/>
            <a:headEnd/>
            <a:tailEnd/>
          </a:ln>
          <a:effectLs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lnSpc>
                <a:spcPct val="90000"/>
              </a:lnSpc>
              <a:spcBef>
                <a:spcPts val="1200"/>
              </a:spcBef>
              <a:spcAft>
                <a:spcPct val="0"/>
              </a:spcAft>
              <a:buClr>
                <a:srgbClr val="0079C1"/>
              </a:buClr>
              <a:buSzPct val="110000"/>
            </a:pPr>
            <a:endParaRPr lang="en-GB" sz="2200" dirty="0">
              <a:solidFill>
                <a:schemeClr val="tx2"/>
              </a:solidFill>
              <a:latin typeface="HelveticaNeueLT Std" panose="020B0604020202020204" pitchFamily="34" charset="0"/>
            </a:endParaRPr>
          </a:p>
        </p:txBody>
      </p:sp>
      <p:sp>
        <p:nvSpPr>
          <p:cNvPr id="19" name="Rectangle 18"/>
          <p:cNvSpPr/>
          <p:nvPr/>
        </p:nvSpPr>
        <p:spPr>
          <a:xfrm>
            <a:off x="692325" y="3670660"/>
            <a:ext cx="4283224" cy="443198"/>
          </a:xfrm>
          <a:prstGeom prst="rect">
            <a:avLst/>
          </a:prstGeom>
          <a:ln w="12700">
            <a:noFill/>
          </a:ln>
        </p:spPr>
        <p:txBody>
          <a:bodyPr wrap="none" lIns="0" tIns="0" rIns="0" bIns="0">
            <a:spAutoFit/>
          </a:bodyPr>
          <a:lstStyle/>
          <a:p>
            <a:pPr lvl="0" defTabSz="914400" fontAlgn="base">
              <a:lnSpc>
                <a:spcPct val="80000"/>
              </a:lnSpc>
              <a:defRPr/>
            </a:pPr>
            <a:r>
              <a:rPr lang="en-US" sz="3600" dirty="0">
                <a:solidFill>
                  <a:srgbClr val="FFFFFF"/>
                </a:solidFill>
                <a:latin typeface="HelveticaNeueLT Std Med" panose="020B0604020202020204" pitchFamily="34" charset="0"/>
                <a:ea typeface="ＭＳ Ｐゴシック" charset="0"/>
                <a:cs typeface="Arial"/>
              </a:rPr>
              <a:t>Baseline </a:t>
            </a:r>
            <a:r>
              <a:rPr lang="en-US" sz="3600" dirty="0" err="1">
                <a:solidFill>
                  <a:srgbClr val="FFFFFF"/>
                </a:solidFill>
                <a:latin typeface="HelveticaNeueLT Std Med" panose="020B0604020202020204" pitchFamily="34" charset="0"/>
                <a:ea typeface="ＭＳ Ｐゴシック" charset="0"/>
                <a:cs typeface="Arial"/>
              </a:rPr>
              <a:t>databook</a:t>
            </a:r>
            <a:endParaRPr kumimoji="0" lang="en-US" sz="3600" i="0" u="none" strike="noStrike" kern="1200" cap="none" spc="0" noProof="0" dirty="0">
              <a:ln>
                <a:noFill/>
              </a:ln>
              <a:solidFill>
                <a:srgbClr val="FFFFFF"/>
              </a:solidFill>
              <a:effectLst/>
              <a:uLnTx/>
              <a:uFillTx/>
              <a:latin typeface="HelveticaNeueLT Std Med" panose="020B0604020202020204" pitchFamily="34" charset="0"/>
              <a:ea typeface="ＭＳ Ｐゴシック" charset="0"/>
              <a:cs typeface="Arial"/>
            </a:endParaRPr>
          </a:p>
        </p:txBody>
      </p:sp>
      <p:sp>
        <p:nvSpPr>
          <p:cNvPr id="20" name="Rectangle 19"/>
          <p:cNvSpPr/>
          <p:nvPr/>
        </p:nvSpPr>
        <p:spPr>
          <a:xfrm>
            <a:off x="692325" y="2560731"/>
            <a:ext cx="5093638" cy="492443"/>
          </a:xfrm>
          <a:prstGeom prst="rect">
            <a:avLst/>
          </a:prstGeom>
          <a:ln w="12700">
            <a:noFill/>
          </a:ln>
        </p:spPr>
        <p:txBody>
          <a:bodyPr wrap="none" lIns="0" tIns="0" rIns="0" bIns="0">
            <a:spAutoFit/>
          </a:bodyPr>
          <a:lstStyle/>
          <a:p>
            <a:pPr lvl="0" defTabSz="914400" fontAlgn="base">
              <a:lnSpc>
                <a:spcPct val="80000"/>
              </a:lnSpc>
              <a:spcBef>
                <a:spcPct val="0"/>
              </a:spcBef>
              <a:spcAft>
                <a:spcPct val="0"/>
              </a:spcAft>
              <a:defRPr/>
            </a:pPr>
            <a:r>
              <a:rPr lang="en-US" sz="4000" dirty="0">
                <a:solidFill>
                  <a:schemeClr val="bg1"/>
                </a:solidFill>
                <a:latin typeface="HelveticaNeueLT Std Lt" panose="020B0403020202020204" pitchFamily="34" charset="0"/>
                <a:ea typeface="ＭＳ Ｐゴシック" charset="0"/>
                <a:cs typeface="Arial"/>
              </a:rPr>
              <a:t>Electricity Transmission</a:t>
            </a:r>
          </a:p>
        </p:txBody>
      </p:sp>
      <p:cxnSp>
        <p:nvCxnSpPr>
          <p:cNvPr id="11" name="Straight Connector 10"/>
          <p:cNvCxnSpPr>
            <a:cxnSpLocks/>
          </p:cNvCxnSpPr>
          <p:nvPr/>
        </p:nvCxnSpPr>
        <p:spPr>
          <a:xfrm>
            <a:off x="5989320" y="2121408"/>
            <a:ext cx="0" cy="257050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98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5101909" cy="914096"/>
          </a:xfrm>
        </p:spPr>
        <p:txBody>
          <a:bodyPr/>
          <a:lstStyle/>
          <a:p>
            <a:r>
              <a:rPr lang="en-US" dirty="0"/>
              <a:t>Electricity Transmission</a:t>
            </a:r>
            <a:br>
              <a:rPr lang="en-US" dirty="0"/>
            </a:br>
            <a:r>
              <a:rPr lang="en-US" dirty="0"/>
              <a:t>Finance package</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6</a:t>
            </a:fld>
            <a:endParaRPr lang="en-GB"/>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744683631"/>
              </p:ext>
            </p:extLst>
          </p:nvPr>
        </p:nvGraphicFramePr>
        <p:xfrm>
          <a:off x="2498725" y="2909887"/>
          <a:ext cx="4279900" cy="1592580"/>
        </p:xfrm>
        <a:graphic>
          <a:graphicData uri="http://schemas.openxmlformats.org/drawingml/2006/table">
            <a:tbl>
              <a:tblPr/>
              <a:tblGrid>
                <a:gridCol w="2898775">
                  <a:extLst>
                    <a:ext uri="{9D8B030D-6E8A-4147-A177-3AD203B41FA5}">
                      <a16:colId xmlns:a16="http://schemas.microsoft.com/office/drawing/2014/main" xmlns="" val="20000"/>
                    </a:ext>
                  </a:extLst>
                </a:gridCol>
                <a:gridCol w="1381125">
                  <a:extLst>
                    <a:ext uri="{9D8B030D-6E8A-4147-A177-3AD203B41FA5}">
                      <a16:colId xmlns:a16="http://schemas.microsoft.com/office/drawing/2014/main" xmlns="" val="20001"/>
                    </a:ext>
                  </a:extLst>
                </a:gridCol>
              </a:tblGrid>
              <a:tr h="200025">
                <a:tc>
                  <a:txBody>
                    <a:bodyPr/>
                    <a:lstStyle/>
                    <a:p>
                      <a:pPr algn="l" rtl="0" fontAlgn="t"/>
                      <a:r>
                        <a:rPr lang="en-GB" sz="1200" b="0" i="0" u="none" strike="noStrike" dirty="0">
                          <a:solidFill>
                            <a:srgbClr val="000000"/>
                          </a:solidFill>
                          <a:effectLst/>
                          <a:latin typeface="Calibri"/>
                        </a:rPr>
                        <a:t>Cost of equity</a:t>
                      </a:r>
                    </a:p>
                  </a:txBody>
                  <a:tcPr marL="9525" marR="9525" marT="9525" marB="0">
                    <a:lnL>
                      <a:noFill/>
                    </a:lnL>
                    <a:lnR>
                      <a:noFill/>
                    </a:lnR>
                    <a:lnT w="1270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200" b="0" i="0" u="none" strike="noStrike" dirty="0">
                          <a:solidFill>
                            <a:srgbClr val="000000"/>
                          </a:solidFill>
                          <a:effectLst/>
                          <a:latin typeface="Calibri"/>
                        </a:rPr>
                        <a:t>7.0%</a:t>
                      </a:r>
                    </a:p>
                  </a:txBody>
                  <a:tcPr marL="9525" marR="9525" marT="9525" marB="0">
                    <a:lnL>
                      <a:noFill/>
                    </a:lnL>
                    <a:lnR>
                      <a:noFill/>
                    </a:lnR>
                    <a:lnT w="1270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00025">
                <a:tc>
                  <a:txBody>
                    <a:bodyPr/>
                    <a:lstStyle/>
                    <a:p>
                      <a:pPr algn="l" rtl="0" fontAlgn="t"/>
                      <a:r>
                        <a:rPr lang="en-GB" sz="1200" b="0" i="0" u="none" strike="noStrike">
                          <a:solidFill>
                            <a:srgbClr val="000000"/>
                          </a:solidFill>
                          <a:effectLst/>
                          <a:latin typeface="Calibri"/>
                        </a:rPr>
                        <a:t>Cost of debt </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200" b="0" i="0" u="none" strike="noStrike" dirty="0">
                          <a:solidFill>
                            <a:srgbClr val="000000"/>
                          </a:solidFill>
                          <a:effectLst/>
                          <a:latin typeface="Calibri"/>
                        </a:rPr>
                        <a:t>index</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00025">
                <a:tc>
                  <a:txBody>
                    <a:bodyPr/>
                    <a:lstStyle/>
                    <a:p>
                      <a:pPr algn="l" rtl="0" fontAlgn="t"/>
                      <a:r>
                        <a:rPr lang="en-GB" sz="1200" b="0" i="0" u="none" strike="noStrike">
                          <a:solidFill>
                            <a:srgbClr val="000000"/>
                          </a:solidFill>
                          <a:effectLst/>
                          <a:latin typeface="Calibri"/>
                        </a:rPr>
                        <a:t>Gearing</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200" b="0" i="0" u="none" strike="noStrike" dirty="0">
                          <a:solidFill>
                            <a:srgbClr val="000000"/>
                          </a:solidFill>
                          <a:effectLst/>
                          <a:latin typeface="Calibri"/>
                        </a:rPr>
                        <a:t>60%</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85738">
                <a:tc>
                  <a:txBody>
                    <a:bodyPr/>
                    <a:lstStyle/>
                    <a:p>
                      <a:pPr algn="l" rtl="0" fontAlgn="t"/>
                      <a:r>
                        <a:rPr lang="en-GB" sz="1200" b="0" i="0" u="none" strike="noStrike" dirty="0">
                          <a:solidFill>
                            <a:srgbClr val="000000"/>
                          </a:solidFill>
                          <a:effectLst/>
                          <a:latin typeface="Calibri"/>
                        </a:rPr>
                        <a:t>Transitional measures</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200" b="0" i="0" u="none" strike="noStrike" dirty="0">
                          <a:solidFill>
                            <a:srgbClr val="000000"/>
                          </a:solidFill>
                          <a:effectLst/>
                          <a:latin typeface="Calibri"/>
                        </a:rPr>
                        <a:t>1 period/8 years</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00025">
                <a:tc>
                  <a:txBody>
                    <a:bodyPr/>
                    <a:lstStyle/>
                    <a:p>
                      <a:pPr algn="l" rtl="0" fontAlgn="t"/>
                      <a:r>
                        <a:rPr lang="en-GB" sz="1200" b="0" i="0" u="none" strike="noStrike" dirty="0" err="1">
                          <a:solidFill>
                            <a:srgbClr val="000000"/>
                          </a:solidFill>
                          <a:effectLst/>
                          <a:latin typeface="Calibri"/>
                        </a:rPr>
                        <a:t>Totex</a:t>
                      </a:r>
                      <a:r>
                        <a:rPr lang="en-GB" sz="1200" b="0" i="0" u="none" strike="noStrike" dirty="0">
                          <a:solidFill>
                            <a:srgbClr val="000000"/>
                          </a:solidFill>
                          <a:effectLst/>
                          <a:latin typeface="Calibri"/>
                        </a:rPr>
                        <a:t> capitalisation rate (TO)</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200" b="0" i="0" u="none" strike="noStrike" dirty="0">
                          <a:solidFill>
                            <a:srgbClr val="000000"/>
                          </a:solidFill>
                          <a:effectLst/>
                          <a:latin typeface="Calibri"/>
                        </a:rPr>
                        <a:t>85%</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00025">
                <a:tc>
                  <a:txBody>
                    <a:bodyPr/>
                    <a:lstStyle/>
                    <a:p>
                      <a:pPr algn="l" rtl="0" fontAlgn="t"/>
                      <a:r>
                        <a:rPr lang="en-GB" sz="1200" b="0" i="0" u="none" strike="noStrike">
                          <a:solidFill>
                            <a:srgbClr val="000000"/>
                          </a:solidFill>
                          <a:effectLst/>
                          <a:latin typeface="Calibri"/>
                        </a:rPr>
                        <a:t>Totex capitalisation rate (SO)</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200" b="0" i="0" u="none" strike="noStrike" dirty="0">
                          <a:solidFill>
                            <a:srgbClr val="000000"/>
                          </a:solidFill>
                          <a:effectLst/>
                          <a:latin typeface="Calibri"/>
                        </a:rPr>
                        <a:t>27.9%</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00025">
                <a:tc>
                  <a:txBody>
                    <a:bodyPr/>
                    <a:lstStyle/>
                    <a:p>
                      <a:pPr algn="l" rtl="0" fontAlgn="t"/>
                      <a:r>
                        <a:rPr lang="en-GB" sz="1200" b="0" i="0" u="none" strike="noStrike" dirty="0">
                          <a:solidFill>
                            <a:srgbClr val="000000"/>
                          </a:solidFill>
                          <a:effectLst/>
                          <a:latin typeface="Calibri"/>
                        </a:rPr>
                        <a:t>IQI ratio</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200" b="0" i="0" u="none" strike="noStrike" dirty="0">
                          <a:solidFill>
                            <a:srgbClr val="000000"/>
                          </a:solidFill>
                          <a:effectLst/>
                          <a:latin typeface="Calibri"/>
                        </a:rPr>
                        <a:t>112</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00025">
                <a:tc>
                  <a:txBody>
                    <a:bodyPr/>
                    <a:lstStyle/>
                    <a:p>
                      <a:pPr algn="l" rtl="0" fontAlgn="t"/>
                      <a:r>
                        <a:rPr lang="en-GB" sz="1200" b="0" i="0" u="none" strike="noStrike" dirty="0">
                          <a:solidFill>
                            <a:srgbClr val="000000"/>
                          </a:solidFill>
                          <a:effectLst/>
                          <a:latin typeface="Calibri"/>
                        </a:rPr>
                        <a:t>Totex incentive rate</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200" b="0" i="0" u="none" strike="noStrike" dirty="0">
                          <a:solidFill>
                            <a:srgbClr val="000000"/>
                          </a:solidFill>
                          <a:effectLst/>
                          <a:latin typeface="Calibri"/>
                        </a:rPr>
                        <a:t>47%</a:t>
                      </a:r>
                    </a:p>
                  </a:txBody>
                  <a:tcPr marL="9525" marR="9525" marT="9525"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50524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4766241" cy="914096"/>
          </a:xfrm>
        </p:spPr>
        <p:txBody>
          <a:bodyPr/>
          <a:lstStyle/>
          <a:p>
            <a:r>
              <a:rPr lang="en-US" dirty="0"/>
              <a:t>Electricity Transmission</a:t>
            </a:r>
            <a:br>
              <a:rPr lang="en-US" dirty="0"/>
            </a:br>
            <a:r>
              <a:rPr lang="en-US" dirty="0"/>
              <a:t>Totex and RAV summary</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7</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433660829"/>
              </p:ext>
            </p:extLst>
          </p:nvPr>
        </p:nvGraphicFramePr>
        <p:xfrm>
          <a:off x="612748" y="1796502"/>
          <a:ext cx="5026052" cy="4006763"/>
        </p:xfrm>
        <a:graphic>
          <a:graphicData uri="http://schemas.openxmlformats.org/drawingml/2006/table">
            <a:tbl>
              <a:tblPr/>
              <a:tblGrid>
                <a:gridCol w="3092954">
                  <a:extLst>
                    <a:ext uri="{9D8B030D-6E8A-4147-A177-3AD203B41FA5}">
                      <a16:colId xmlns:a16="http://schemas.microsoft.com/office/drawing/2014/main" xmlns="" val="687272099"/>
                    </a:ext>
                  </a:extLst>
                </a:gridCol>
                <a:gridCol w="943807">
                  <a:extLst>
                    <a:ext uri="{9D8B030D-6E8A-4147-A177-3AD203B41FA5}">
                      <a16:colId xmlns:a16="http://schemas.microsoft.com/office/drawing/2014/main" xmlns="" val="2183318393"/>
                    </a:ext>
                  </a:extLst>
                </a:gridCol>
                <a:gridCol w="989291">
                  <a:extLst>
                    <a:ext uri="{9D8B030D-6E8A-4147-A177-3AD203B41FA5}">
                      <a16:colId xmlns:a16="http://schemas.microsoft.com/office/drawing/2014/main" xmlns="" val="2157736423"/>
                    </a:ext>
                  </a:extLst>
                </a:gridCol>
              </a:tblGrid>
              <a:tr h="557985">
                <a:tc>
                  <a:txBody>
                    <a:bodyPr/>
                    <a:lstStyle/>
                    <a:p>
                      <a:pPr algn="l" rtl="0" fontAlgn="t"/>
                      <a:r>
                        <a:rPr lang="en-US" sz="1000" b="1" i="0" u="none" strike="noStrike" dirty="0">
                          <a:solidFill>
                            <a:srgbClr val="008265"/>
                          </a:solidFill>
                          <a:effectLst/>
                          <a:latin typeface="Calibri" panose="020F0502020204030204" pitchFamily="34" charset="0"/>
                        </a:rPr>
                        <a:t>£</a:t>
                      </a:r>
                      <a:r>
                        <a:rPr lang="en-US" sz="1000" b="1" i="0" u="none" strike="noStrike" dirty="0" err="1">
                          <a:solidFill>
                            <a:srgbClr val="008265"/>
                          </a:solidFill>
                          <a:effectLst/>
                          <a:latin typeface="Calibri" panose="020F0502020204030204" pitchFamily="34" charset="0"/>
                        </a:rPr>
                        <a:t>bn</a:t>
                      </a:r>
                      <a:endParaRPr lang="en-US" sz="1000" b="1" i="0" u="none" strike="noStrike" dirty="0">
                        <a:solidFill>
                          <a:srgbClr val="008265"/>
                        </a:solidFill>
                        <a:effectLst/>
                        <a:latin typeface="Calibri" panose="020F0502020204030204" pitchFamily="34" charset="0"/>
                      </a:endParaRPr>
                    </a:p>
                  </a:txBody>
                  <a:tcPr marL="3742" marR="3742" marT="3742"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1" i="0" u="none" strike="noStrike">
                          <a:solidFill>
                            <a:srgbClr val="008265"/>
                          </a:solidFill>
                          <a:effectLst/>
                          <a:latin typeface="Calibri" panose="020F0502020204030204" pitchFamily="34" charset="0"/>
                        </a:rPr>
                        <a:t>8 year total (nominal)</a:t>
                      </a:r>
                    </a:p>
                  </a:txBody>
                  <a:tcPr marL="3742" marR="3742" marT="3742"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US" sz="1000" b="1" i="0" u="none" strike="noStrike">
                          <a:solidFill>
                            <a:srgbClr val="008265"/>
                          </a:solidFill>
                          <a:effectLst/>
                          <a:latin typeface="Calibri" panose="020F0502020204030204" pitchFamily="34" charset="0"/>
                        </a:rPr>
                        <a:t>8 year total (09/10 prices) </a:t>
                      </a:r>
                    </a:p>
                  </a:txBody>
                  <a:tcPr marL="3742" marR="3742" marT="3742"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3570563207"/>
                  </a:ext>
                </a:extLst>
              </a:tr>
              <a:tr h="186272">
                <a:tc>
                  <a:txBody>
                    <a:bodyPr/>
                    <a:lstStyle/>
                    <a:p>
                      <a:pPr algn="l" rtl="0" fontAlgn="t"/>
                      <a:r>
                        <a:rPr lang="en-GB" sz="1000" b="0" i="0" u="none" strike="noStrike">
                          <a:solidFill>
                            <a:srgbClr val="000000"/>
                          </a:solidFill>
                          <a:effectLst/>
                          <a:latin typeface="Calibri" panose="020F0502020204030204" pitchFamily="34" charset="0"/>
                        </a:rPr>
                        <a:t>TO capex - load-related</a:t>
                      </a:r>
                    </a:p>
                  </a:txBody>
                  <a:tcPr marL="3742" marR="3742" marT="3742" marB="0">
                    <a:lnL>
                      <a:noFill/>
                    </a:lnL>
                    <a:lnR>
                      <a:noFill/>
                    </a:lnR>
                    <a:lnT w="1270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1.2</a:t>
                      </a:r>
                    </a:p>
                  </a:txBody>
                  <a:tcPr marL="3742" marR="3742" marT="3742" marB="0">
                    <a:lnL>
                      <a:noFill/>
                    </a:lnL>
                    <a:lnR>
                      <a:noFill/>
                    </a:lnR>
                    <a:lnT w="1270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1.0</a:t>
                      </a:r>
                    </a:p>
                  </a:txBody>
                  <a:tcPr marL="3742" marR="3742" marT="3742" marB="0">
                    <a:lnL>
                      <a:noFill/>
                    </a:lnL>
                    <a:lnR>
                      <a:noFill/>
                    </a:lnR>
                    <a:lnT w="1270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4069800461"/>
                  </a:ext>
                </a:extLst>
              </a:tr>
              <a:tr h="186272">
                <a:tc>
                  <a:txBody>
                    <a:bodyPr/>
                    <a:lstStyle/>
                    <a:p>
                      <a:pPr algn="l" rtl="0" fontAlgn="t"/>
                      <a:r>
                        <a:rPr lang="en-GB" sz="1000" b="0" i="0" u="none" strike="noStrike">
                          <a:solidFill>
                            <a:srgbClr val="000000"/>
                          </a:solidFill>
                          <a:effectLst/>
                          <a:latin typeface="Calibri" panose="020F0502020204030204" pitchFamily="34" charset="0"/>
                        </a:rPr>
                        <a:t>TO capex - non-load related</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5.7</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4.5</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870879094"/>
                  </a:ext>
                </a:extLst>
              </a:tr>
              <a:tr h="186272">
                <a:tc>
                  <a:txBody>
                    <a:bodyPr/>
                    <a:lstStyle/>
                    <a:p>
                      <a:pPr algn="l" rtl="0" fontAlgn="t"/>
                      <a:r>
                        <a:rPr lang="en-GB" sz="1000" b="0" i="0" u="none" strike="noStrike">
                          <a:solidFill>
                            <a:srgbClr val="000000"/>
                          </a:solidFill>
                          <a:effectLst/>
                          <a:latin typeface="Calibri" panose="020F0502020204030204" pitchFamily="34" charset="0"/>
                        </a:rPr>
                        <a:t>Uncertainty mechanism capex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4.0</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3.3</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250217885"/>
                  </a:ext>
                </a:extLst>
              </a:tr>
              <a:tr h="186272">
                <a:tc>
                  <a:txBody>
                    <a:bodyPr/>
                    <a:lstStyle/>
                    <a:p>
                      <a:pPr algn="l" rtl="0" fontAlgn="t"/>
                      <a:r>
                        <a:rPr lang="en-GB" sz="1000" b="0" i="0" u="none" strike="noStrike">
                          <a:solidFill>
                            <a:srgbClr val="000000"/>
                          </a:solidFill>
                          <a:effectLst/>
                          <a:latin typeface="Calibri" panose="020F0502020204030204" pitchFamily="34" charset="0"/>
                        </a:rPr>
                        <a:t>Uncertainty mechanism opex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0.2</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0.2</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860967371"/>
                  </a:ext>
                </a:extLst>
              </a:tr>
              <a:tr h="186272">
                <a:tc>
                  <a:txBody>
                    <a:bodyPr/>
                    <a:lstStyle/>
                    <a:p>
                      <a:pPr algn="l" rtl="0" fontAlgn="t"/>
                      <a:r>
                        <a:rPr lang="en-GB" sz="1000" b="0" i="0" u="none" strike="noStrike">
                          <a:solidFill>
                            <a:srgbClr val="000000"/>
                          </a:solidFill>
                          <a:effectLst/>
                          <a:latin typeface="Calibri" panose="020F0502020204030204" pitchFamily="34" charset="0"/>
                        </a:rPr>
                        <a:t>Controllable opex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2.1</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1.6</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921100260"/>
                  </a:ext>
                </a:extLst>
              </a:tr>
              <a:tr h="186272">
                <a:tc>
                  <a:txBody>
                    <a:bodyPr/>
                    <a:lstStyle/>
                    <a:p>
                      <a:pPr algn="l" rtl="0" fontAlgn="t"/>
                      <a:r>
                        <a:rPr lang="en-GB" sz="1000" b="0" i="0" u="none" strike="noStrike">
                          <a:solidFill>
                            <a:srgbClr val="000000"/>
                          </a:solidFill>
                          <a:effectLst/>
                          <a:latin typeface="Calibri" panose="020F0502020204030204" pitchFamily="34" charset="0"/>
                        </a:rPr>
                        <a:t>Totex Incentive Mechanism</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(1.1)</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(0.9)</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844387741"/>
                  </a:ext>
                </a:extLst>
              </a:tr>
              <a:tr h="186272">
                <a:tc>
                  <a:txBody>
                    <a:bodyPr/>
                    <a:lstStyle/>
                    <a:p>
                      <a:pPr algn="l" rtl="0" fontAlgn="t"/>
                      <a:r>
                        <a:rPr lang="en-GB" sz="1000" b="1" i="0" u="none" strike="noStrike">
                          <a:solidFill>
                            <a:srgbClr val="008265"/>
                          </a:solidFill>
                          <a:effectLst/>
                          <a:latin typeface="Calibri" panose="020F0502020204030204" pitchFamily="34" charset="0"/>
                        </a:rPr>
                        <a:t>TO Totex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1" i="0" u="none" strike="noStrike">
                          <a:solidFill>
                            <a:srgbClr val="008265"/>
                          </a:solidFill>
                          <a:effectLst/>
                          <a:latin typeface="Calibri" panose="020F0502020204030204" pitchFamily="34" charset="0"/>
                        </a:rPr>
                        <a:t>12.1</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1" i="0" u="none" strike="noStrike">
                          <a:solidFill>
                            <a:srgbClr val="008265"/>
                          </a:solidFill>
                          <a:effectLst/>
                          <a:latin typeface="Calibri" panose="020F0502020204030204" pitchFamily="34" charset="0"/>
                        </a:rPr>
                        <a:t>9.6</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657857665"/>
                  </a:ext>
                </a:extLst>
              </a:tr>
              <a:tr h="148214">
                <a:tc>
                  <a:txBody>
                    <a:bodyPr/>
                    <a:lstStyle/>
                    <a:p>
                      <a:pPr algn="l" fontAlgn="t"/>
                      <a:r>
                        <a:rPr lang="en-GB" sz="1000" b="0" i="0" u="none" strike="noStrike">
                          <a:solidFill>
                            <a:srgbClr val="000000"/>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fontAlgn="t"/>
                      <a:r>
                        <a:rPr lang="en-GB" sz="1000" b="0" i="0" u="none" strike="noStrike">
                          <a:solidFill>
                            <a:srgbClr val="000000"/>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fontAlgn="t"/>
                      <a:r>
                        <a:rPr lang="en-GB" sz="1000" b="0" i="0" u="none" strike="noStrike">
                          <a:solidFill>
                            <a:srgbClr val="000000"/>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3614877710"/>
                  </a:ext>
                </a:extLst>
              </a:tr>
              <a:tr h="186272">
                <a:tc>
                  <a:txBody>
                    <a:bodyPr/>
                    <a:lstStyle/>
                    <a:p>
                      <a:pPr algn="l" rtl="0" fontAlgn="t"/>
                      <a:r>
                        <a:rPr lang="en-GB" sz="1000" b="0" i="0" u="none" strike="noStrike">
                          <a:solidFill>
                            <a:srgbClr val="000000"/>
                          </a:solidFill>
                          <a:effectLst/>
                          <a:latin typeface="Calibri" panose="020F0502020204030204" pitchFamily="34" charset="0"/>
                        </a:rPr>
                        <a:t>SO capex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0.3</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0.2</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2306823565"/>
                  </a:ext>
                </a:extLst>
              </a:tr>
              <a:tr h="186272">
                <a:tc>
                  <a:txBody>
                    <a:bodyPr/>
                    <a:lstStyle/>
                    <a:p>
                      <a:pPr algn="l" rtl="0" fontAlgn="t"/>
                      <a:r>
                        <a:rPr lang="en-GB" sz="1000" b="0" i="0" u="none" strike="noStrike">
                          <a:solidFill>
                            <a:srgbClr val="000000"/>
                          </a:solidFill>
                          <a:effectLst/>
                          <a:latin typeface="Calibri" panose="020F0502020204030204" pitchFamily="34" charset="0"/>
                        </a:rPr>
                        <a:t>Controllable opex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0.8</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0.6</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336261495"/>
                  </a:ext>
                </a:extLst>
              </a:tr>
              <a:tr h="186272">
                <a:tc>
                  <a:txBody>
                    <a:bodyPr/>
                    <a:lstStyle/>
                    <a:p>
                      <a:pPr algn="l" rtl="0" fontAlgn="t"/>
                      <a:r>
                        <a:rPr lang="en-GB" sz="1000" b="0" i="0" u="none" strike="noStrike">
                          <a:solidFill>
                            <a:srgbClr val="000000"/>
                          </a:solidFill>
                          <a:effectLst/>
                          <a:latin typeface="Calibri" panose="020F0502020204030204" pitchFamily="34" charset="0"/>
                        </a:rPr>
                        <a:t>Totex Incentive Mechanism</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0.0</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0.0</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445534386"/>
                  </a:ext>
                </a:extLst>
              </a:tr>
              <a:tr h="186272">
                <a:tc>
                  <a:txBody>
                    <a:bodyPr/>
                    <a:lstStyle/>
                    <a:p>
                      <a:pPr algn="l" rtl="0" fontAlgn="t"/>
                      <a:r>
                        <a:rPr lang="en-GB" sz="1000" b="1" i="0" u="none" strike="noStrike">
                          <a:solidFill>
                            <a:srgbClr val="008265"/>
                          </a:solidFill>
                          <a:effectLst/>
                          <a:latin typeface="Calibri" panose="020F0502020204030204" pitchFamily="34" charset="0"/>
                        </a:rPr>
                        <a:t>SO Totex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1" i="0" u="none" strike="noStrike">
                          <a:solidFill>
                            <a:srgbClr val="008265"/>
                          </a:solidFill>
                          <a:effectLst/>
                          <a:latin typeface="Calibri" panose="020F0502020204030204" pitchFamily="34" charset="0"/>
                        </a:rPr>
                        <a:t>1.1</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1" i="0" u="none" strike="noStrike">
                          <a:solidFill>
                            <a:srgbClr val="008265"/>
                          </a:solidFill>
                          <a:effectLst/>
                          <a:latin typeface="Calibri" panose="020F0502020204030204" pitchFamily="34" charset="0"/>
                        </a:rPr>
                        <a:t>0.9</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515152389"/>
                  </a:ext>
                </a:extLst>
              </a:tr>
              <a:tr h="148214">
                <a:tc>
                  <a:txBody>
                    <a:bodyPr/>
                    <a:lstStyle/>
                    <a:p>
                      <a:pPr algn="l" fontAlgn="t"/>
                      <a:r>
                        <a:rPr lang="en-GB" sz="1000" b="1" i="0" u="none" strike="noStrike">
                          <a:solidFill>
                            <a:srgbClr val="008265"/>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fontAlgn="t"/>
                      <a:r>
                        <a:rPr lang="en-GB" sz="1000" b="0" i="0" u="none" strike="noStrike">
                          <a:solidFill>
                            <a:srgbClr val="008265"/>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fontAlgn="t"/>
                      <a:r>
                        <a:rPr lang="en-GB" sz="1000" b="0" i="0" u="none" strike="noStrike">
                          <a:solidFill>
                            <a:srgbClr val="008265"/>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91955723"/>
                  </a:ext>
                </a:extLst>
              </a:tr>
              <a:tr h="186272">
                <a:tc>
                  <a:txBody>
                    <a:bodyPr/>
                    <a:lstStyle/>
                    <a:p>
                      <a:pPr algn="l" rtl="0" fontAlgn="t"/>
                      <a:r>
                        <a:rPr lang="en-GB" sz="1000" b="1" i="0" u="none" strike="noStrike">
                          <a:solidFill>
                            <a:srgbClr val="008265"/>
                          </a:solidFill>
                          <a:effectLst/>
                          <a:latin typeface="Calibri" panose="020F0502020204030204" pitchFamily="34" charset="0"/>
                        </a:rPr>
                        <a:t>NGET Controllable Totex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1" i="0" u="none" strike="noStrike">
                          <a:solidFill>
                            <a:srgbClr val="008265"/>
                          </a:solidFill>
                          <a:effectLst/>
                          <a:latin typeface="Calibri" panose="020F0502020204030204" pitchFamily="34" charset="0"/>
                        </a:rPr>
                        <a:t>13.2</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1" i="0" u="none" strike="noStrike">
                          <a:solidFill>
                            <a:srgbClr val="008265"/>
                          </a:solidFill>
                          <a:effectLst/>
                          <a:latin typeface="Calibri" panose="020F0502020204030204" pitchFamily="34" charset="0"/>
                        </a:rPr>
                        <a:t>10.5</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283544672"/>
                  </a:ext>
                </a:extLst>
              </a:tr>
              <a:tr h="148214">
                <a:tc>
                  <a:txBody>
                    <a:bodyPr/>
                    <a:lstStyle/>
                    <a:p>
                      <a:pPr algn="l" fontAlgn="t"/>
                      <a:r>
                        <a:rPr lang="en-GB" sz="1000" b="1" i="0" u="none" strike="noStrike">
                          <a:solidFill>
                            <a:srgbClr val="008265"/>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fontAlgn="t"/>
                      <a:r>
                        <a:rPr lang="en-GB" sz="1000" b="0" i="0" u="none" strike="noStrike">
                          <a:solidFill>
                            <a:srgbClr val="008265"/>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fontAlgn="t"/>
                      <a:r>
                        <a:rPr lang="en-GB" sz="1000" b="0" i="0" u="none" strike="noStrike">
                          <a:solidFill>
                            <a:srgbClr val="008265"/>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2135772211"/>
                  </a:ext>
                </a:extLst>
              </a:tr>
              <a:tr h="186272">
                <a:tc>
                  <a:txBody>
                    <a:bodyPr/>
                    <a:lstStyle/>
                    <a:p>
                      <a:pPr algn="l" rtl="0" fontAlgn="t"/>
                      <a:r>
                        <a:rPr lang="en-GB" sz="1000" b="0" i="0" u="none" strike="noStrike">
                          <a:solidFill>
                            <a:srgbClr val="000000"/>
                          </a:solidFill>
                          <a:effectLst/>
                          <a:latin typeface="Calibri" panose="020F0502020204030204" pitchFamily="34" charset="0"/>
                        </a:rPr>
                        <a:t>Non controllable opex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0.9</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0.7</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3300716932"/>
                  </a:ext>
                </a:extLst>
              </a:tr>
              <a:tr h="186272">
                <a:tc>
                  <a:txBody>
                    <a:bodyPr/>
                    <a:lstStyle/>
                    <a:p>
                      <a:pPr algn="l" rtl="0" fontAlgn="t"/>
                      <a:r>
                        <a:rPr lang="en-GB" sz="1000" b="0" i="0" u="none" strike="noStrike">
                          <a:solidFill>
                            <a:srgbClr val="000000"/>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0" i="0" u="none" strike="noStrike">
                          <a:solidFill>
                            <a:srgbClr val="000000"/>
                          </a:solidFill>
                          <a:effectLst/>
                          <a:latin typeface="Calibri" panose="020F0502020204030204" pitchFamily="34" charset="0"/>
                        </a:rPr>
                        <a:t>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3972300638"/>
                  </a:ext>
                </a:extLst>
              </a:tr>
              <a:tr h="186272">
                <a:tc>
                  <a:txBody>
                    <a:bodyPr/>
                    <a:lstStyle/>
                    <a:p>
                      <a:pPr algn="l" rtl="0" fontAlgn="t"/>
                      <a:r>
                        <a:rPr lang="en-GB" sz="1000" b="1" i="0" u="none" strike="noStrike">
                          <a:solidFill>
                            <a:srgbClr val="008265"/>
                          </a:solidFill>
                          <a:effectLst/>
                          <a:latin typeface="Calibri" panose="020F0502020204030204" pitchFamily="34" charset="0"/>
                        </a:rPr>
                        <a:t>RAV at 31 March 2013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1" i="0" u="none" strike="noStrike">
                          <a:solidFill>
                            <a:srgbClr val="008265"/>
                          </a:solidFill>
                          <a:effectLst/>
                          <a:latin typeface="Calibri" panose="020F0502020204030204" pitchFamily="34" charset="0"/>
                        </a:rPr>
                        <a:t>10.2</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1" i="0" u="none" strike="noStrike">
                          <a:solidFill>
                            <a:srgbClr val="008265"/>
                          </a:solidFill>
                          <a:effectLst/>
                          <a:latin typeface="Calibri" panose="020F0502020204030204" pitchFamily="34" charset="0"/>
                        </a:rPr>
                        <a:t>8.9</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781238172"/>
                  </a:ext>
                </a:extLst>
              </a:tr>
              <a:tr h="186272">
                <a:tc>
                  <a:txBody>
                    <a:bodyPr/>
                    <a:lstStyle/>
                    <a:p>
                      <a:pPr algn="l" rtl="0" fontAlgn="t"/>
                      <a:r>
                        <a:rPr lang="en-GB" sz="1000" b="1" i="0" u="none" strike="noStrike">
                          <a:solidFill>
                            <a:srgbClr val="008265"/>
                          </a:solidFill>
                          <a:effectLst/>
                          <a:latin typeface="Calibri" panose="020F0502020204030204" pitchFamily="34" charset="0"/>
                        </a:rPr>
                        <a:t>RAV at 31 March 2021 </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1" i="0" u="none" strike="noStrike">
                          <a:solidFill>
                            <a:srgbClr val="008265"/>
                          </a:solidFill>
                          <a:effectLst/>
                          <a:latin typeface="Calibri" panose="020F0502020204030204" pitchFamily="34" charset="0"/>
                        </a:rPr>
                        <a:t>16.7</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tc>
                  <a:txBody>
                    <a:bodyPr/>
                    <a:lstStyle/>
                    <a:p>
                      <a:pPr algn="r" rtl="0" fontAlgn="t"/>
                      <a:r>
                        <a:rPr lang="en-GB" sz="1000" b="1" i="0" u="none" strike="noStrike" dirty="0">
                          <a:solidFill>
                            <a:srgbClr val="008265"/>
                          </a:solidFill>
                          <a:effectLst/>
                          <a:latin typeface="Calibri" panose="020F0502020204030204" pitchFamily="34" charset="0"/>
                        </a:rPr>
                        <a:t>11.8</a:t>
                      </a:r>
                    </a:p>
                  </a:txBody>
                  <a:tcPr marL="3742" marR="3742" marT="3742" marB="0">
                    <a:lnL>
                      <a:noFill/>
                    </a:lnL>
                    <a:lnR>
                      <a:noFill/>
                    </a:lnR>
                    <a:lnT w="6350" cap="flat" cmpd="sng" algn="ctr">
                      <a:solidFill>
                        <a:srgbClr val="008265"/>
                      </a:solidFill>
                      <a:prstDash val="solid"/>
                      <a:round/>
                      <a:headEnd type="none" w="med" len="med"/>
                      <a:tailEnd type="none" w="med" len="med"/>
                    </a:lnT>
                    <a:lnB w="635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932173877"/>
                  </a:ext>
                </a:extLst>
              </a:tr>
            </a:tbl>
          </a:graphicData>
        </a:graphic>
      </p:graphicFrame>
    </p:spTree>
    <p:extLst>
      <p:ext uri="{BB962C8B-B14F-4D97-AF65-F5344CB8AC3E}">
        <p14:creationId xmlns:p14="http://schemas.microsoft.com/office/powerpoint/2010/main" val="201279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9887771" cy="914096"/>
          </a:xfrm>
        </p:spPr>
        <p:txBody>
          <a:bodyPr/>
          <a:lstStyle/>
          <a:p>
            <a:r>
              <a:rPr lang="en-US" dirty="0"/>
              <a:t>Electricity Transmission</a:t>
            </a:r>
            <a:br>
              <a:rPr lang="en-US" dirty="0"/>
            </a:br>
            <a:r>
              <a:rPr lang="en-US" dirty="0"/>
              <a:t>TO fast/slow money split and RAV roll forward</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8</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4139761393"/>
              </p:ext>
            </p:extLst>
          </p:nvPr>
        </p:nvGraphicFramePr>
        <p:xfrm>
          <a:off x="593725" y="2144360"/>
          <a:ext cx="8089900" cy="3332162"/>
        </p:xfrm>
        <a:graphic>
          <a:graphicData uri="http://schemas.openxmlformats.org/drawingml/2006/table">
            <a:tbl>
              <a:tblPr/>
              <a:tblGrid>
                <a:gridCol w="2642701">
                  <a:extLst>
                    <a:ext uri="{9D8B030D-6E8A-4147-A177-3AD203B41FA5}">
                      <a16:colId xmlns:a16="http://schemas.microsoft.com/office/drawing/2014/main" xmlns="" val="20000"/>
                    </a:ext>
                  </a:extLst>
                </a:gridCol>
                <a:gridCol w="639487">
                  <a:extLst>
                    <a:ext uri="{9D8B030D-6E8A-4147-A177-3AD203B41FA5}">
                      <a16:colId xmlns:a16="http://schemas.microsoft.com/office/drawing/2014/main" xmlns="" val="20001"/>
                    </a:ext>
                  </a:extLst>
                </a:gridCol>
                <a:gridCol w="670306">
                  <a:extLst>
                    <a:ext uri="{9D8B030D-6E8A-4147-A177-3AD203B41FA5}">
                      <a16:colId xmlns:a16="http://schemas.microsoft.com/office/drawing/2014/main" xmlns="" val="20002"/>
                    </a:ext>
                  </a:extLst>
                </a:gridCol>
                <a:gridCol w="577850">
                  <a:extLst>
                    <a:ext uri="{9D8B030D-6E8A-4147-A177-3AD203B41FA5}">
                      <a16:colId xmlns:a16="http://schemas.microsoft.com/office/drawing/2014/main" xmlns="" val="20003"/>
                    </a:ext>
                  </a:extLst>
                </a:gridCol>
                <a:gridCol w="670306">
                  <a:extLst>
                    <a:ext uri="{9D8B030D-6E8A-4147-A177-3AD203B41FA5}">
                      <a16:colId xmlns:a16="http://schemas.microsoft.com/office/drawing/2014/main" xmlns="" val="20004"/>
                    </a:ext>
                  </a:extLst>
                </a:gridCol>
                <a:gridCol w="577850">
                  <a:extLst>
                    <a:ext uri="{9D8B030D-6E8A-4147-A177-3AD203B41FA5}">
                      <a16:colId xmlns:a16="http://schemas.microsoft.com/office/drawing/2014/main" xmlns="" val="20005"/>
                    </a:ext>
                  </a:extLst>
                </a:gridCol>
                <a:gridCol w="577850">
                  <a:extLst>
                    <a:ext uri="{9D8B030D-6E8A-4147-A177-3AD203B41FA5}">
                      <a16:colId xmlns:a16="http://schemas.microsoft.com/office/drawing/2014/main" xmlns="" val="20006"/>
                    </a:ext>
                  </a:extLst>
                </a:gridCol>
                <a:gridCol w="577850">
                  <a:extLst>
                    <a:ext uri="{9D8B030D-6E8A-4147-A177-3AD203B41FA5}">
                      <a16:colId xmlns:a16="http://schemas.microsoft.com/office/drawing/2014/main" xmlns="" val="20007"/>
                    </a:ext>
                  </a:extLst>
                </a:gridCol>
                <a:gridCol w="577850">
                  <a:extLst>
                    <a:ext uri="{9D8B030D-6E8A-4147-A177-3AD203B41FA5}">
                      <a16:colId xmlns:a16="http://schemas.microsoft.com/office/drawing/2014/main" xmlns="" val="20008"/>
                    </a:ext>
                  </a:extLst>
                </a:gridCol>
                <a:gridCol w="577850">
                  <a:extLst>
                    <a:ext uri="{9D8B030D-6E8A-4147-A177-3AD203B41FA5}">
                      <a16:colId xmlns:a16="http://schemas.microsoft.com/office/drawing/2014/main" xmlns="" val="20009"/>
                    </a:ext>
                  </a:extLst>
                </a:gridCol>
              </a:tblGrid>
              <a:tr h="139126">
                <a:tc>
                  <a:txBody>
                    <a:bodyPr/>
                    <a:lstStyle/>
                    <a:p>
                      <a:pPr algn="l" rtl="0" fontAlgn="t"/>
                      <a:r>
                        <a:rPr lang="en-GB" sz="800" b="1" i="0" u="none" strike="noStrike" dirty="0">
                          <a:solidFill>
                            <a:srgbClr val="008265"/>
                          </a:solidFill>
                          <a:effectLst/>
                          <a:latin typeface="Calibri" panose="020F0502020204030204" pitchFamily="34" charset="0"/>
                          <a:cs typeface="Calibri" panose="020F0502020204030204" pitchFamily="34" charset="0"/>
                        </a:rPr>
                        <a:t>NGET TO</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3912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£m (2009/10 prices)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AAB8E2"/>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2013/14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AAB8E2"/>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2014/15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AAB8E2"/>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2015/16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AAB8E2"/>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2016/17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AAB8E2"/>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2017/18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AAB8E2"/>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2018/19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AAB8E2"/>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2019/20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AAB8E2"/>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2020/21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AAB8E2"/>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Total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AAB8E2"/>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31396">
                <a:tc>
                  <a:txBody>
                    <a:bodyPr/>
                    <a:lstStyle/>
                    <a:p>
                      <a:pPr algn="l"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w="12700" cap="flat" cmpd="sng" algn="ctr">
                      <a:solidFill>
                        <a:srgbClr val="AAB8E2"/>
                      </a:solidFill>
                      <a:prstDash val="solid"/>
                      <a:round/>
                      <a:headEnd type="none" w="med" len="med"/>
                      <a:tailEnd type="none" w="med" len="med"/>
                    </a:lnT>
                    <a:lnB>
                      <a:noFill/>
                    </a:lnB>
                    <a:solidFill>
                      <a:srgbClr val="FFFFFF"/>
                    </a:solidFill>
                  </a:tcPr>
                </a:tc>
                <a:tc>
                  <a:txBody>
                    <a:bodyPr/>
                    <a:lstStyle/>
                    <a:p>
                      <a:pPr algn="ctr"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w="12700" cap="flat" cmpd="sng" algn="ctr">
                      <a:solidFill>
                        <a:srgbClr val="AAB8E2"/>
                      </a:solidFill>
                      <a:prstDash val="solid"/>
                      <a:round/>
                      <a:headEnd type="none" w="med" len="med"/>
                      <a:tailEnd type="none" w="med" len="med"/>
                    </a:lnT>
                    <a:lnB>
                      <a:noFill/>
                    </a:lnB>
                    <a:solidFill>
                      <a:srgbClr val="FFFFFF"/>
                    </a:solidFill>
                  </a:tcPr>
                </a:tc>
                <a:tc>
                  <a:txBody>
                    <a:bodyPr/>
                    <a:lstStyle/>
                    <a:p>
                      <a:pPr algn="ctr"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w="12700" cap="flat" cmpd="sng" algn="ctr">
                      <a:solidFill>
                        <a:srgbClr val="AAB8E2"/>
                      </a:solidFill>
                      <a:prstDash val="solid"/>
                      <a:round/>
                      <a:headEnd type="none" w="med" len="med"/>
                      <a:tailEnd type="none" w="med" len="med"/>
                    </a:lnT>
                    <a:lnB>
                      <a:noFill/>
                    </a:lnB>
                    <a:solidFill>
                      <a:srgbClr val="FFFFFF"/>
                    </a:solidFill>
                  </a:tcPr>
                </a:tc>
                <a:tc>
                  <a:txBody>
                    <a:bodyPr/>
                    <a:lstStyle/>
                    <a:p>
                      <a:pPr algn="ctr"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w="12700" cap="flat" cmpd="sng" algn="ctr">
                      <a:solidFill>
                        <a:srgbClr val="AAB8E2"/>
                      </a:solidFill>
                      <a:prstDash val="solid"/>
                      <a:round/>
                      <a:headEnd type="none" w="med" len="med"/>
                      <a:tailEnd type="none" w="med" len="med"/>
                    </a:lnT>
                    <a:lnB>
                      <a:noFill/>
                    </a:lnB>
                    <a:solidFill>
                      <a:srgbClr val="FFFFFF"/>
                    </a:solidFill>
                  </a:tcPr>
                </a:tc>
                <a:tc>
                  <a:txBody>
                    <a:bodyPr/>
                    <a:lstStyle/>
                    <a:p>
                      <a:pPr algn="ctr"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w="12700" cap="flat" cmpd="sng" algn="ctr">
                      <a:solidFill>
                        <a:srgbClr val="AAB8E2"/>
                      </a:solidFill>
                      <a:prstDash val="solid"/>
                      <a:round/>
                      <a:headEnd type="none" w="med" len="med"/>
                      <a:tailEnd type="none" w="med" len="med"/>
                    </a:lnT>
                    <a:lnB>
                      <a:noFill/>
                    </a:lnB>
                    <a:solidFill>
                      <a:srgbClr val="FFFFFF"/>
                    </a:solidFill>
                  </a:tcPr>
                </a:tc>
                <a:tc>
                  <a:txBody>
                    <a:bodyPr/>
                    <a:lstStyle/>
                    <a:p>
                      <a:pPr algn="ctr"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w="12700" cap="flat" cmpd="sng" algn="ctr">
                      <a:solidFill>
                        <a:srgbClr val="AAB8E2"/>
                      </a:solidFill>
                      <a:prstDash val="solid"/>
                      <a:round/>
                      <a:headEnd type="none" w="med" len="med"/>
                      <a:tailEnd type="none" w="med" len="med"/>
                    </a:lnT>
                    <a:lnB>
                      <a:noFill/>
                    </a:lnB>
                    <a:solidFill>
                      <a:srgbClr val="FFFFFF"/>
                    </a:solidFill>
                  </a:tcPr>
                </a:tc>
                <a:tc>
                  <a:txBody>
                    <a:bodyPr/>
                    <a:lstStyle/>
                    <a:p>
                      <a:pPr algn="ctr"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w="12700" cap="flat" cmpd="sng" algn="ctr">
                      <a:solidFill>
                        <a:srgbClr val="AAB8E2"/>
                      </a:solidFill>
                      <a:prstDash val="solid"/>
                      <a:round/>
                      <a:headEnd type="none" w="med" len="med"/>
                      <a:tailEnd type="none" w="med" len="med"/>
                    </a:lnT>
                    <a:lnB>
                      <a:noFill/>
                    </a:lnB>
                    <a:solidFill>
                      <a:srgbClr val="FFFFFF"/>
                    </a:solidFill>
                  </a:tcPr>
                </a:tc>
                <a:tc>
                  <a:txBody>
                    <a:bodyPr/>
                    <a:lstStyle/>
                    <a:p>
                      <a:pPr algn="ctr"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w="12700" cap="flat" cmpd="sng" algn="ctr">
                      <a:solidFill>
                        <a:srgbClr val="AAB8E2"/>
                      </a:solidFill>
                      <a:prstDash val="solid"/>
                      <a:round/>
                      <a:headEnd type="none" w="med" len="med"/>
                      <a:tailEnd type="none" w="med" len="med"/>
                    </a:lnT>
                    <a:lnB>
                      <a:noFill/>
                    </a:lnB>
                    <a:solidFill>
                      <a:srgbClr val="FFFFFF"/>
                    </a:solidFill>
                  </a:tcPr>
                </a:tc>
                <a:tc>
                  <a:txBody>
                    <a:bodyPr/>
                    <a:lstStyle/>
                    <a:p>
                      <a:pPr algn="ctr"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w="12700" cap="flat" cmpd="sng" algn="ctr">
                      <a:solidFill>
                        <a:srgbClr val="AAB8E2"/>
                      </a:solidFill>
                      <a:prstDash val="solid"/>
                      <a:round/>
                      <a:headEnd type="none" w="med" len="med"/>
                      <a:tailEnd type="none" w="med" len="med"/>
                    </a:lnT>
                    <a:lnB>
                      <a:noFill/>
                    </a:lnB>
                    <a:solidFill>
                      <a:srgbClr val="FFFFFF"/>
                    </a:solidFill>
                  </a:tcPr>
                </a:tc>
                <a:tc>
                  <a:txBody>
                    <a:bodyPr/>
                    <a:lstStyle/>
                    <a:p>
                      <a:pPr algn="ctr" fontAlgn="t"/>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lnL>
                      <a:noFill/>
                    </a:lnL>
                    <a:lnR>
                      <a:noFill/>
                    </a:lnR>
                    <a:lnT w="12700" cap="flat" cmpd="sng" algn="ctr">
                      <a:solidFill>
                        <a:srgbClr val="AAB8E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2"/>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Baseline Capex allowances</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1,390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1,529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1,447</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1,366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1,142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1,089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938</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766</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0000"/>
                          </a:solidFill>
                          <a:effectLst/>
                          <a:latin typeface="Calibri"/>
                        </a:rPr>
                        <a:t>9,667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131396">
                <a:tc>
                  <a:txBody>
                    <a:bodyPr/>
                    <a:lstStyle/>
                    <a:p>
                      <a:pPr algn="l" rtl="0" fontAlgn="t"/>
                      <a:r>
                        <a:rPr lang="en-US" sz="800" b="0" i="0" u="none" strike="noStrike">
                          <a:solidFill>
                            <a:srgbClr val="000000"/>
                          </a:solidFill>
                          <a:effectLst/>
                          <a:latin typeface="Calibri" panose="020F0502020204030204" pitchFamily="34" charset="0"/>
                          <a:cs typeface="Calibri" panose="020F0502020204030204" pitchFamily="34" charset="0"/>
                        </a:rPr>
                        <a:t>Baseline Regulatory Controllable Opex allowances</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192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196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204</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208</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208</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0000"/>
                          </a:solidFill>
                          <a:effectLst/>
                          <a:latin typeface="Calibri"/>
                        </a:rPr>
                        <a:t>1,624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04"/>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Baseline Totex allowance</a:t>
                      </a:r>
                    </a:p>
                  </a:txBody>
                  <a:tcPr marL="7729" marR="7729" marT="7729" marB="0">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1,583</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1,725</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1,650</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1,570</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1,348</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1,295</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1,146</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974</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11,291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Outputs adjustment </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(57)</a:t>
                      </a:r>
                    </a:p>
                  </a:txBody>
                  <a:tcPr marL="9525" marR="9525" marT="9525" marB="0" anchor="ctr">
                    <a:lnL>
                      <a:noFill/>
                    </a:lnL>
                    <a:lnR>
                      <a:noFill/>
                    </a:lnR>
                    <a:lnT>
                      <a:noFill/>
                    </a:lnT>
                    <a:lnB>
                      <a:noFill/>
                    </a:lnB>
                  </a:tcPr>
                </a:tc>
                <a:tc>
                  <a:txBody>
                    <a:bodyPr/>
                    <a:lstStyle/>
                    <a:p>
                      <a:pPr algn="r" rtl="0" fontAlgn="ctr"/>
                      <a:r>
                        <a:rPr lang="en-GB" sz="800" b="0" i="0" u="none" strike="noStrike">
                          <a:solidFill>
                            <a:srgbClr val="000000"/>
                          </a:solidFill>
                          <a:effectLst/>
                          <a:latin typeface="Calibri"/>
                        </a:rPr>
                        <a:t>(295)</a:t>
                      </a:r>
                    </a:p>
                  </a:txBody>
                  <a:tcPr marL="9525" marR="9525" marT="9525" marB="0" anchor="ctr">
                    <a:lnL>
                      <a:noFill/>
                    </a:lnL>
                    <a:lnR>
                      <a:noFill/>
                    </a:lnR>
                    <a:lnT>
                      <a:noFill/>
                    </a:lnT>
                    <a:lnB>
                      <a:noFill/>
                    </a:lnB>
                  </a:tcPr>
                </a:tc>
                <a:tc>
                  <a:txBody>
                    <a:bodyPr/>
                    <a:lstStyle/>
                    <a:p>
                      <a:pPr algn="r" rtl="0" fontAlgn="ctr"/>
                      <a:r>
                        <a:rPr lang="en-GB" sz="800" b="0" i="0" u="none" strike="noStrike">
                          <a:solidFill>
                            <a:srgbClr val="000000"/>
                          </a:solidFill>
                          <a:effectLst/>
                          <a:latin typeface="Calibri"/>
                        </a:rPr>
                        <a:t>(301)</a:t>
                      </a:r>
                    </a:p>
                  </a:txBody>
                  <a:tcPr marL="9525" marR="9525" marT="9525" marB="0" anchor="ctr">
                    <a:lnL>
                      <a:noFill/>
                    </a:lnL>
                    <a:lnR>
                      <a:noFill/>
                    </a:lnR>
                    <a:lnT>
                      <a:noFill/>
                    </a:lnT>
                    <a:lnB>
                      <a:noFill/>
                    </a:lnB>
                  </a:tcPr>
                </a:tc>
                <a:tc>
                  <a:txBody>
                    <a:bodyPr/>
                    <a:lstStyle/>
                    <a:p>
                      <a:pPr algn="r" rtl="0" fontAlgn="ctr"/>
                      <a:r>
                        <a:rPr lang="en-GB" sz="800" b="0" i="0" u="none" strike="noStrike">
                          <a:solidFill>
                            <a:srgbClr val="000000"/>
                          </a:solidFill>
                          <a:effectLst/>
                          <a:latin typeface="Calibri"/>
                        </a:rPr>
                        <a:t>(188)</a:t>
                      </a:r>
                    </a:p>
                  </a:txBody>
                  <a:tcPr marL="9525" marR="9525" marT="9525" marB="0" anchor="ctr">
                    <a:lnL>
                      <a:noFill/>
                    </a:lnL>
                    <a:lnR>
                      <a:noFill/>
                    </a:lnR>
                    <a:lnT>
                      <a:noFill/>
                    </a:lnT>
                    <a:lnB>
                      <a:noFill/>
                    </a:lnB>
                  </a:tcPr>
                </a:tc>
                <a:tc>
                  <a:txBody>
                    <a:bodyPr/>
                    <a:lstStyle/>
                    <a:p>
                      <a:pPr algn="r" rtl="0" fontAlgn="ctr"/>
                      <a:r>
                        <a:rPr lang="en-GB" sz="800" b="0" i="0" u="none" strike="noStrike">
                          <a:solidFill>
                            <a:srgbClr val="000000"/>
                          </a:solidFill>
                          <a:effectLst/>
                          <a:latin typeface="Calibri"/>
                        </a:rPr>
                        <a:t>(15)</a:t>
                      </a:r>
                    </a:p>
                  </a:txBody>
                  <a:tcPr marL="9525" marR="9525" marT="9525" marB="0" anchor="ctr">
                    <a:lnL>
                      <a:noFill/>
                    </a:lnL>
                    <a:lnR>
                      <a:noFill/>
                    </a:lnR>
                    <a:lnT>
                      <a:noFill/>
                    </a:lnT>
                    <a:lnB>
                      <a:noFill/>
                    </a:lnB>
                  </a:tcPr>
                </a:tc>
                <a:tc>
                  <a:txBody>
                    <a:bodyPr/>
                    <a:lstStyle/>
                    <a:p>
                      <a:pPr algn="r" rtl="0" fontAlgn="ctr"/>
                      <a:r>
                        <a:rPr lang="en-GB" sz="800" b="0" i="0" u="none" strike="noStrike">
                          <a:solidFill>
                            <a:srgbClr val="000000"/>
                          </a:solidFill>
                          <a:effectLst/>
                          <a:latin typeface="Calibri"/>
                        </a:rPr>
                        <a:t>101</a:t>
                      </a:r>
                    </a:p>
                  </a:txBody>
                  <a:tcPr marL="9525" marR="9525" marT="9525" marB="0" anchor="ctr">
                    <a:lnL>
                      <a:noFill/>
                    </a:lnL>
                    <a:lnR>
                      <a:noFill/>
                    </a:lnR>
                    <a:lnT>
                      <a:noFill/>
                    </a:lnT>
                    <a:lnB>
                      <a:noFill/>
                    </a:lnB>
                  </a:tcPr>
                </a:tc>
                <a:tc>
                  <a:txBody>
                    <a:bodyPr/>
                    <a:lstStyle/>
                    <a:p>
                      <a:pPr algn="r" rtl="0" fontAlgn="ctr"/>
                      <a:r>
                        <a:rPr lang="en-GB" sz="800" b="0" i="0" u="none" strike="noStrike">
                          <a:solidFill>
                            <a:srgbClr val="000000"/>
                          </a:solidFill>
                          <a:effectLst/>
                          <a:latin typeface="Calibri"/>
                        </a:rPr>
                        <a:t>(53)</a:t>
                      </a:r>
                    </a:p>
                  </a:txBody>
                  <a:tcPr marL="9525" marR="9525" marT="9525" marB="0" anchor="ctr">
                    <a:lnL>
                      <a:noFill/>
                    </a:lnL>
                    <a:lnR>
                      <a:noFill/>
                    </a:lnR>
                    <a:lnT>
                      <a:noFill/>
                    </a:lnT>
                    <a:lnB>
                      <a:noFill/>
                    </a:lnB>
                  </a:tcPr>
                </a:tc>
                <a:tc>
                  <a:txBody>
                    <a:bodyPr/>
                    <a:lstStyle/>
                    <a:p>
                      <a:pPr algn="r" rtl="0" fontAlgn="ctr"/>
                      <a:r>
                        <a:rPr lang="en-GB" sz="800" b="0" i="0" u="none" strike="noStrike">
                          <a:solidFill>
                            <a:srgbClr val="000000"/>
                          </a:solidFill>
                          <a:effectLst/>
                          <a:latin typeface="Calibri"/>
                        </a:rPr>
                        <a:t>11</a:t>
                      </a:r>
                    </a:p>
                  </a:txBody>
                  <a:tcPr marL="9525" marR="9525" marT="9525" marB="0" anchor="ctr">
                    <a:lnL>
                      <a:noFill/>
                    </a:lnL>
                    <a:lnR>
                      <a:noFill/>
                    </a:lnR>
                    <a:lnT>
                      <a:noFill/>
                    </a:lnT>
                    <a:lnB>
                      <a:noFill/>
                    </a:lnB>
                  </a:tcPr>
                </a:tc>
                <a:tc>
                  <a:txBody>
                    <a:bodyPr/>
                    <a:lstStyle/>
                    <a:p>
                      <a:pPr algn="r" rtl="0" fontAlgn="ctr"/>
                      <a:r>
                        <a:rPr lang="en-GB" sz="800" b="1" i="0" u="none" strike="noStrike">
                          <a:solidFill>
                            <a:srgbClr val="000000"/>
                          </a:solidFill>
                          <a:effectLst/>
                          <a:latin typeface="Calibri"/>
                        </a:rPr>
                        <a:t>(796)</a:t>
                      </a:r>
                    </a:p>
                  </a:txBody>
                  <a:tcPr marL="9525" marR="9525" marT="9525" marB="0" anchor="ctr">
                    <a:lnL>
                      <a:noFill/>
                    </a:lnL>
                    <a:lnR>
                      <a:noFill/>
                    </a:lnR>
                    <a:lnT>
                      <a:noFill/>
                    </a:lnT>
                    <a:lnB>
                      <a:noFill/>
                    </a:lnB>
                  </a:tcPr>
                </a:tc>
                <a:extLst>
                  <a:ext uri="{0D108BD9-81ED-4DB2-BD59-A6C34878D82A}">
                    <a16:rowId xmlns:a16="http://schemas.microsoft.com/office/drawing/2014/main" xmlns="" val="10006"/>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Updated Totex allowance</a:t>
                      </a:r>
                    </a:p>
                  </a:txBody>
                  <a:tcPr marL="7729" marR="7729" marT="7729" marB="0">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1,526</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1,430</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1,349</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1,383</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1,333</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1,396</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1,093</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986</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10,495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 </a:t>
                      </a:r>
                    </a:p>
                  </a:txBody>
                  <a:tcPr marL="7729" marR="7729" marT="7729" marB="0">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08"/>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Capex spend</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999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679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742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698</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1,082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1,134</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851</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772</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0000"/>
                          </a:solidFill>
                          <a:effectLst/>
                          <a:latin typeface="Calibri"/>
                        </a:rPr>
                        <a:t>6,957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Regulatory Controllable Opex spend</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226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230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211</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251</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262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242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213</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0000"/>
                          </a:solidFill>
                          <a:effectLst/>
                          <a:latin typeface="Calibri"/>
                        </a:rPr>
                        <a:t>1,839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10"/>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Totex spend</a:t>
                      </a:r>
                    </a:p>
                  </a:txBody>
                  <a:tcPr marL="7729" marR="7729" marT="7729" marB="0">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1,205</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905</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971</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909</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1,333</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1,396</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1,093</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986</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8,797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11"/>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 </a:t>
                      </a:r>
                    </a:p>
                  </a:txBody>
                  <a:tcPr marL="7729" marR="7729" marT="7729" marB="0">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12"/>
                  </a:ext>
                </a:extLst>
              </a:tr>
              <a:tr h="13139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Post-sharing totex </a:t>
                      </a:r>
                    </a:p>
                  </a:txBody>
                  <a:tcPr marL="7729" marR="7729" marT="7729" marB="0">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1,355</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1,151</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1,148</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1,131</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1,333</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1,396</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1,093</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986</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9,593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13"/>
                  </a:ext>
                </a:extLst>
              </a:tr>
              <a:tr h="131396">
                <a:tc>
                  <a:txBody>
                    <a:bodyPr/>
                    <a:lstStyle/>
                    <a:p>
                      <a:pPr algn="l" rtl="0" fontAlgn="t"/>
                      <a:r>
                        <a:rPr lang="en-GB" sz="800" b="0" i="0" u="none" strike="noStrike" dirty="0">
                          <a:solidFill>
                            <a:srgbClr val="000000"/>
                          </a:solidFill>
                          <a:effectLst/>
                          <a:latin typeface="Calibri" panose="020F0502020204030204" pitchFamily="34" charset="0"/>
                          <a:cs typeface="Calibri" panose="020F0502020204030204" pitchFamily="34" charset="0"/>
                        </a:rPr>
                        <a:t>Fast money </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173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172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170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164</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148</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0000"/>
                          </a:solidFill>
                          <a:effectLst/>
                          <a:latin typeface="Calibri"/>
                        </a:rPr>
                        <a:t>1,439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14"/>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Slow money </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1,152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978</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976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961</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1,133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1,187</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929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838</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dirty="0">
                          <a:solidFill>
                            <a:srgbClr val="000000"/>
                          </a:solidFill>
                          <a:effectLst/>
                          <a:latin typeface="Calibri"/>
                        </a:rPr>
                        <a:t>8,154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15"/>
                  </a:ext>
                </a:extLst>
              </a:tr>
              <a:tr h="139126">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16"/>
                  </a:ext>
                </a:extLst>
              </a:tr>
              <a:tr h="13912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NGET TO &amp; shadow RAV</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panose="020F0502020204030204" pitchFamily="34" charset="0"/>
                          <a:cs typeface="Calibri" panose="020F0502020204030204" pitchFamily="34" charset="0"/>
                        </a:rPr>
                        <a:t> </a:t>
                      </a:r>
                    </a:p>
                  </a:txBody>
                  <a:tcPr marL="7729" marR="7729" marT="7729" marB="0" anchor="b">
                    <a:lnL>
                      <a:noFill/>
                    </a:lnL>
                    <a:lnR>
                      <a:noFill/>
                    </a:lnR>
                    <a:lnT>
                      <a:noFill/>
                    </a:lnT>
                    <a:lnB>
                      <a:noFill/>
                    </a:lnB>
                    <a:solidFill>
                      <a:srgbClr val="FFFFFF"/>
                    </a:solidFill>
                  </a:tcPr>
                </a:tc>
                <a:extLst>
                  <a:ext uri="{0D108BD9-81ED-4DB2-BD59-A6C34878D82A}">
                    <a16:rowId xmlns:a16="http://schemas.microsoft.com/office/drawing/2014/main" xmlns="" val="10017"/>
                  </a:ext>
                </a:extLst>
              </a:tr>
              <a:tr h="13912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£m (2009/10 prices)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2013/14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2014/15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2015/16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2016/17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2017/18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2018/19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2019/20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2020/21 </a:t>
                      </a:r>
                    </a:p>
                  </a:txBody>
                  <a:tcPr marL="7729" marR="7729" marT="7729"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endParaRPr lang="en-GB" sz="800" b="1" i="0" u="none" strike="noStrike">
                        <a:solidFill>
                          <a:srgbClr val="008265"/>
                        </a:solidFill>
                        <a:effectLst/>
                        <a:latin typeface="Calibri" panose="020F0502020204030204" pitchFamily="34" charset="0"/>
                        <a:cs typeface="Calibri" panose="020F0502020204030204" pitchFamily="34" charset="0"/>
                      </a:endParaRPr>
                    </a:p>
                  </a:txBody>
                  <a:tcPr marL="7729" marR="7729" marT="7729" marB="0">
                    <a:lnL>
                      <a:noFill/>
                    </a:lnL>
                    <a:lnR>
                      <a:noFill/>
                    </a:lnR>
                    <a:lnT>
                      <a:noFill/>
                    </a:lnT>
                    <a:lnB>
                      <a:noFill/>
                    </a:lnB>
                  </a:tcPr>
                </a:tc>
                <a:extLst>
                  <a:ext uri="{0D108BD9-81ED-4DB2-BD59-A6C34878D82A}">
                    <a16:rowId xmlns:a16="http://schemas.microsoft.com/office/drawing/2014/main" xmlns="" val="10018"/>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Opening </a:t>
                      </a:r>
                    </a:p>
                  </a:txBody>
                  <a:tcPr marL="7729" marR="7729" marT="7729"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8,791</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9,197</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9,584</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9,943</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10,269</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10,749</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11,263</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11,507</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19"/>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Update for TPCR4 Actuals</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(177)</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20"/>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Slow Money</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1,152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978</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976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961</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1,133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1,187</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929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838</a:t>
                      </a:r>
                    </a:p>
                  </a:txBody>
                  <a:tcPr marL="9525" marR="9525" marT="9525" marB="0" anchor="ctr">
                    <a:lnL>
                      <a:noFill/>
                    </a:lnL>
                    <a:lnR>
                      <a:noFill/>
                    </a:lnR>
                    <a:lnT>
                      <a:noFill/>
                    </a:lnT>
                    <a:lnB>
                      <a:noFill/>
                    </a:lnB>
                    <a:solidFill>
                      <a:srgbClr val="FFFFFF"/>
                    </a:solidFill>
                  </a:tcPr>
                </a:tc>
                <a:tc>
                  <a:txBody>
                    <a:bodyPr/>
                    <a:lstStyle/>
                    <a:p>
                      <a:pPr algn="r" rtl="0" fontAlgn="ctr"/>
                      <a:endParaRPr lang="en-GB" sz="800" b="1"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ctr">
                    <a:lnL>
                      <a:noFill/>
                    </a:lnL>
                    <a:lnR>
                      <a:noFill/>
                    </a:lnR>
                    <a:lnT>
                      <a:noFill/>
                    </a:lnT>
                    <a:lnB>
                      <a:noFill/>
                    </a:lnB>
                  </a:tcPr>
                </a:tc>
                <a:extLst>
                  <a:ext uri="{0D108BD9-81ED-4DB2-BD59-A6C34878D82A}">
                    <a16:rowId xmlns:a16="http://schemas.microsoft.com/office/drawing/2014/main" xmlns="" val="10021"/>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Depreciation (Existing Assets) </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(569)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(550)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(537)</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(523)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(510)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(499)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(480)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(462)</a:t>
                      </a:r>
                    </a:p>
                  </a:txBody>
                  <a:tcPr marL="9525" marR="9525" marT="9525" marB="0" anchor="ctr">
                    <a:lnL>
                      <a:noFill/>
                    </a:lnL>
                    <a:lnR>
                      <a:noFill/>
                    </a:lnR>
                    <a:lnT>
                      <a:noFill/>
                    </a:lnT>
                    <a:lnB>
                      <a:noFill/>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22"/>
                  </a:ext>
                </a:extLst>
              </a:tr>
              <a:tr h="131396">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Depreciation (New Assets) </a:t>
                      </a:r>
                    </a:p>
                  </a:txBody>
                  <a:tcPr marL="7729" marR="7729" marT="7729"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(42)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(79)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(113)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(142)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(174)</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(205)</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(227)</a:t>
                      </a:r>
                    </a:p>
                  </a:txBody>
                  <a:tcPr marL="9525" marR="9525" marT="9525" marB="0" anchor="ctr">
                    <a:lnL>
                      <a:noFill/>
                    </a:lnL>
                    <a:lnR>
                      <a:noFill/>
                    </a:lnR>
                    <a:lnT>
                      <a:noFill/>
                    </a:lnT>
                    <a:lnB>
                      <a:noFill/>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23"/>
                  </a:ext>
                </a:extLst>
              </a:tr>
              <a:tr h="139126">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Closing Balance </a:t>
                      </a:r>
                    </a:p>
                  </a:txBody>
                  <a:tcPr marL="7729" marR="7729" marT="7729"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9,197</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9,584</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9,943</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10,269</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10,749</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11,263</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11,507</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dirty="0">
                          <a:solidFill>
                            <a:srgbClr val="008265"/>
                          </a:solidFill>
                          <a:effectLst/>
                          <a:latin typeface="Calibri"/>
                        </a:rPr>
                        <a:t>11,656</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7729" marR="7729" marT="7729" marB="0" anchor="b">
                    <a:lnL>
                      <a:noFill/>
                    </a:lnL>
                    <a:lnR>
                      <a:noFill/>
                    </a:lnR>
                    <a:lnT>
                      <a:noFill/>
                    </a:lnT>
                    <a:lnB>
                      <a:noFill/>
                    </a:lnB>
                  </a:tcPr>
                </a:tc>
                <a:extLst>
                  <a:ext uri="{0D108BD9-81ED-4DB2-BD59-A6C34878D82A}">
                    <a16:rowId xmlns:a16="http://schemas.microsoft.com/office/drawing/2014/main" xmlns="" val="10024"/>
                  </a:ext>
                </a:extLst>
              </a:tr>
            </a:tbl>
          </a:graphicData>
        </a:graphic>
      </p:graphicFrame>
    </p:spTree>
    <p:extLst>
      <p:ext uri="{BB962C8B-B14F-4D97-AF65-F5344CB8AC3E}">
        <p14:creationId xmlns:p14="http://schemas.microsoft.com/office/powerpoint/2010/main" val="201279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860" y="409803"/>
            <a:ext cx="6681701" cy="914096"/>
          </a:xfrm>
        </p:spPr>
        <p:txBody>
          <a:bodyPr/>
          <a:lstStyle/>
          <a:p>
            <a:r>
              <a:rPr lang="en-US" dirty="0"/>
              <a:t>Electricity Transmission</a:t>
            </a:r>
            <a:br>
              <a:rPr lang="en-US" dirty="0"/>
            </a:br>
            <a:r>
              <a:rPr lang="en-US" dirty="0"/>
              <a:t>TO allowed revenue calculation</a:t>
            </a:r>
            <a:endParaRPr lang="en-GB" dirty="0"/>
          </a:p>
        </p:txBody>
      </p:sp>
      <p:sp>
        <p:nvSpPr>
          <p:cNvPr id="3" name="Slide Number Placeholder 2"/>
          <p:cNvSpPr>
            <a:spLocks noGrp="1"/>
          </p:cNvSpPr>
          <p:nvPr>
            <p:ph type="sldNum" sz="quarter" idx="4"/>
          </p:nvPr>
        </p:nvSpPr>
        <p:spPr/>
        <p:txBody>
          <a:bodyPr/>
          <a:lstStyle/>
          <a:p>
            <a:fld id="{B0101C94-232E-43B9-8E82-640AA58E6146}" type="slidenum">
              <a:rPr lang="en-GB" smtClean="0"/>
              <a:pPr/>
              <a:t>9</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4023005849"/>
              </p:ext>
            </p:extLst>
          </p:nvPr>
        </p:nvGraphicFramePr>
        <p:xfrm>
          <a:off x="6417239" y="1894750"/>
          <a:ext cx="5711261" cy="3264714"/>
        </p:xfrm>
        <a:graphic>
          <a:graphicData uri="http://schemas.openxmlformats.org/drawingml/2006/table">
            <a:tbl>
              <a:tblPr/>
              <a:tblGrid>
                <a:gridCol w="2009192">
                  <a:extLst>
                    <a:ext uri="{9D8B030D-6E8A-4147-A177-3AD203B41FA5}">
                      <a16:colId xmlns:a16="http://schemas.microsoft.com/office/drawing/2014/main" xmlns="" val="20000"/>
                    </a:ext>
                  </a:extLst>
                </a:gridCol>
                <a:gridCol w="486189">
                  <a:extLst>
                    <a:ext uri="{9D8B030D-6E8A-4147-A177-3AD203B41FA5}">
                      <a16:colId xmlns:a16="http://schemas.microsoft.com/office/drawing/2014/main" xmlns="" val="20001"/>
                    </a:ext>
                  </a:extLst>
                </a:gridCol>
                <a:gridCol w="509620">
                  <a:extLst>
                    <a:ext uri="{9D8B030D-6E8A-4147-A177-3AD203B41FA5}">
                      <a16:colId xmlns:a16="http://schemas.microsoft.com/office/drawing/2014/main" xmlns="" val="20002"/>
                    </a:ext>
                  </a:extLst>
                </a:gridCol>
                <a:gridCol w="439328">
                  <a:extLst>
                    <a:ext uri="{9D8B030D-6E8A-4147-A177-3AD203B41FA5}">
                      <a16:colId xmlns:a16="http://schemas.microsoft.com/office/drawing/2014/main" xmlns="" val="20003"/>
                    </a:ext>
                  </a:extLst>
                </a:gridCol>
                <a:gridCol w="509620">
                  <a:extLst>
                    <a:ext uri="{9D8B030D-6E8A-4147-A177-3AD203B41FA5}">
                      <a16:colId xmlns:a16="http://schemas.microsoft.com/office/drawing/2014/main" xmlns="" val="20004"/>
                    </a:ext>
                  </a:extLst>
                </a:gridCol>
                <a:gridCol w="439328">
                  <a:extLst>
                    <a:ext uri="{9D8B030D-6E8A-4147-A177-3AD203B41FA5}">
                      <a16:colId xmlns:a16="http://schemas.microsoft.com/office/drawing/2014/main" xmlns="" val="20005"/>
                    </a:ext>
                  </a:extLst>
                </a:gridCol>
                <a:gridCol w="439328">
                  <a:extLst>
                    <a:ext uri="{9D8B030D-6E8A-4147-A177-3AD203B41FA5}">
                      <a16:colId xmlns:a16="http://schemas.microsoft.com/office/drawing/2014/main" xmlns="" val="20006"/>
                    </a:ext>
                  </a:extLst>
                </a:gridCol>
                <a:gridCol w="439328">
                  <a:extLst>
                    <a:ext uri="{9D8B030D-6E8A-4147-A177-3AD203B41FA5}">
                      <a16:colId xmlns:a16="http://schemas.microsoft.com/office/drawing/2014/main" xmlns="" val="20007"/>
                    </a:ext>
                  </a:extLst>
                </a:gridCol>
                <a:gridCol w="439328">
                  <a:extLst>
                    <a:ext uri="{9D8B030D-6E8A-4147-A177-3AD203B41FA5}">
                      <a16:colId xmlns:a16="http://schemas.microsoft.com/office/drawing/2014/main" xmlns="" val="20008"/>
                    </a:ext>
                  </a:extLst>
                </a:gridCol>
              </a:tblGrid>
              <a:tr h="116291">
                <a:tc>
                  <a:txBody>
                    <a:bodyPr/>
                    <a:lstStyle/>
                    <a:p>
                      <a:pPr algn="l" rtl="0" fontAlgn="t"/>
                      <a:r>
                        <a:rPr lang="en-GB" sz="800" b="1" i="0" u="none" strike="noStrike" dirty="0">
                          <a:solidFill>
                            <a:srgbClr val="000000"/>
                          </a:solidFill>
                          <a:effectLst/>
                          <a:latin typeface="Calibri" panose="020F0502020204030204" pitchFamily="34" charset="0"/>
                          <a:cs typeface="Calibri" panose="020F0502020204030204" pitchFamily="34" charset="0"/>
                        </a:rPr>
                        <a:t>Memo: Other Revenue Adjustments</a:t>
                      </a:r>
                    </a:p>
                  </a:txBody>
                  <a:tcPr marL="5876" marR="5876" marT="5876" marB="0">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extLst>
                  <a:ext uri="{0D108BD9-81ED-4DB2-BD59-A6C34878D82A}">
                    <a16:rowId xmlns:a16="http://schemas.microsoft.com/office/drawing/2014/main" xmlns="" val="10000"/>
                  </a:ext>
                </a:extLst>
              </a:tr>
              <a:tr h="116291">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£m (2009/10 prices)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dirty="0">
                          <a:solidFill>
                            <a:srgbClr val="008265"/>
                          </a:solidFill>
                          <a:effectLst/>
                          <a:latin typeface="Calibri" panose="020F0502020204030204" pitchFamily="34" charset="0"/>
                          <a:cs typeface="Calibri" panose="020F0502020204030204" pitchFamily="34" charset="0"/>
                        </a:rPr>
                        <a:t>2013/14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2014/15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2015/16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2016/17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2017/18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2018/19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2019/20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2020/21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16291">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TPCR4 base capex incentive</a:t>
                      </a:r>
                    </a:p>
                  </a:txBody>
                  <a:tcPr marL="5876" marR="5876" marT="5876"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19</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20</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21</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22</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23</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23</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24</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25</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2"/>
                  </a:ext>
                </a:extLst>
              </a:tr>
              <a:tr h="227235">
                <a:tc>
                  <a:txBody>
                    <a:bodyPr/>
                    <a:lstStyle/>
                    <a:p>
                      <a:pPr algn="l" rtl="0" fontAlgn="t"/>
                      <a:r>
                        <a:rPr lang="en-US" sz="800" b="0" i="0" u="none" strike="noStrike">
                          <a:solidFill>
                            <a:srgbClr val="000000"/>
                          </a:solidFill>
                          <a:effectLst/>
                          <a:latin typeface="Calibri" panose="020F0502020204030204" pitchFamily="34" charset="0"/>
                          <a:cs typeface="Calibri" panose="020F0502020204030204" pitchFamily="34" charset="0"/>
                        </a:rPr>
                        <a:t>TPCR4 capex incentive adjustment and Rollover and TII capex incentive</a:t>
                      </a:r>
                    </a:p>
                  </a:txBody>
                  <a:tcPr marL="5876" marR="5876" marT="5876"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21</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24</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25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116291">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Excluded services costs</a:t>
                      </a:r>
                    </a:p>
                  </a:txBody>
                  <a:tcPr marL="5876" marR="5876" marT="5876"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7</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04"/>
                  </a:ext>
                </a:extLst>
              </a:tr>
              <a:tr h="116291">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Other Revenue adjustments </a:t>
                      </a:r>
                    </a:p>
                  </a:txBody>
                  <a:tcPr marL="5876" marR="5876" marT="5876"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45</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46</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47</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46</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48</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800" b="1" i="0" u="none" strike="noStrike">
                          <a:solidFill>
                            <a:srgbClr val="008265"/>
                          </a:solidFill>
                          <a:effectLst/>
                          <a:latin typeface="Calibri"/>
                        </a:rPr>
                        <a:t>50</a:t>
                      </a:r>
                    </a:p>
                  </a:txBody>
                  <a:tcPr marL="9525" marR="9525" marT="9525"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800" b="1" i="0" u="none" strike="noStrike">
                          <a:solidFill>
                            <a:srgbClr val="008265"/>
                          </a:solidFill>
                          <a:effectLst/>
                          <a:latin typeface="Calibri"/>
                        </a:rPr>
                        <a:t>52</a:t>
                      </a:r>
                    </a:p>
                  </a:txBody>
                  <a:tcPr marL="9525" marR="9525" marT="9525"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800" b="1" i="0" u="none" strike="noStrike" dirty="0">
                          <a:solidFill>
                            <a:srgbClr val="008265"/>
                          </a:solidFill>
                          <a:effectLst/>
                          <a:latin typeface="Calibri"/>
                        </a:rPr>
                        <a:t>53</a:t>
                      </a:r>
                    </a:p>
                  </a:txBody>
                  <a:tcPr marL="9525" marR="9525" marT="9525"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98876">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a:noFill/>
                    </a:lnB>
                  </a:tcPr>
                </a:tc>
                <a:extLst>
                  <a:ext uri="{0D108BD9-81ED-4DB2-BD59-A6C34878D82A}">
                    <a16:rowId xmlns:a16="http://schemas.microsoft.com/office/drawing/2014/main" xmlns="" val="10006"/>
                  </a:ext>
                </a:extLst>
              </a:tr>
              <a:tr h="116291">
                <a:tc>
                  <a:txBody>
                    <a:bodyPr/>
                    <a:lstStyle/>
                    <a:p>
                      <a:pPr algn="l" rtl="0" fontAlgn="t"/>
                      <a:r>
                        <a:rPr lang="en-US" sz="800" b="1" i="0" u="none" strike="noStrike" dirty="0">
                          <a:solidFill>
                            <a:srgbClr val="000000"/>
                          </a:solidFill>
                          <a:effectLst/>
                          <a:latin typeface="Calibri" panose="020F0502020204030204" pitchFamily="34" charset="0"/>
                          <a:cs typeface="Calibri" panose="020F0502020204030204" pitchFamily="34" charset="0"/>
                        </a:rPr>
                        <a:t>Memo: Calculation of MOD Adjustments</a:t>
                      </a:r>
                    </a:p>
                  </a:txBody>
                  <a:tcPr marL="5876" marR="5876" marT="5876" marB="0">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a:noFill/>
                    </a:lnT>
                    <a:lnB w="12700" cap="flat" cmpd="sng" algn="ctr">
                      <a:solidFill>
                        <a:srgbClr val="008265"/>
                      </a:solidFill>
                      <a:prstDash val="solid"/>
                      <a:round/>
                      <a:headEnd type="none" w="med" len="med"/>
                      <a:tailEnd type="none" w="med" len="med"/>
                    </a:lnB>
                  </a:tcPr>
                </a:tc>
                <a:extLst>
                  <a:ext uri="{0D108BD9-81ED-4DB2-BD59-A6C34878D82A}">
                    <a16:rowId xmlns:a16="http://schemas.microsoft.com/office/drawing/2014/main" xmlns="" val="10007"/>
                  </a:ext>
                </a:extLst>
              </a:tr>
              <a:tr h="116291">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£m (2009/10 prices)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dirty="0">
                          <a:solidFill>
                            <a:srgbClr val="008265"/>
                          </a:solidFill>
                          <a:effectLst/>
                          <a:latin typeface="Calibri" panose="020F0502020204030204" pitchFamily="34" charset="0"/>
                          <a:cs typeface="Calibri" panose="020F0502020204030204" pitchFamily="34" charset="0"/>
                        </a:rPr>
                        <a:t>2013/14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2014/15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2015/16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2016/17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2017/18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2018/19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2019/20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2020/21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116291">
                <a:tc>
                  <a:txBody>
                    <a:bodyPr/>
                    <a:lstStyle/>
                    <a:p>
                      <a:pPr algn="l" rtl="0" fontAlgn="t"/>
                      <a:r>
                        <a:rPr lang="en-US" sz="800" b="0" i="0" u="none" strike="noStrike">
                          <a:solidFill>
                            <a:srgbClr val="000000"/>
                          </a:solidFill>
                          <a:effectLst/>
                          <a:latin typeface="Calibri" panose="020F0502020204030204" pitchFamily="34" charset="0"/>
                          <a:cs typeface="Calibri" panose="020F0502020204030204" pitchFamily="34" charset="0"/>
                        </a:rPr>
                        <a:t>Total revenue per Nov 2014 model run</a:t>
                      </a:r>
                    </a:p>
                  </a:txBody>
                  <a:tcPr marL="5876" marR="5876" marT="5876"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dirty="0">
                          <a:solidFill>
                            <a:srgbClr val="000000"/>
                          </a:solidFill>
                          <a:effectLst/>
                          <a:latin typeface="Calibri"/>
                        </a:rPr>
                        <a:t>1,445</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1,423</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1,464</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1,494</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1,541</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1,574</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1,554</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1,557</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9"/>
                  </a:ext>
                </a:extLst>
              </a:tr>
              <a:tr h="116291">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Less </a:t>
                      </a:r>
                    </a:p>
                  </a:txBody>
                  <a:tcPr marL="5876" marR="5876" marT="5876" marB="0">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b"/>
                      <a:r>
                        <a:rPr lang="en-GB" sz="800" b="1" i="0" u="none" strike="noStrike">
                          <a:solidFill>
                            <a:srgbClr val="008265"/>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rtl="0" fontAlgn="b"/>
                      <a:r>
                        <a:rPr lang="en-GB" sz="800" b="1" i="0" u="none" strike="noStrike">
                          <a:solidFill>
                            <a:srgbClr val="008265"/>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rtl="0" fontAlgn="b"/>
                      <a:r>
                        <a:rPr lang="en-GB" sz="800" b="1" i="0" u="none" strike="noStrike">
                          <a:solidFill>
                            <a:srgbClr val="008265"/>
                          </a:solidFill>
                          <a:effectLst/>
                          <a:latin typeface="Calibri"/>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10"/>
                  </a:ext>
                </a:extLst>
              </a:tr>
              <a:tr h="116291">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TIRG Revenue</a:t>
                      </a:r>
                    </a:p>
                  </a:txBody>
                  <a:tcPr marL="5876" marR="5876" marT="5876"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14</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11"/>
                  </a:ext>
                </a:extLst>
              </a:tr>
              <a:tr h="116291">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Excluded services revenue </a:t>
                      </a:r>
                    </a:p>
                  </a:txBody>
                  <a:tcPr marL="5876" marR="5876" marT="5876"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123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123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126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127</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129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130</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12"/>
                  </a:ext>
                </a:extLst>
              </a:tr>
              <a:tr h="116291">
                <a:tc>
                  <a:txBody>
                    <a:bodyPr/>
                    <a:lstStyle/>
                    <a:p>
                      <a:pPr algn="l" rtl="0" fontAlgn="t"/>
                      <a:r>
                        <a:rPr lang="en-US" sz="800" b="1" i="0" u="none" strike="noStrike">
                          <a:solidFill>
                            <a:srgbClr val="008265"/>
                          </a:solidFill>
                          <a:effectLst/>
                          <a:latin typeface="Calibri" panose="020F0502020204030204" pitchFamily="34" charset="0"/>
                          <a:cs typeface="Calibri" panose="020F0502020204030204" pitchFamily="34" charset="0"/>
                        </a:rPr>
                        <a:t>Regulated base revenue: Nov 2015 model run</a:t>
                      </a:r>
                    </a:p>
                  </a:txBody>
                  <a:tcPr marL="5876" marR="5876" marT="5876"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1,309</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1,287</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1,322</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1,369</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1,413</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1,445</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a:solidFill>
                            <a:srgbClr val="008265"/>
                          </a:solidFill>
                          <a:effectLst/>
                          <a:latin typeface="Calibri"/>
                        </a:rPr>
                        <a:t>1,424</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dirty="0">
                          <a:solidFill>
                            <a:srgbClr val="008265"/>
                          </a:solidFill>
                          <a:effectLst/>
                          <a:latin typeface="Calibri"/>
                        </a:rPr>
                        <a:t>1,425</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116291">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cs typeface="Calibri" panose="020F0502020204030204" pitchFamily="34" charset="0"/>
                      </a:endParaRPr>
                    </a:p>
                  </a:txBody>
                  <a:tcPr marL="5876" marR="5876" marT="5876"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extLst>
                  <a:ext uri="{0D108BD9-81ED-4DB2-BD59-A6C34878D82A}">
                    <a16:rowId xmlns:a16="http://schemas.microsoft.com/office/drawing/2014/main" xmlns="" val="10014"/>
                  </a:ext>
                </a:extLst>
              </a:tr>
              <a:tr h="116291">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£m (2009/10 prices)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2013/14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2014/15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2015/16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2016/17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2017/18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2018/19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2019/20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800" b="1" i="0" u="none" strike="noStrike">
                          <a:solidFill>
                            <a:srgbClr val="008265"/>
                          </a:solidFill>
                          <a:effectLst/>
                          <a:latin typeface="Calibri" panose="020F0502020204030204" pitchFamily="34" charset="0"/>
                          <a:cs typeface="Calibri" panose="020F0502020204030204" pitchFamily="34" charset="0"/>
                        </a:rPr>
                        <a:t>2020/21 </a:t>
                      </a:r>
                    </a:p>
                  </a:txBody>
                  <a:tcPr marL="5876" marR="5876" marT="5876"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116291">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Baseline Regulated Base Revenue</a:t>
                      </a:r>
                    </a:p>
                  </a:txBody>
                  <a:tcPr marL="5876" marR="5876" marT="5876"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1,342</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1,444</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1,476</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1,571</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1,555</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1,588</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1,585</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800" b="0" i="0" u="none" strike="noStrike">
                          <a:solidFill>
                            <a:srgbClr val="000000"/>
                          </a:solidFill>
                          <a:effectLst/>
                          <a:latin typeface="Calibri"/>
                        </a:rPr>
                        <a:t>1,572</a:t>
                      </a:r>
                    </a:p>
                  </a:txBody>
                  <a:tcPr marL="9525" marR="9525" marT="9525"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16"/>
                  </a:ext>
                </a:extLst>
              </a:tr>
              <a:tr h="116291">
                <a:tc>
                  <a:txBody>
                    <a:bodyPr/>
                    <a:lstStyle/>
                    <a:p>
                      <a:pPr algn="l" rtl="0" fontAlgn="t"/>
                      <a:r>
                        <a:rPr lang="en-GB" sz="800" b="1" i="0" u="none" strike="noStrike">
                          <a:solidFill>
                            <a:srgbClr val="008265"/>
                          </a:solidFill>
                          <a:effectLst/>
                          <a:latin typeface="Calibri" panose="020F0502020204030204" pitchFamily="34" charset="0"/>
                          <a:cs typeface="Calibri" panose="020F0502020204030204" pitchFamily="34" charset="0"/>
                        </a:rPr>
                        <a:t>MOD adjustment </a:t>
                      </a:r>
                    </a:p>
                  </a:txBody>
                  <a:tcPr marL="5876" marR="5876" marT="5876" marB="0">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(5)</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(114)</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(185)</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(253)</a:t>
                      </a:r>
                    </a:p>
                  </a:txBody>
                  <a:tcPr marL="9525" marR="9525" marT="9525" marB="0" anchor="ctr">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(310)</a:t>
                      </a:r>
                    </a:p>
                  </a:txBody>
                  <a:tcPr marL="9525" marR="9525" marT="9525" marB="0" anchor="ctr">
                    <a:lnL>
                      <a:noFill/>
                    </a:lnL>
                    <a:lnR>
                      <a:noFill/>
                    </a:lnR>
                    <a:lnT>
                      <a:noFill/>
                    </a:lnT>
                    <a:lnB>
                      <a:noFill/>
                    </a:lnB>
                    <a:solidFill>
                      <a:srgbClr val="FFFFFF"/>
                    </a:solidFill>
                  </a:tcPr>
                </a:tc>
                <a:tc>
                  <a:txBody>
                    <a:bodyPr/>
                    <a:lstStyle/>
                    <a:p>
                      <a:pPr algn="r" rtl="0" fontAlgn="b"/>
                      <a:r>
                        <a:rPr lang="en-GB" sz="800" b="1" i="0" u="none" strike="noStrike">
                          <a:solidFill>
                            <a:srgbClr val="008265"/>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rtl="0" fontAlgn="b"/>
                      <a:r>
                        <a:rPr lang="en-GB" sz="800" b="1" i="0" u="none" strike="noStrike">
                          <a:solidFill>
                            <a:srgbClr val="008265"/>
                          </a:solidFill>
                          <a:effectLst/>
                          <a:latin typeface="Calibri"/>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xmlns="" val="10017"/>
                  </a:ext>
                </a:extLst>
              </a:tr>
              <a:tr h="116291">
                <a:tc>
                  <a:txBody>
                    <a:bodyPr/>
                    <a:lstStyle/>
                    <a:p>
                      <a:pPr algn="l" rtl="0" fontAlgn="t"/>
                      <a:r>
                        <a:rPr lang="en-GB" sz="800" b="0" i="0" u="none" strike="noStrike">
                          <a:solidFill>
                            <a:srgbClr val="000000"/>
                          </a:solidFill>
                          <a:effectLst/>
                          <a:latin typeface="Calibri" panose="020F0502020204030204" pitchFamily="34" charset="0"/>
                          <a:cs typeface="Calibri" panose="020F0502020204030204" pitchFamily="34" charset="0"/>
                        </a:rPr>
                        <a:t>Annual Iteration Base Revenue</a:t>
                      </a:r>
                    </a:p>
                  </a:txBody>
                  <a:tcPr marL="5876" marR="5876" marT="5876"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1,342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1,438</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1,361</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1,386</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1,302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1,277</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18"/>
                  </a:ext>
                </a:extLst>
              </a:tr>
              <a:tr h="116291">
                <a:tc>
                  <a:txBody>
                    <a:bodyPr/>
                    <a:lstStyle/>
                    <a:p>
                      <a:pPr algn="l" rtl="0" fontAlgn="t"/>
                      <a:r>
                        <a:rPr lang="en-GB" sz="800" b="1" i="0" u="none" strike="noStrike">
                          <a:solidFill>
                            <a:srgbClr val="000000"/>
                          </a:solidFill>
                          <a:effectLst/>
                          <a:latin typeface="Calibri" panose="020F0502020204030204" pitchFamily="34" charset="0"/>
                          <a:cs typeface="Calibri" panose="020F0502020204030204" pitchFamily="34" charset="0"/>
                        </a:rPr>
                        <a:t>Present Value</a:t>
                      </a:r>
                    </a:p>
                  </a:txBody>
                  <a:tcPr marL="5876" marR="5876" marT="5876"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l" fontAlgn="b"/>
                      <a:endParaRPr lang="en-GB"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GB" sz="1000" b="0" i="0" u="none" strike="noStrike">
                        <a:solidFill>
                          <a:srgbClr val="000000"/>
                        </a:solidFill>
                        <a:effectLst/>
                        <a:latin typeface="Arial"/>
                      </a:endParaRPr>
                    </a:p>
                  </a:txBody>
                  <a:tcPr marL="9525" marR="9525" marT="9525" marB="0" anchor="b">
                    <a:lnL>
                      <a:noFill/>
                    </a:lnL>
                    <a:lnR>
                      <a:noFill/>
                    </a:lnR>
                    <a:lnT>
                      <a:noFill/>
                    </a:lnT>
                    <a:lnB>
                      <a:noFill/>
                    </a:lnB>
                    <a:solidFill>
                      <a:srgbClr val="FFFFFF"/>
                    </a:solidFill>
                  </a:tcPr>
                </a:tc>
                <a:tc>
                  <a:txBody>
                    <a:bodyPr/>
                    <a:lstStyle/>
                    <a:p>
                      <a:pPr algn="l" fontAlgn="b"/>
                      <a:endParaRPr lang="en-GB" sz="1000" b="0" i="0" u="none" strike="noStrike">
                        <a:solidFill>
                          <a:srgbClr val="000000"/>
                        </a:solidFill>
                        <a:effectLst/>
                        <a:latin typeface="Arial"/>
                      </a:endParaRPr>
                    </a:p>
                  </a:txBody>
                  <a:tcPr marL="9525" marR="9525" marT="9525" marB="0" anchor="b">
                    <a:lnL>
                      <a:noFill/>
                    </a:lnL>
                    <a:lnR>
                      <a:noFill/>
                    </a:lnR>
                    <a:lnT>
                      <a:noFill/>
                    </a:lnT>
                    <a:lnB>
                      <a:noFill/>
                    </a:lnB>
                    <a:solidFill>
                      <a:srgbClr val="FFFFFF"/>
                    </a:solidFill>
                  </a:tcPr>
                </a:tc>
                <a:tc>
                  <a:txBody>
                    <a:bodyPr/>
                    <a:lstStyle/>
                    <a:p>
                      <a:pPr algn="r" rtl="0" fontAlgn="ctr"/>
                      <a:r>
                        <a:rPr lang="en-GB" sz="800" b="1" i="0" u="none" strike="noStrike">
                          <a:solidFill>
                            <a:srgbClr val="008265"/>
                          </a:solidFill>
                          <a:effectLst/>
                          <a:latin typeface="Calibri"/>
                        </a:rPr>
                        <a:t>9,039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19"/>
                  </a:ext>
                </a:extLst>
              </a:tr>
              <a:tr h="116291">
                <a:tc>
                  <a:txBody>
                    <a:bodyPr/>
                    <a:lstStyle/>
                    <a:p>
                      <a:pPr algn="l" rtl="0" fontAlgn="t"/>
                      <a:r>
                        <a:rPr lang="en-US" sz="800" b="0" i="0" u="none" strike="noStrike" dirty="0">
                          <a:solidFill>
                            <a:srgbClr val="000000"/>
                          </a:solidFill>
                          <a:effectLst/>
                          <a:latin typeface="Calibri" panose="020F0502020204030204" pitchFamily="34" charset="0"/>
                          <a:cs typeface="Calibri" panose="020F0502020204030204" pitchFamily="34" charset="0"/>
                        </a:rPr>
                        <a:t>Regulated base revenue: Nov 2015 model run</a:t>
                      </a:r>
                    </a:p>
                  </a:txBody>
                  <a:tcPr marL="5876" marR="5876" marT="5876" marB="0">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1,309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1,287</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1,322</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1,369</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1,413</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1,445</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tc>
                  <a:txBody>
                    <a:bodyPr/>
                    <a:lstStyle/>
                    <a:p>
                      <a:pPr algn="r" rtl="0" fontAlgn="ctr"/>
                      <a:r>
                        <a:rPr lang="en-GB" sz="800" b="0" i="0" u="none" strike="noStrike">
                          <a:solidFill>
                            <a:srgbClr val="000000"/>
                          </a:solidFill>
                          <a:effectLst/>
                          <a:latin typeface="Calibri"/>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20"/>
                  </a:ext>
                </a:extLst>
              </a:tr>
              <a:tr h="116291">
                <a:tc>
                  <a:txBody>
                    <a:bodyPr/>
                    <a:lstStyle/>
                    <a:p>
                      <a:pPr algn="l" rtl="0" fontAlgn="ctr"/>
                      <a:r>
                        <a:rPr lang="en-GB" sz="800" b="1" i="0" u="none" strike="noStrike" dirty="0">
                          <a:solidFill>
                            <a:srgbClr val="000000"/>
                          </a:solidFill>
                          <a:effectLst/>
                          <a:latin typeface="Calibri" panose="020F0502020204030204" pitchFamily="34" charset="0"/>
                          <a:cs typeface="Calibri" panose="020F0502020204030204" pitchFamily="34" charset="0"/>
                        </a:rPr>
                        <a:t>Present Value</a:t>
                      </a:r>
                    </a:p>
                  </a:txBody>
                  <a:tcPr marL="5876" marR="5876" marT="5876"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dirty="0">
                          <a:solidFill>
                            <a:srgbClr val="008265"/>
                          </a:solidFill>
                          <a:effectLst/>
                          <a:latin typeface="Calibri"/>
                        </a:rPr>
                        <a:t> </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dirty="0">
                          <a:solidFill>
                            <a:srgbClr val="008265"/>
                          </a:solidFill>
                          <a:effectLst/>
                          <a:latin typeface="Calibri"/>
                        </a:rPr>
                        <a:t> </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dirty="0">
                          <a:solidFill>
                            <a:srgbClr val="008265"/>
                          </a:solidFill>
                          <a:effectLst/>
                          <a:latin typeface="Calibri"/>
                        </a:rPr>
                        <a:t> </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dirty="0">
                          <a:solidFill>
                            <a:srgbClr val="008265"/>
                          </a:solidFill>
                          <a:effectLst/>
                          <a:latin typeface="Calibri"/>
                        </a:rPr>
                        <a:t> </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dirty="0">
                          <a:solidFill>
                            <a:srgbClr val="008265"/>
                          </a:solidFill>
                          <a:effectLst/>
                          <a:latin typeface="Calibri"/>
                        </a:rPr>
                        <a:t> </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dirty="0">
                          <a:solidFill>
                            <a:srgbClr val="008265"/>
                          </a:solidFill>
                          <a:effectLst/>
                          <a:latin typeface="Calibri"/>
                        </a:rPr>
                        <a:t> </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800" b="1" i="0" u="none" strike="noStrike" dirty="0">
                          <a:solidFill>
                            <a:srgbClr val="008265"/>
                          </a:solidFill>
                          <a:effectLst/>
                          <a:latin typeface="Calibri"/>
                        </a:rPr>
                        <a:t>9,039</a:t>
                      </a:r>
                    </a:p>
                  </a:txBody>
                  <a:tcPr marL="9525" marR="9525" marT="9525"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800" b="1" i="0" u="none" strike="noStrike" dirty="0">
                          <a:solidFill>
                            <a:srgbClr val="008265"/>
                          </a:solidFill>
                          <a:effectLst/>
                          <a:latin typeface="Calibri"/>
                        </a:rPr>
                        <a:t> </a:t>
                      </a:r>
                    </a:p>
                  </a:txBody>
                  <a:tcPr marL="9525" marR="9525" marT="9525"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0021"/>
                  </a:ext>
                </a:extLst>
              </a:tr>
              <a:tr h="116291">
                <a:tc gridSpan="9">
                  <a:txBody>
                    <a:bodyPr/>
                    <a:lstStyle/>
                    <a:p>
                      <a:pPr algn="l" rtl="0" fontAlgn="ctr"/>
                      <a:r>
                        <a:rPr lang="en-US" sz="800" b="1" i="0" u="none" strike="noStrike" dirty="0">
                          <a:solidFill>
                            <a:srgbClr val="000000"/>
                          </a:solidFill>
                          <a:effectLst/>
                          <a:latin typeface="Calibri" panose="020F0502020204030204" pitchFamily="34" charset="0"/>
                          <a:cs typeface="Calibri" panose="020F0502020204030204" pitchFamily="34" charset="0"/>
                        </a:rPr>
                        <a:t>This table shows MOD has correctly adjusted base revenue to match, in PV terms, the current PCFM view up to the latest year MOD has been published for.</a:t>
                      </a:r>
                      <a:endParaRPr lang="en-GB" sz="800" b="1" i="0" u="none" strike="noStrike" dirty="0">
                        <a:solidFill>
                          <a:srgbClr val="000000"/>
                        </a:solidFill>
                        <a:effectLst/>
                        <a:latin typeface="Calibri" panose="020F0502020204030204" pitchFamily="34" charset="0"/>
                        <a:cs typeface="Calibri" panose="020F0502020204030204" pitchFamily="34" charset="0"/>
                      </a:endParaRPr>
                    </a:p>
                  </a:txBody>
                  <a:tcPr marL="5876" marR="5876" marT="5876" marB="0" anchor="ctr">
                    <a:lnL>
                      <a:noFill/>
                    </a:lnL>
                    <a:lnR>
                      <a:noFill/>
                    </a:lnR>
                    <a:lnT w="12700" cap="flat" cmpd="sng" algn="ctr">
                      <a:solidFill>
                        <a:srgbClr val="0082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hMerge="1">
                  <a:txBody>
                    <a:bodyPr/>
                    <a:lstStyle/>
                    <a:p>
                      <a:pPr algn="r" rtl="0" fontAlgn="ctr"/>
                      <a:endParaRPr lang="en-GB" sz="800" b="1" i="0" u="none" strike="noStrike" dirty="0">
                        <a:solidFill>
                          <a:srgbClr val="008265"/>
                        </a:solidFill>
                        <a:effectLst/>
                        <a:latin typeface="Calibri"/>
                      </a:endParaRPr>
                    </a:p>
                  </a:txBody>
                  <a:tcPr marL="9525" marR="9525" marT="9525" marB="0" anchor="ctr">
                    <a:lnL>
                      <a:noFill/>
                    </a:lnL>
                    <a:lnR>
                      <a:noFill/>
                    </a:lnR>
                    <a:lnT w="12700" cap="flat" cmpd="sng" algn="ctr">
                      <a:solidFill>
                        <a:srgbClr val="0082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hMerge="1">
                  <a:txBody>
                    <a:bodyPr/>
                    <a:lstStyle/>
                    <a:p>
                      <a:pPr algn="r" rtl="0" fontAlgn="ctr"/>
                      <a:endParaRPr lang="en-GB" sz="800" b="1" i="0" u="none" strike="noStrike" dirty="0">
                        <a:solidFill>
                          <a:srgbClr val="008265"/>
                        </a:solidFill>
                        <a:effectLst/>
                        <a:latin typeface="Calibri"/>
                      </a:endParaRPr>
                    </a:p>
                  </a:txBody>
                  <a:tcPr marL="9525" marR="9525" marT="9525" marB="0" anchor="ctr">
                    <a:lnL>
                      <a:noFill/>
                    </a:lnL>
                    <a:lnR>
                      <a:noFill/>
                    </a:lnR>
                    <a:lnT w="12700" cap="flat" cmpd="sng" algn="ctr">
                      <a:solidFill>
                        <a:srgbClr val="0082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hMerge="1">
                  <a:txBody>
                    <a:bodyPr/>
                    <a:lstStyle/>
                    <a:p>
                      <a:pPr algn="r" rtl="0" fontAlgn="ctr"/>
                      <a:endParaRPr lang="en-GB" sz="800" b="1" i="0" u="none" strike="noStrike" dirty="0">
                        <a:solidFill>
                          <a:srgbClr val="008265"/>
                        </a:solidFill>
                        <a:effectLst/>
                        <a:latin typeface="Calibri"/>
                      </a:endParaRPr>
                    </a:p>
                  </a:txBody>
                  <a:tcPr marL="9525" marR="9525" marT="9525" marB="0" anchor="ctr">
                    <a:lnL>
                      <a:noFill/>
                    </a:lnL>
                    <a:lnR>
                      <a:noFill/>
                    </a:lnR>
                    <a:lnT w="12700" cap="flat" cmpd="sng" algn="ctr">
                      <a:solidFill>
                        <a:srgbClr val="0082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hMerge="1">
                  <a:txBody>
                    <a:bodyPr/>
                    <a:lstStyle/>
                    <a:p>
                      <a:pPr algn="r" rtl="0" fontAlgn="ctr"/>
                      <a:endParaRPr lang="en-GB" sz="800" b="1" i="0" u="none" strike="noStrike" dirty="0">
                        <a:solidFill>
                          <a:srgbClr val="008265"/>
                        </a:solidFill>
                        <a:effectLst/>
                        <a:latin typeface="Calibri"/>
                      </a:endParaRPr>
                    </a:p>
                  </a:txBody>
                  <a:tcPr marL="9525" marR="9525" marT="9525" marB="0" anchor="ctr">
                    <a:lnL>
                      <a:noFill/>
                    </a:lnL>
                    <a:lnR>
                      <a:noFill/>
                    </a:lnR>
                    <a:lnT w="12700" cap="flat" cmpd="sng" algn="ctr">
                      <a:solidFill>
                        <a:srgbClr val="0082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hMerge="1">
                  <a:txBody>
                    <a:bodyPr/>
                    <a:lstStyle/>
                    <a:p>
                      <a:pPr algn="r" rtl="0" fontAlgn="ctr"/>
                      <a:endParaRPr lang="en-GB" sz="800" b="1" i="0" u="none" strike="noStrike" dirty="0">
                        <a:solidFill>
                          <a:srgbClr val="008265"/>
                        </a:solidFill>
                        <a:effectLst/>
                        <a:latin typeface="Calibri"/>
                      </a:endParaRPr>
                    </a:p>
                  </a:txBody>
                  <a:tcPr marL="9525" marR="9525" marT="9525" marB="0" anchor="ctr">
                    <a:lnL>
                      <a:noFill/>
                    </a:lnL>
                    <a:lnR>
                      <a:noFill/>
                    </a:lnR>
                    <a:lnT w="12700" cap="flat" cmpd="sng" algn="ctr">
                      <a:solidFill>
                        <a:srgbClr val="0082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hMerge="1">
                  <a:txBody>
                    <a:bodyPr/>
                    <a:lstStyle/>
                    <a:p>
                      <a:pPr algn="r" rtl="0" fontAlgn="ctr"/>
                      <a:endParaRPr lang="en-GB" sz="800" b="1" i="0" u="none" strike="noStrike" dirty="0">
                        <a:solidFill>
                          <a:srgbClr val="008265"/>
                        </a:solidFill>
                        <a:effectLst/>
                        <a:latin typeface="Calibri"/>
                      </a:endParaRPr>
                    </a:p>
                  </a:txBody>
                  <a:tcPr marL="9525" marR="9525" marT="9525" marB="0" anchor="ctr">
                    <a:lnL>
                      <a:noFill/>
                    </a:lnL>
                    <a:lnR>
                      <a:noFill/>
                    </a:lnR>
                    <a:lnT w="12700" cap="flat" cmpd="sng" algn="ctr">
                      <a:solidFill>
                        <a:srgbClr val="0082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hMerge="1">
                  <a:txBody>
                    <a:bodyPr/>
                    <a:lstStyle/>
                    <a:p>
                      <a:pPr algn="r" rtl="0" fontAlgn="ctr"/>
                      <a:endParaRPr lang="en-GB" sz="800" b="1" i="0" u="none" strike="noStrike" dirty="0">
                        <a:solidFill>
                          <a:srgbClr val="008265"/>
                        </a:solidFill>
                        <a:effectLst/>
                        <a:latin typeface="Calibri"/>
                      </a:endParaRPr>
                    </a:p>
                  </a:txBody>
                  <a:tcPr marL="9525" marR="9525" marT="9525" marB="0" anchor="ctr">
                    <a:lnL>
                      <a:noFill/>
                    </a:lnL>
                    <a:lnR>
                      <a:noFill/>
                    </a:lnR>
                    <a:lnT w="12700" cap="flat" cmpd="sng" algn="ctr">
                      <a:solidFill>
                        <a:srgbClr val="0082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hMerge="1">
                  <a:txBody>
                    <a:bodyPr/>
                    <a:lstStyle/>
                    <a:p>
                      <a:pPr algn="r" rtl="0" fontAlgn="b"/>
                      <a:endParaRPr lang="en-GB" sz="800" b="1" i="0" u="none" strike="noStrike" dirty="0">
                        <a:solidFill>
                          <a:srgbClr val="008265"/>
                        </a:solidFill>
                        <a:effectLst/>
                        <a:latin typeface="Calibri"/>
                      </a:endParaRPr>
                    </a:p>
                  </a:txBody>
                  <a:tcPr marL="9525" marR="9525" marT="9525" marB="0" anchor="b">
                    <a:lnL>
                      <a:noFill/>
                    </a:lnL>
                    <a:lnR>
                      <a:noFill/>
                    </a:lnR>
                    <a:lnT w="12700" cap="flat" cmpd="sng" algn="ctr">
                      <a:solidFill>
                        <a:srgbClr val="0082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xmlns="" val="1002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059719354"/>
              </p:ext>
            </p:extLst>
          </p:nvPr>
        </p:nvGraphicFramePr>
        <p:xfrm>
          <a:off x="181362" y="1894444"/>
          <a:ext cx="6137378" cy="3849857"/>
        </p:xfrm>
        <a:graphic>
          <a:graphicData uri="http://schemas.openxmlformats.org/drawingml/2006/table">
            <a:tbl>
              <a:tblPr/>
              <a:tblGrid>
                <a:gridCol w="1705175">
                  <a:extLst>
                    <a:ext uri="{9D8B030D-6E8A-4147-A177-3AD203B41FA5}">
                      <a16:colId xmlns:a16="http://schemas.microsoft.com/office/drawing/2014/main" xmlns="" val="4271546762"/>
                    </a:ext>
                  </a:extLst>
                </a:gridCol>
                <a:gridCol w="520329">
                  <a:extLst>
                    <a:ext uri="{9D8B030D-6E8A-4147-A177-3AD203B41FA5}">
                      <a16:colId xmlns:a16="http://schemas.microsoft.com/office/drawing/2014/main" xmlns="" val="798360612"/>
                    </a:ext>
                  </a:extLst>
                </a:gridCol>
                <a:gridCol w="545406">
                  <a:extLst>
                    <a:ext uri="{9D8B030D-6E8A-4147-A177-3AD203B41FA5}">
                      <a16:colId xmlns:a16="http://schemas.microsoft.com/office/drawing/2014/main" xmlns="" val="4144189170"/>
                    </a:ext>
                  </a:extLst>
                </a:gridCol>
                <a:gridCol w="470177">
                  <a:extLst>
                    <a:ext uri="{9D8B030D-6E8A-4147-A177-3AD203B41FA5}">
                      <a16:colId xmlns:a16="http://schemas.microsoft.com/office/drawing/2014/main" xmlns="" val="485327656"/>
                    </a:ext>
                  </a:extLst>
                </a:gridCol>
                <a:gridCol w="545406">
                  <a:extLst>
                    <a:ext uri="{9D8B030D-6E8A-4147-A177-3AD203B41FA5}">
                      <a16:colId xmlns:a16="http://schemas.microsoft.com/office/drawing/2014/main" xmlns="" val="1571019646"/>
                    </a:ext>
                  </a:extLst>
                </a:gridCol>
                <a:gridCol w="470177">
                  <a:extLst>
                    <a:ext uri="{9D8B030D-6E8A-4147-A177-3AD203B41FA5}">
                      <a16:colId xmlns:a16="http://schemas.microsoft.com/office/drawing/2014/main" xmlns="" val="1914662016"/>
                    </a:ext>
                  </a:extLst>
                </a:gridCol>
                <a:gridCol w="470177">
                  <a:extLst>
                    <a:ext uri="{9D8B030D-6E8A-4147-A177-3AD203B41FA5}">
                      <a16:colId xmlns:a16="http://schemas.microsoft.com/office/drawing/2014/main" xmlns="" val="3277064428"/>
                    </a:ext>
                  </a:extLst>
                </a:gridCol>
                <a:gridCol w="470177">
                  <a:extLst>
                    <a:ext uri="{9D8B030D-6E8A-4147-A177-3AD203B41FA5}">
                      <a16:colId xmlns:a16="http://schemas.microsoft.com/office/drawing/2014/main" xmlns="" val="1744932522"/>
                    </a:ext>
                  </a:extLst>
                </a:gridCol>
                <a:gridCol w="470177">
                  <a:extLst>
                    <a:ext uri="{9D8B030D-6E8A-4147-A177-3AD203B41FA5}">
                      <a16:colId xmlns:a16="http://schemas.microsoft.com/office/drawing/2014/main" xmlns="" val="3529433306"/>
                    </a:ext>
                  </a:extLst>
                </a:gridCol>
                <a:gridCol w="470177">
                  <a:extLst>
                    <a:ext uri="{9D8B030D-6E8A-4147-A177-3AD203B41FA5}">
                      <a16:colId xmlns:a16="http://schemas.microsoft.com/office/drawing/2014/main" xmlns="" val="4195453502"/>
                    </a:ext>
                  </a:extLst>
                </a:gridCol>
              </a:tblGrid>
              <a:tr h="180545">
                <a:tc>
                  <a:txBody>
                    <a:bodyPr/>
                    <a:lstStyle/>
                    <a:p>
                      <a:pPr algn="l" rtl="0" fontAlgn="t"/>
                      <a:r>
                        <a:rPr lang="en-GB" sz="900" b="1" i="0" u="none" strike="noStrike">
                          <a:solidFill>
                            <a:srgbClr val="008265"/>
                          </a:solidFill>
                          <a:effectLst/>
                          <a:latin typeface="Calibri" panose="020F0502020204030204" pitchFamily="34" charset="0"/>
                        </a:rPr>
                        <a:t>NGET TO RAV</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1" i="0" u="none" strike="noStrike">
                          <a:solidFill>
                            <a:srgbClr val="000000"/>
                          </a:solidFill>
                          <a:effectLst/>
                          <a:latin typeface="Arial" panose="020B0604020202020204" pitchFamily="34" charset="0"/>
                        </a:rPr>
                        <a:t> </a:t>
                      </a:r>
                    </a:p>
                  </a:txBody>
                  <a:tcPr marL="4453" marR="4453" marT="4453" marB="0" anchor="b">
                    <a:lnL>
                      <a:noFill/>
                    </a:lnL>
                    <a:lnR>
                      <a:noFill/>
                    </a:lnR>
                    <a:lnT>
                      <a:noFill/>
                    </a:lnT>
                    <a:lnB>
                      <a:noFill/>
                    </a:lnB>
                    <a:solidFill>
                      <a:srgbClr val="FFFFFF"/>
                    </a:solidFill>
                  </a:tcPr>
                </a:tc>
                <a:extLst>
                  <a:ext uri="{0D108BD9-81ED-4DB2-BD59-A6C34878D82A}">
                    <a16:rowId xmlns:a16="http://schemas.microsoft.com/office/drawing/2014/main" xmlns="" val="44114526"/>
                  </a:ext>
                </a:extLst>
              </a:tr>
              <a:tr h="180545">
                <a:tc>
                  <a:txBody>
                    <a:bodyPr/>
                    <a:lstStyle/>
                    <a:p>
                      <a:pPr algn="l" rtl="0" fontAlgn="t"/>
                      <a:r>
                        <a:rPr lang="en-GB" sz="900" b="1" i="0" u="none" strike="noStrike">
                          <a:solidFill>
                            <a:srgbClr val="008265"/>
                          </a:solidFill>
                          <a:effectLst/>
                          <a:latin typeface="Calibri" panose="020F0502020204030204" pitchFamily="34" charset="0"/>
                        </a:rPr>
                        <a:t>£m (2009/10 prices)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2013/14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2014/15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2015/16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2016/17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2017/18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2018/19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2019/20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2020/21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l" fontAlgn="b"/>
                      <a:endParaRPr lang="en-GB" sz="900" b="1" i="0" u="none" strike="noStrike">
                        <a:solidFill>
                          <a:srgbClr val="000000"/>
                        </a:solidFill>
                        <a:effectLst/>
                        <a:latin typeface="Arial" panose="020B0604020202020204" pitchFamily="34" charset="0"/>
                      </a:endParaRPr>
                    </a:p>
                  </a:txBody>
                  <a:tcPr marL="4453" marR="4453" marT="4453" marB="0" anchor="b">
                    <a:lnL>
                      <a:noFill/>
                    </a:lnL>
                    <a:lnR>
                      <a:noFill/>
                    </a:lnR>
                    <a:lnT>
                      <a:noFill/>
                    </a:lnT>
                    <a:lnB>
                      <a:noFill/>
                    </a:lnB>
                  </a:tcPr>
                </a:tc>
                <a:extLst>
                  <a:ext uri="{0D108BD9-81ED-4DB2-BD59-A6C34878D82A}">
                    <a16:rowId xmlns:a16="http://schemas.microsoft.com/office/drawing/2014/main" xmlns="" val="1795327271"/>
                  </a:ext>
                </a:extLst>
              </a:tr>
              <a:tr h="180545">
                <a:tc>
                  <a:txBody>
                    <a:bodyPr/>
                    <a:lstStyle/>
                    <a:p>
                      <a:pPr algn="l" rtl="0" fontAlgn="t"/>
                      <a:r>
                        <a:rPr lang="en-GB" sz="900" b="0" i="0" u="none" strike="noStrike">
                          <a:solidFill>
                            <a:srgbClr val="000000"/>
                          </a:solidFill>
                          <a:effectLst/>
                          <a:latin typeface="Calibri" panose="020F0502020204030204" pitchFamily="34" charset="0"/>
                        </a:rPr>
                        <a:t>Opening  (excl Shadow RAV)</a:t>
                      </a:r>
                    </a:p>
                  </a:txBody>
                  <a:tcPr marL="4453" marR="4453" marT="4453"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8,691</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9,103</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9,495</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9,861</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10,269</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10,749</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11,263</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11,507</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l" fontAlgn="b"/>
                      <a:endParaRPr lang="en-GB" sz="900" b="1" i="0" u="none" strike="noStrike">
                        <a:solidFill>
                          <a:srgbClr val="000000"/>
                        </a:solidFill>
                        <a:effectLst/>
                        <a:latin typeface="Arial" panose="020B0604020202020204" pitchFamily="34" charset="0"/>
                      </a:endParaRPr>
                    </a:p>
                  </a:txBody>
                  <a:tcPr marL="4453" marR="4453" marT="4453" marB="0" anchor="b">
                    <a:lnL>
                      <a:noFill/>
                    </a:lnL>
                    <a:lnR>
                      <a:noFill/>
                    </a:lnR>
                    <a:lnT>
                      <a:noFill/>
                    </a:lnT>
                    <a:lnB>
                      <a:noFill/>
                    </a:lnB>
                  </a:tcPr>
                </a:tc>
                <a:extLst>
                  <a:ext uri="{0D108BD9-81ED-4DB2-BD59-A6C34878D82A}">
                    <a16:rowId xmlns:a16="http://schemas.microsoft.com/office/drawing/2014/main" xmlns="" val="1691174335"/>
                  </a:ext>
                </a:extLst>
              </a:tr>
              <a:tr h="180545">
                <a:tc>
                  <a:txBody>
                    <a:bodyPr/>
                    <a:lstStyle/>
                    <a:p>
                      <a:pPr algn="l" rtl="0" fontAlgn="t"/>
                      <a:r>
                        <a:rPr lang="en-GB" sz="900" b="0" i="0" u="none" strike="noStrike">
                          <a:solidFill>
                            <a:srgbClr val="000000"/>
                          </a:solidFill>
                          <a:effectLst/>
                          <a:latin typeface="Calibri" panose="020F0502020204030204" pitchFamily="34" charset="0"/>
                        </a:rPr>
                        <a:t>Update for TPCR4 Actuals</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(177)</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l" fontAlgn="b"/>
                      <a:endParaRPr lang="en-GB" sz="900" b="1" i="0" u="none" strike="noStrike">
                        <a:solidFill>
                          <a:srgbClr val="000000"/>
                        </a:solidFill>
                        <a:effectLst/>
                        <a:latin typeface="Arial" panose="020B0604020202020204" pitchFamily="34" charset="0"/>
                      </a:endParaRPr>
                    </a:p>
                  </a:txBody>
                  <a:tcPr marL="4453" marR="4453" marT="4453" marB="0" anchor="b">
                    <a:lnL>
                      <a:noFill/>
                    </a:lnL>
                    <a:lnR>
                      <a:noFill/>
                    </a:lnR>
                    <a:lnT>
                      <a:noFill/>
                    </a:lnT>
                    <a:lnB>
                      <a:noFill/>
                    </a:lnB>
                  </a:tcPr>
                </a:tc>
                <a:extLst>
                  <a:ext uri="{0D108BD9-81ED-4DB2-BD59-A6C34878D82A}">
                    <a16:rowId xmlns:a16="http://schemas.microsoft.com/office/drawing/2014/main" xmlns="" val="1053062647"/>
                  </a:ext>
                </a:extLst>
              </a:tr>
              <a:tr h="180545">
                <a:tc>
                  <a:txBody>
                    <a:bodyPr/>
                    <a:lstStyle/>
                    <a:p>
                      <a:pPr algn="l" rtl="0" fontAlgn="t"/>
                      <a:r>
                        <a:rPr lang="en-GB" sz="900" b="0" i="0" u="none" strike="noStrike">
                          <a:solidFill>
                            <a:srgbClr val="000000"/>
                          </a:solidFill>
                          <a:effectLst/>
                          <a:latin typeface="Calibri" panose="020F0502020204030204" pitchFamily="34" charset="0"/>
                        </a:rPr>
                        <a:t>Transfers in </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82</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l" fontAlgn="b"/>
                      <a:endParaRPr lang="en-GB" sz="900" b="1" i="0" u="none" strike="noStrike">
                        <a:solidFill>
                          <a:srgbClr val="000000"/>
                        </a:solidFill>
                        <a:effectLst/>
                        <a:latin typeface="Arial" panose="020B0604020202020204" pitchFamily="34" charset="0"/>
                      </a:endParaRPr>
                    </a:p>
                  </a:txBody>
                  <a:tcPr marL="4453" marR="4453" marT="4453" marB="0" anchor="b">
                    <a:lnL>
                      <a:noFill/>
                    </a:lnL>
                    <a:lnR>
                      <a:noFill/>
                    </a:lnR>
                    <a:lnT>
                      <a:noFill/>
                    </a:lnT>
                    <a:lnB>
                      <a:noFill/>
                    </a:lnB>
                  </a:tcPr>
                </a:tc>
                <a:extLst>
                  <a:ext uri="{0D108BD9-81ED-4DB2-BD59-A6C34878D82A}">
                    <a16:rowId xmlns:a16="http://schemas.microsoft.com/office/drawing/2014/main" xmlns="" val="1298764657"/>
                  </a:ext>
                </a:extLst>
              </a:tr>
              <a:tr h="180545">
                <a:tc>
                  <a:txBody>
                    <a:bodyPr/>
                    <a:lstStyle/>
                    <a:p>
                      <a:pPr algn="l" rtl="0" fontAlgn="t"/>
                      <a:r>
                        <a:rPr lang="en-GB" sz="900" b="0" i="0" u="none" strike="noStrike">
                          <a:solidFill>
                            <a:srgbClr val="000000"/>
                          </a:solidFill>
                          <a:effectLst/>
                          <a:latin typeface="Calibri" panose="020F0502020204030204" pitchFamily="34" charset="0"/>
                        </a:rPr>
                        <a:t>Additions </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1,152</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978</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976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961</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1,133</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1,187</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929</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838</a:t>
                      </a:r>
                    </a:p>
                  </a:txBody>
                  <a:tcPr marL="4453" marR="4453" marT="4453" marB="0" anchor="ctr">
                    <a:lnL>
                      <a:noFill/>
                    </a:lnL>
                    <a:lnR>
                      <a:noFill/>
                    </a:lnR>
                    <a:lnT>
                      <a:noFill/>
                    </a:lnT>
                    <a:lnB>
                      <a:noFill/>
                    </a:lnB>
                    <a:solidFill>
                      <a:srgbClr val="FFFFFF"/>
                    </a:solidFill>
                  </a:tcPr>
                </a:tc>
                <a:tc>
                  <a:txBody>
                    <a:bodyPr/>
                    <a:lstStyle/>
                    <a:p>
                      <a:pPr algn="l" fontAlgn="b"/>
                      <a:endParaRPr lang="en-GB" sz="900" b="1" i="0" u="none" strike="noStrike">
                        <a:solidFill>
                          <a:srgbClr val="000000"/>
                        </a:solidFill>
                        <a:effectLst/>
                        <a:latin typeface="Arial" panose="020B0604020202020204" pitchFamily="34" charset="0"/>
                      </a:endParaRPr>
                    </a:p>
                  </a:txBody>
                  <a:tcPr marL="4453" marR="4453" marT="4453" marB="0" anchor="b">
                    <a:lnL>
                      <a:noFill/>
                    </a:lnL>
                    <a:lnR>
                      <a:noFill/>
                    </a:lnR>
                    <a:lnT>
                      <a:noFill/>
                    </a:lnT>
                    <a:lnB>
                      <a:noFill/>
                    </a:lnB>
                  </a:tcPr>
                </a:tc>
                <a:extLst>
                  <a:ext uri="{0D108BD9-81ED-4DB2-BD59-A6C34878D82A}">
                    <a16:rowId xmlns:a16="http://schemas.microsoft.com/office/drawing/2014/main" xmlns="" val="3489523600"/>
                  </a:ext>
                </a:extLst>
              </a:tr>
              <a:tr h="180545">
                <a:tc>
                  <a:txBody>
                    <a:bodyPr/>
                    <a:lstStyle/>
                    <a:p>
                      <a:pPr algn="l" rtl="0" fontAlgn="t"/>
                      <a:r>
                        <a:rPr lang="en-GB" sz="900" b="0" i="0" u="none" strike="noStrike">
                          <a:solidFill>
                            <a:srgbClr val="000000"/>
                          </a:solidFill>
                          <a:effectLst/>
                          <a:latin typeface="Calibri" panose="020F0502020204030204" pitchFamily="34" charset="0"/>
                        </a:rPr>
                        <a:t>Depreciation </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(564)</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(586)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(610)</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(636)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(653)</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(673)</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(684)</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(689)</a:t>
                      </a:r>
                    </a:p>
                  </a:txBody>
                  <a:tcPr marL="4453" marR="4453" marT="4453" marB="0" anchor="ctr">
                    <a:lnL>
                      <a:noFill/>
                    </a:lnL>
                    <a:lnR>
                      <a:noFill/>
                    </a:lnR>
                    <a:lnT>
                      <a:noFill/>
                    </a:lnT>
                    <a:lnB>
                      <a:noFill/>
                    </a:lnB>
                    <a:solidFill>
                      <a:srgbClr val="FFFFFF"/>
                    </a:solidFill>
                  </a:tcPr>
                </a:tc>
                <a:tc>
                  <a:txBody>
                    <a:bodyPr/>
                    <a:lstStyle/>
                    <a:p>
                      <a:pPr algn="l" fontAlgn="b"/>
                      <a:endParaRPr lang="en-GB" sz="900" b="1" i="0" u="none" strike="noStrike">
                        <a:solidFill>
                          <a:srgbClr val="000000"/>
                        </a:solidFill>
                        <a:effectLst/>
                        <a:latin typeface="Arial" panose="020B0604020202020204" pitchFamily="34" charset="0"/>
                      </a:endParaRPr>
                    </a:p>
                  </a:txBody>
                  <a:tcPr marL="4453" marR="4453" marT="4453" marB="0" anchor="b">
                    <a:lnL>
                      <a:noFill/>
                    </a:lnL>
                    <a:lnR>
                      <a:noFill/>
                    </a:lnR>
                    <a:lnT>
                      <a:noFill/>
                    </a:lnT>
                    <a:lnB>
                      <a:noFill/>
                    </a:lnB>
                  </a:tcPr>
                </a:tc>
                <a:extLst>
                  <a:ext uri="{0D108BD9-81ED-4DB2-BD59-A6C34878D82A}">
                    <a16:rowId xmlns:a16="http://schemas.microsoft.com/office/drawing/2014/main" xmlns="" val="3862003331"/>
                  </a:ext>
                </a:extLst>
              </a:tr>
              <a:tr h="180545">
                <a:tc>
                  <a:txBody>
                    <a:bodyPr/>
                    <a:lstStyle/>
                    <a:p>
                      <a:pPr algn="l" rtl="0" fontAlgn="t"/>
                      <a:r>
                        <a:rPr lang="en-US" sz="900" b="1" i="0" u="none" strike="noStrike">
                          <a:solidFill>
                            <a:srgbClr val="008265"/>
                          </a:solidFill>
                          <a:effectLst/>
                          <a:latin typeface="Calibri" panose="020F0502020204030204" pitchFamily="34" charset="0"/>
                        </a:rPr>
                        <a:t>Closing Balance (excl Shadow RAV)</a:t>
                      </a:r>
                    </a:p>
                  </a:txBody>
                  <a:tcPr marL="4453" marR="4453" marT="4453" marB="0">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9,103</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9,495</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9,861</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10,269</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10,749</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11,263</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11,507</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11,656</a:t>
                      </a:r>
                    </a:p>
                  </a:txBody>
                  <a:tcPr marL="4453" marR="4453" marT="4453" marB="0" anchor="ctr">
                    <a:lnL>
                      <a:noFill/>
                    </a:lnL>
                    <a:lnR>
                      <a:noFill/>
                    </a:lnR>
                    <a:lnT>
                      <a:noFill/>
                    </a:lnT>
                    <a:lnB>
                      <a:noFill/>
                    </a:lnB>
                    <a:solidFill>
                      <a:srgbClr val="FFFFFF"/>
                    </a:solidFill>
                  </a:tcPr>
                </a:tc>
                <a:tc>
                  <a:txBody>
                    <a:bodyPr/>
                    <a:lstStyle/>
                    <a:p>
                      <a:pPr algn="l" fontAlgn="b"/>
                      <a:endParaRPr lang="en-GB" sz="900" b="1" i="0" u="none" strike="noStrike">
                        <a:solidFill>
                          <a:srgbClr val="000000"/>
                        </a:solidFill>
                        <a:effectLst/>
                        <a:latin typeface="Arial" panose="020B0604020202020204" pitchFamily="34" charset="0"/>
                      </a:endParaRPr>
                    </a:p>
                  </a:txBody>
                  <a:tcPr marL="4453" marR="4453" marT="4453" marB="0" anchor="b">
                    <a:lnL>
                      <a:noFill/>
                    </a:lnL>
                    <a:lnR>
                      <a:noFill/>
                    </a:lnR>
                    <a:lnT>
                      <a:noFill/>
                    </a:lnT>
                    <a:lnB>
                      <a:noFill/>
                    </a:lnB>
                  </a:tcPr>
                </a:tc>
                <a:extLst>
                  <a:ext uri="{0D108BD9-81ED-4DB2-BD59-A6C34878D82A}">
                    <a16:rowId xmlns:a16="http://schemas.microsoft.com/office/drawing/2014/main" xmlns="" val="3632642390"/>
                  </a:ext>
                </a:extLst>
              </a:tr>
              <a:tr h="180545">
                <a:tc>
                  <a:txBody>
                    <a:bodyPr/>
                    <a:lstStyle/>
                    <a:p>
                      <a:pPr algn="l" rtl="0" fontAlgn="t"/>
                      <a:r>
                        <a:rPr lang="en-GB" sz="900" b="0" i="0" u="none" strike="noStrike">
                          <a:solidFill>
                            <a:srgbClr val="000000"/>
                          </a:solidFill>
                          <a:effectLst/>
                          <a:latin typeface="Calibri" panose="020F0502020204030204" pitchFamily="34" charset="0"/>
                        </a:rPr>
                        <a:t>Closing shadow RAV </a:t>
                      </a:r>
                    </a:p>
                  </a:txBody>
                  <a:tcPr marL="4453" marR="4453" marT="4453"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95</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89</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82</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l" fontAlgn="b"/>
                      <a:endParaRPr lang="en-GB" sz="900" b="1" i="0" u="none" strike="noStrike">
                        <a:solidFill>
                          <a:srgbClr val="000000"/>
                        </a:solidFill>
                        <a:effectLst/>
                        <a:latin typeface="Arial" panose="020B0604020202020204" pitchFamily="34" charset="0"/>
                      </a:endParaRPr>
                    </a:p>
                  </a:txBody>
                  <a:tcPr marL="4453" marR="4453" marT="4453" marB="0" anchor="b">
                    <a:lnL>
                      <a:noFill/>
                    </a:lnL>
                    <a:lnR>
                      <a:noFill/>
                    </a:lnR>
                    <a:lnT>
                      <a:noFill/>
                    </a:lnT>
                    <a:lnB>
                      <a:noFill/>
                    </a:lnB>
                  </a:tcPr>
                </a:tc>
                <a:extLst>
                  <a:ext uri="{0D108BD9-81ED-4DB2-BD59-A6C34878D82A}">
                    <a16:rowId xmlns:a16="http://schemas.microsoft.com/office/drawing/2014/main" xmlns="" val="1984670102"/>
                  </a:ext>
                </a:extLst>
              </a:tr>
              <a:tr h="180545">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w="12700" cap="flat" cmpd="sng" algn="ctr">
                      <a:solidFill>
                        <a:srgbClr val="008265"/>
                      </a:solidFill>
                      <a:prstDash val="solid"/>
                      <a:round/>
                      <a:headEnd type="none" w="med" len="med"/>
                      <a:tailEnd type="none" w="med" len="med"/>
                    </a:lnT>
                    <a:lnB>
                      <a:noFill/>
                    </a:lnB>
                  </a:tcPr>
                </a:tc>
                <a:tc>
                  <a:txBody>
                    <a:bodyPr/>
                    <a:lstStyle/>
                    <a:p>
                      <a:pPr algn="l" fontAlgn="b"/>
                      <a:endParaRPr lang="en-GB" sz="900" b="1" i="0" u="none" strike="noStrike">
                        <a:solidFill>
                          <a:srgbClr val="000000"/>
                        </a:solidFill>
                        <a:effectLst/>
                        <a:latin typeface="Arial" panose="020B0604020202020204" pitchFamily="34" charset="0"/>
                      </a:endParaRPr>
                    </a:p>
                  </a:txBody>
                  <a:tcPr marL="4453" marR="4453" marT="4453" marB="0" anchor="b">
                    <a:lnL>
                      <a:noFill/>
                    </a:lnL>
                    <a:lnR>
                      <a:noFill/>
                    </a:lnR>
                    <a:lnT>
                      <a:noFill/>
                    </a:lnT>
                    <a:lnB>
                      <a:noFill/>
                    </a:lnB>
                  </a:tcPr>
                </a:tc>
                <a:extLst>
                  <a:ext uri="{0D108BD9-81ED-4DB2-BD59-A6C34878D82A}">
                    <a16:rowId xmlns:a16="http://schemas.microsoft.com/office/drawing/2014/main" xmlns="" val="2520286671"/>
                  </a:ext>
                </a:extLst>
              </a:tr>
              <a:tr h="180545">
                <a:tc>
                  <a:txBody>
                    <a:bodyPr/>
                    <a:lstStyle/>
                    <a:p>
                      <a:pPr algn="l" rtl="0" fontAlgn="t"/>
                      <a:r>
                        <a:rPr lang="en-GB" sz="900" b="1" i="0" u="none" strike="noStrike">
                          <a:solidFill>
                            <a:srgbClr val="008265"/>
                          </a:solidFill>
                          <a:effectLst/>
                          <a:latin typeface="Calibri" panose="020F0502020204030204" pitchFamily="34" charset="0"/>
                        </a:rPr>
                        <a:t>NGET TO Revenue</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Arial" panose="020B0604020202020204" pitchFamily="34" charset="0"/>
                      </a:endParaRP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tcPr>
                </a:tc>
                <a:tc>
                  <a:txBody>
                    <a:bodyPr/>
                    <a:lstStyle/>
                    <a:p>
                      <a:pPr algn="l" fontAlgn="b"/>
                      <a:r>
                        <a:rPr lang="en-GB" sz="900" b="1" i="0" u="none" strike="noStrike">
                          <a:solidFill>
                            <a:srgbClr val="000000"/>
                          </a:solidFill>
                          <a:effectLst/>
                          <a:latin typeface="Arial" panose="020B0604020202020204" pitchFamily="34" charset="0"/>
                        </a:rPr>
                        <a:t> </a:t>
                      </a: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1743247060"/>
                  </a:ext>
                </a:extLst>
              </a:tr>
              <a:tr h="169442">
                <a:tc>
                  <a:txBody>
                    <a:bodyPr/>
                    <a:lstStyle/>
                    <a:p>
                      <a:pPr algn="l" rtl="0" fontAlgn="t"/>
                      <a:r>
                        <a:rPr lang="en-GB" sz="900" b="1" i="0" u="none" strike="noStrike">
                          <a:solidFill>
                            <a:srgbClr val="008265"/>
                          </a:solidFill>
                          <a:effectLst/>
                          <a:latin typeface="Calibri" panose="020F0502020204030204" pitchFamily="34" charset="0"/>
                        </a:rPr>
                        <a:t>£m (2009/10 prices)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2013/14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2014/15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2015/16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2016/17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2017/18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2018/19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2019/20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2020/21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tc>
                  <a:txBody>
                    <a:bodyPr/>
                    <a:lstStyle/>
                    <a:p>
                      <a:pPr algn="ctr" rtl="0" fontAlgn="t"/>
                      <a:r>
                        <a:rPr lang="en-GB" sz="900" b="1" i="0" u="none" strike="noStrike">
                          <a:solidFill>
                            <a:srgbClr val="008265"/>
                          </a:solidFill>
                          <a:effectLst/>
                          <a:latin typeface="Calibri" panose="020F0502020204030204" pitchFamily="34" charset="0"/>
                        </a:rPr>
                        <a:t>Total </a:t>
                      </a:r>
                    </a:p>
                  </a:txBody>
                  <a:tcPr marL="4453" marR="4453" marT="4453" marB="0">
                    <a:lnL>
                      <a:noFill/>
                    </a:lnL>
                    <a:lnR>
                      <a:noFill/>
                    </a:lnR>
                    <a:lnT w="12700" cap="flat" cmpd="sng" algn="ctr">
                      <a:solidFill>
                        <a:srgbClr val="008265"/>
                      </a:solidFill>
                      <a:prstDash val="solid"/>
                      <a:round/>
                      <a:headEnd type="none" w="med" len="med"/>
                      <a:tailEnd type="none" w="med" len="med"/>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515057827"/>
                  </a:ext>
                </a:extLst>
              </a:tr>
              <a:tr h="169442">
                <a:tc>
                  <a:txBody>
                    <a:bodyPr/>
                    <a:lstStyle/>
                    <a:p>
                      <a:pPr algn="l" rtl="0" fontAlgn="t"/>
                      <a:r>
                        <a:rPr lang="en-GB" sz="900" b="0" i="0" u="none" strike="noStrike">
                          <a:solidFill>
                            <a:srgbClr val="000000"/>
                          </a:solidFill>
                          <a:effectLst/>
                          <a:latin typeface="Calibri" panose="020F0502020204030204" pitchFamily="34" charset="0"/>
                        </a:rPr>
                        <a:t>Fast money </a:t>
                      </a:r>
                    </a:p>
                  </a:txBody>
                  <a:tcPr marL="4453" marR="4453" marT="4453" marB="0">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203</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173</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172</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170</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200</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209</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164</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148</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1,439</a:t>
                      </a:r>
                    </a:p>
                  </a:txBody>
                  <a:tcPr marL="4453" marR="4453" marT="4453" marB="0" anchor="ctr">
                    <a:lnL>
                      <a:noFill/>
                    </a:lnL>
                    <a:lnR>
                      <a:noFill/>
                    </a:lnR>
                    <a:lnT w="12700" cap="flat" cmpd="sng" algn="ctr">
                      <a:solidFill>
                        <a:srgbClr val="00826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80834890"/>
                  </a:ext>
                </a:extLst>
              </a:tr>
              <a:tr h="169442">
                <a:tc>
                  <a:txBody>
                    <a:bodyPr/>
                    <a:lstStyle/>
                    <a:p>
                      <a:pPr algn="l" rtl="0" fontAlgn="t"/>
                      <a:r>
                        <a:rPr lang="en-GB" sz="900" b="0" i="0" u="none" strike="noStrike">
                          <a:solidFill>
                            <a:srgbClr val="000000"/>
                          </a:solidFill>
                          <a:effectLst/>
                          <a:latin typeface="Calibri" panose="020F0502020204030204" pitchFamily="34" charset="0"/>
                        </a:rPr>
                        <a:t>Non controllable costs </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94</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88</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708</a:t>
                      </a:r>
                    </a:p>
                  </a:txBody>
                  <a:tcPr marL="4453" marR="4453" marT="4453" marB="0" anchor="ctr">
                    <a:lnL>
                      <a:noFill/>
                    </a:lnL>
                    <a:lnR>
                      <a:noFill/>
                    </a:lnR>
                    <a:lnT>
                      <a:noFill/>
                    </a:lnT>
                    <a:lnB>
                      <a:noFill/>
                    </a:lnB>
                    <a:solidFill>
                      <a:srgbClr val="FFFFFF"/>
                    </a:solidFill>
                  </a:tcPr>
                </a:tc>
                <a:extLst>
                  <a:ext uri="{0D108BD9-81ED-4DB2-BD59-A6C34878D82A}">
                    <a16:rowId xmlns:a16="http://schemas.microsoft.com/office/drawing/2014/main" xmlns="" val="1530890766"/>
                  </a:ext>
                </a:extLst>
              </a:tr>
              <a:tr h="169442">
                <a:tc>
                  <a:txBody>
                    <a:bodyPr/>
                    <a:lstStyle/>
                    <a:p>
                      <a:pPr algn="l" rtl="0" fontAlgn="t"/>
                      <a:r>
                        <a:rPr lang="en-GB" sz="900" b="0" i="0" u="none" strike="noStrike">
                          <a:solidFill>
                            <a:srgbClr val="000000"/>
                          </a:solidFill>
                          <a:effectLst/>
                          <a:latin typeface="Calibri" panose="020F0502020204030204" pitchFamily="34" charset="0"/>
                        </a:rPr>
                        <a:t>Pensions </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32</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32</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31</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31</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31</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265</a:t>
                      </a:r>
                    </a:p>
                  </a:txBody>
                  <a:tcPr marL="4453" marR="4453" marT="4453" marB="0" anchor="ctr">
                    <a:lnL>
                      <a:noFill/>
                    </a:lnL>
                    <a:lnR>
                      <a:noFill/>
                    </a:lnR>
                    <a:lnT>
                      <a:noFill/>
                    </a:lnT>
                    <a:lnB>
                      <a:noFill/>
                    </a:lnB>
                    <a:solidFill>
                      <a:srgbClr val="FFFFFF"/>
                    </a:solidFill>
                  </a:tcPr>
                </a:tc>
                <a:extLst>
                  <a:ext uri="{0D108BD9-81ED-4DB2-BD59-A6C34878D82A}">
                    <a16:rowId xmlns:a16="http://schemas.microsoft.com/office/drawing/2014/main" xmlns="" val="4261234398"/>
                  </a:ext>
                </a:extLst>
              </a:tr>
              <a:tr h="169442">
                <a:tc>
                  <a:txBody>
                    <a:bodyPr/>
                    <a:lstStyle/>
                    <a:p>
                      <a:pPr algn="l" rtl="0" fontAlgn="t"/>
                      <a:r>
                        <a:rPr lang="en-GB" sz="900" b="0" i="0" u="none" strike="noStrike">
                          <a:solidFill>
                            <a:srgbClr val="000000"/>
                          </a:solidFill>
                          <a:effectLst/>
                          <a:latin typeface="Calibri" panose="020F0502020204030204" pitchFamily="34" charset="0"/>
                        </a:rPr>
                        <a:t>Equity injection costs </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extLst>
                  <a:ext uri="{0D108BD9-81ED-4DB2-BD59-A6C34878D82A}">
                    <a16:rowId xmlns:a16="http://schemas.microsoft.com/office/drawing/2014/main" xmlns="" val="3091758442"/>
                  </a:ext>
                </a:extLst>
              </a:tr>
              <a:tr h="169442">
                <a:tc>
                  <a:txBody>
                    <a:bodyPr/>
                    <a:lstStyle/>
                    <a:p>
                      <a:pPr algn="l" rtl="0" fontAlgn="t"/>
                      <a:r>
                        <a:rPr lang="en-GB" sz="900" b="0" i="0" u="none" strike="noStrike">
                          <a:solidFill>
                            <a:srgbClr val="000000"/>
                          </a:solidFill>
                          <a:effectLst/>
                          <a:latin typeface="Calibri" panose="020F0502020204030204" pitchFamily="34" charset="0"/>
                        </a:rPr>
                        <a:t>IQI adjustment </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15</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109</a:t>
                      </a:r>
                    </a:p>
                  </a:txBody>
                  <a:tcPr marL="4453" marR="4453" marT="4453" marB="0" anchor="ctr">
                    <a:lnL>
                      <a:noFill/>
                    </a:lnL>
                    <a:lnR>
                      <a:noFill/>
                    </a:lnR>
                    <a:lnT>
                      <a:noFill/>
                    </a:lnT>
                    <a:lnB>
                      <a:noFill/>
                    </a:lnB>
                    <a:solidFill>
                      <a:srgbClr val="FFFFFF"/>
                    </a:solidFill>
                  </a:tcPr>
                </a:tc>
                <a:extLst>
                  <a:ext uri="{0D108BD9-81ED-4DB2-BD59-A6C34878D82A}">
                    <a16:rowId xmlns:a16="http://schemas.microsoft.com/office/drawing/2014/main" xmlns="" val="652427177"/>
                  </a:ext>
                </a:extLst>
              </a:tr>
              <a:tr h="169442">
                <a:tc>
                  <a:txBody>
                    <a:bodyPr/>
                    <a:lstStyle/>
                    <a:p>
                      <a:pPr algn="l" rtl="0" fontAlgn="t"/>
                      <a:r>
                        <a:rPr lang="en-GB" sz="900" b="0" i="0" u="none" strike="noStrike">
                          <a:solidFill>
                            <a:srgbClr val="000000"/>
                          </a:solidFill>
                          <a:effectLst/>
                          <a:latin typeface="Calibri" panose="020F0502020204030204" pitchFamily="34" charset="0"/>
                        </a:rPr>
                        <a:t>Tax allowance </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82</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66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73</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78</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76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81</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618</a:t>
                      </a:r>
                    </a:p>
                  </a:txBody>
                  <a:tcPr marL="4453" marR="4453" marT="4453" marB="0" anchor="ctr">
                    <a:lnL>
                      <a:noFill/>
                    </a:lnL>
                    <a:lnR>
                      <a:noFill/>
                    </a:lnR>
                    <a:lnT>
                      <a:noFill/>
                    </a:lnT>
                    <a:lnB>
                      <a:noFill/>
                    </a:lnB>
                    <a:solidFill>
                      <a:srgbClr val="FFFFFF"/>
                    </a:solidFill>
                  </a:tcPr>
                </a:tc>
                <a:extLst>
                  <a:ext uri="{0D108BD9-81ED-4DB2-BD59-A6C34878D82A}">
                    <a16:rowId xmlns:a16="http://schemas.microsoft.com/office/drawing/2014/main" xmlns="" val="3228469698"/>
                  </a:ext>
                </a:extLst>
              </a:tr>
              <a:tr h="169442">
                <a:tc>
                  <a:txBody>
                    <a:bodyPr/>
                    <a:lstStyle/>
                    <a:p>
                      <a:pPr algn="l" rtl="0" fontAlgn="t"/>
                      <a:r>
                        <a:rPr lang="en-GB" sz="900" b="0" i="0" u="none" strike="noStrike">
                          <a:solidFill>
                            <a:srgbClr val="000000"/>
                          </a:solidFill>
                          <a:effectLst/>
                          <a:latin typeface="Calibri" panose="020F0502020204030204" pitchFamily="34" charset="0"/>
                        </a:rPr>
                        <a:t>Depreciation &amp; return on RAV </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960</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989</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1,020</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1,054</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1,078</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1,107</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1,133</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1,145</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8,486</a:t>
                      </a:r>
                    </a:p>
                  </a:txBody>
                  <a:tcPr marL="4453" marR="4453" marT="4453" marB="0" anchor="ctr">
                    <a:lnL>
                      <a:noFill/>
                    </a:lnL>
                    <a:lnR>
                      <a:noFill/>
                    </a:lnR>
                    <a:lnT>
                      <a:noFill/>
                    </a:lnT>
                    <a:lnB>
                      <a:noFill/>
                    </a:lnB>
                    <a:solidFill>
                      <a:srgbClr val="FFFFFF"/>
                    </a:solidFill>
                  </a:tcPr>
                </a:tc>
                <a:extLst>
                  <a:ext uri="{0D108BD9-81ED-4DB2-BD59-A6C34878D82A}">
                    <a16:rowId xmlns:a16="http://schemas.microsoft.com/office/drawing/2014/main" xmlns="" val="1972172910"/>
                  </a:ext>
                </a:extLst>
              </a:tr>
              <a:tr h="169442">
                <a:tc>
                  <a:txBody>
                    <a:bodyPr/>
                    <a:lstStyle/>
                    <a:p>
                      <a:pPr algn="l" rtl="0" fontAlgn="t"/>
                      <a:r>
                        <a:rPr lang="en-GB" sz="900" b="0" i="0" u="none" strike="noStrike">
                          <a:solidFill>
                            <a:srgbClr val="000000"/>
                          </a:solidFill>
                          <a:effectLst/>
                          <a:latin typeface="Calibri" panose="020F0502020204030204" pitchFamily="34" charset="0"/>
                        </a:rPr>
                        <a:t>TIRG revenue</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14</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13</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40</a:t>
                      </a:r>
                    </a:p>
                  </a:txBody>
                  <a:tcPr marL="4453" marR="4453" marT="4453" marB="0" anchor="ctr">
                    <a:lnL>
                      <a:noFill/>
                    </a:lnL>
                    <a:lnR>
                      <a:noFill/>
                    </a:lnR>
                    <a:lnT>
                      <a:noFill/>
                    </a:lnT>
                    <a:lnB>
                      <a:noFill/>
                    </a:lnB>
                    <a:solidFill>
                      <a:srgbClr val="FFFFFF"/>
                    </a:solidFill>
                  </a:tcPr>
                </a:tc>
                <a:extLst>
                  <a:ext uri="{0D108BD9-81ED-4DB2-BD59-A6C34878D82A}">
                    <a16:rowId xmlns:a16="http://schemas.microsoft.com/office/drawing/2014/main" xmlns="" val="3682759731"/>
                  </a:ext>
                </a:extLst>
              </a:tr>
              <a:tr h="169442">
                <a:tc>
                  <a:txBody>
                    <a:bodyPr/>
                    <a:lstStyle/>
                    <a:p>
                      <a:pPr algn="l" rtl="0" fontAlgn="t"/>
                      <a:r>
                        <a:rPr lang="en-GB" sz="900" b="0" i="0" u="none" strike="noStrike">
                          <a:solidFill>
                            <a:srgbClr val="000000"/>
                          </a:solidFill>
                          <a:effectLst/>
                          <a:latin typeface="Calibri" panose="020F0502020204030204" pitchFamily="34" charset="0"/>
                        </a:rPr>
                        <a:t>Other Revenue adjustments </a:t>
                      </a:r>
                    </a:p>
                  </a:txBody>
                  <a:tcPr marL="4453" marR="4453" marT="4453" marB="0">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45</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47</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46</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48</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50</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52</a:t>
                      </a:r>
                    </a:p>
                  </a:txBody>
                  <a:tcPr marL="4453" marR="4453" marT="4453" marB="0" anchor="ctr">
                    <a:lnL>
                      <a:noFill/>
                    </a:lnL>
                    <a:lnR>
                      <a:noFill/>
                    </a:lnR>
                    <a:lnT>
                      <a:noFill/>
                    </a:lnT>
                    <a:lnB>
                      <a:noFill/>
                    </a:lnB>
                    <a:solidFill>
                      <a:srgbClr val="FFFFFF"/>
                    </a:solidFill>
                  </a:tcPr>
                </a:tc>
                <a:tc>
                  <a:txBody>
                    <a:bodyPr/>
                    <a:lstStyle/>
                    <a:p>
                      <a:pPr algn="r" rtl="0" fontAlgn="ctr"/>
                      <a:r>
                        <a:rPr lang="en-GB" sz="900" b="0" i="0" u="none" strike="noStrike">
                          <a:solidFill>
                            <a:srgbClr val="000000"/>
                          </a:solidFill>
                          <a:effectLst/>
                          <a:latin typeface="Calibri" panose="020F0502020204030204" pitchFamily="34" charset="0"/>
                        </a:rPr>
                        <a:t>53</a:t>
                      </a:r>
                    </a:p>
                  </a:txBody>
                  <a:tcPr marL="4453" marR="4453" marT="4453" marB="0" anchor="ctr">
                    <a:lnL>
                      <a:noFill/>
                    </a:lnL>
                    <a:lnR>
                      <a:noFill/>
                    </a:lnR>
                    <a:lnT>
                      <a:noFill/>
                    </a:lnT>
                    <a:lnB>
                      <a:noFill/>
                    </a:lnB>
                    <a:solidFill>
                      <a:srgbClr val="FFFFFF"/>
                    </a:solidFill>
                  </a:tcPr>
                </a:tc>
                <a:tc>
                  <a:txBody>
                    <a:bodyPr/>
                    <a:lstStyle/>
                    <a:p>
                      <a:pPr algn="r" rtl="0" fontAlgn="ctr"/>
                      <a:r>
                        <a:rPr lang="en-GB" sz="900" b="1" i="0" u="none" strike="noStrike">
                          <a:solidFill>
                            <a:srgbClr val="000000"/>
                          </a:solidFill>
                          <a:effectLst/>
                          <a:latin typeface="Calibri" panose="020F0502020204030204" pitchFamily="34" charset="0"/>
                        </a:rPr>
                        <a:t>387</a:t>
                      </a:r>
                    </a:p>
                  </a:txBody>
                  <a:tcPr marL="4453" marR="4453" marT="4453" marB="0" anchor="ctr">
                    <a:lnL>
                      <a:noFill/>
                    </a:lnL>
                    <a:lnR>
                      <a:noFill/>
                    </a:lnR>
                    <a:lnT>
                      <a:noFill/>
                    </a:lnT>
                    <a:lnB>
                      <a:noFill/>
                    </a:lnB>
                    <a:solidFill>
                      <a:srgbClr val="FFFFFF"/>
                    </a:solidFill>
                  </a:tcPr>
                </a:tc>
                <a:extLst>
                  <a:ext uri="{0D108BD9-81ED-4DB2-BD59-A6C34878D82A}">
                    <a16:rowId xmlns:a16="http://schemas.microsoft.com/office/drawing/2014/main" xmlns="" val="1234916507"/>
                  </a:ext>
                </a:extLst>
              </a:tr>
              <a:tr h="169442">
                <a:tc>
                  <a:txBody>
                    <a:bodyPr/>
                    <a:lstStyle/>
                    <a:p>
                      <a:pPr algn="l" rtl="0" fontAlgn="t"/>
                      <a:r>
                        <a:rPr lang="en-GB" sz="900" b="1" i="0" u="none" strike="noStrike">
                          <a:solidFill>
                            <a:srgbClr val="008265"/>
                          </a:solidFill>
                          <a:effectLst/>
                          <a:latin typeface="Calibri" panose="020F0502020204030204" pitchFamily="34" charset="0"/>
                        </a:rPr>
                        <a:t>Total revenue </a:t>
                      </a:r>
                    </a:p>
                  </a:txBody>
                  <a:tcPr marL="4453" marR="4453" marT="4453" marB="0">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1,445</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1,423</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1,464</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1,494</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1,541</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1,574</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1,554</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ctr"/>
                      <a:r>
                        <a:rPr lang="en-GB" sz="900" b="1" i="0" u="none" strike="noStrike">
                          <a:solidFill>
                            <a:srgbClr val="008265"/>
                          </a:solidFill>
                          <a:effectLst/>
                          <a:latin typeface="Calibri" panose="020F0502020204030204" pitchFamily="34" charset="0"/>
                        </a:rPr>
                        <a:t>1,557</a:t>
                      </a:r>
                    </a:p>
                  </a:txBody>
                  <a:tcPr marL="4453" marR="4453" marT="4453" marB="0" anchor="ctr">
                    <a:lnL>
                      <a:noFill/>
                    </a:lnL>
                    <a:lnR>
                      <a:noFill/>
                    </a:lnR>
                    <a:lnT>
                      <a:noFill/>
                    </a:lnT>
                    <a:lnB w="12700" cap="flat" cmpd="sng" algn="ctr">
                      <a:solidFill>
                        <a:srgbClr val="008265"/>
                      </a:solidFill>
                      <a:prstDash val="solid"/>
                      <a:round/>
                      <a:headEnd type="none" w="med" len="med"/>
                      <a:tailEnd type="none" w="med" len="med"/>
                    </a:lnB>
                    <a:solidFill>
                      <a:srgbClr val="FFFFFF"/>
                    </a:solidFill>
                  </a:tcPr>
                </a:tc>
                <a:tc>
                  <a:txBody>
                    <a:bodyPr/>
                    <a:lstStyle/>
                    <a:p>
                      <a:pPr algn="r" rtl="0" fontAlgn="b"/>
                      <a:r>
                        <a:rPr lang="en-GB" sz="900" b="1" i="0" u="none" strike="noStrike" dirty="0">
                          <a:solidFill>
                            <a:srgbClr val="008265"/>
                          </a:solidFill>
                          <a:effectLst/>
                          <a:latin typeface="Calibri" panose="020F0502020204030204" pitchFamily="34" charset="0"/>
                        </a:rPr>
                        <a:t>12,052</a:t>
                      </a:r>
                    </a:p>
                  </a:txBody>
                  <a:tcPr marL="4453" marR="4453" marT="4453" marB="0" anchor="b">
                    <a:lnL>
                      <a:noFill/>
                    </a:lnL>
                    <a:lnR>
                      <a:noFill/>
                    </a:lnR>
                    <a:lnT>
                      <a:noFill/>
                    </a:lnT>
                    <a:lnB w="12700" cap="flat" cmpd="sng" algn="ctr">
                      <a:solidFill>
                        <a:srgbClr val="008265"/>
                      </a:solidFill>
                      <a:prstDash val="solid"/>
                      <a:round/>
                      <a:headEnd type="none" w="med" len="med"/>
                      <a:tailEnd type="none" w="med" len="med"/>
                    </a:lnB>
                    <a:solidFill>
                      <a:srgbClr val="FFFFFF"/>
                    </a:solidFill>
                  </a:tcPr>
                </a:tc>
                <a:extLst>
                  <a:ext uri="{0D108BD9-81ED-4DB2-BD59-A6C34878D82A}">
                    <a16:rowId xmlns:a16="http://schemas.microsoft.com/office/drawing/2014/main" xmlns="" val="3817283523"/>
                  </a:ext>
                </a:extLst>
              </a:tr>
            </a:tbl>
          </a:graphicData>
        </a:graphic>
      </p:graphicFrame>
    </p:spTree>
    <p:extLst>
      <p:ext uri="{BB962C8B-B14F-4D97-AF65-F5344CB8AC3E}">
        <p14:creationId xmlns:p14="http://schemas.microsoft.com/office/powerpoint/2010/main" val="2012798993"/>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00467F"/>
      </a:dk2>
      <a:lt2>
        <a:srgbClr val="9D8D85"/>
      </a:lt2>
      <a:accent1>
        <a:srgbClr val="0079C1"/>
      </a:accent1>
      <a:accent2>
        <a:srgbClr val="F78F1E"/>
      </a:accent2>
      <a:accent3>
        <a:srgbClr val="46C3D3"/>
      </a:accent3>
      <a:accent4>
        <a:srgbClr val="FFC000"/>
      </a:accent4>
      <a:accent5>
        <a:srgbClr val="4472C4"/>
      </a:accent5>
      <a:accent6>
        <a:srgbClr val="C2CD23"/>
      </a:accent6>
      <a:hlink>
        <a:srgbClr val="6A2C91"/>
      </a:hlink>
      <a:folHlink>
        <a:srgbClr val="E640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solidFill>
          <a:schemeClr val="accent1"/>
        </a:solidFill>
        <a:ln w="9525" algn="ctr">
          <a:noFill/>
          <a:miter lim="800000"/>
          <a:headEnd/>
          <a:tailEnd/>
        </a:ln>
        <a:effectLst/>
        <a:extLst/>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lgn="ctr" fontAlgn="base">
          <a:lnSpc>
            <a:spcPct val="90000"/>
          </a:lnSpc>
          <a:spcBef>
            <a:spcPts val="1200"/>
          </a:spcBef>
          <a:spcAft>
            <a:spcPct val="0"/>
          </a:spcAft>
          <a:buClr>
            <a:srgbClr val="0079C1"/>
          </a:buClr>
          <a:buSzPct val="110000"/>
          <a:defRPr sz="2200" dirty="0">
            <a:solidFill>
              <a:schemeClr val="tx2"/>
            </a:solidFill>
            <a:latin typeface="HelveticaNeueLT Std" panose="020B0604020202020204" pitchFamily="34" charset="0"/>
          </a:defRPr>
        </a:defPPr>
      </a:lst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solidFill>
              <a:schemeClr val="tx1">
                <a:lumMod val="75000"/>
                <a:lumOff val="25000"/>
              </a:schemeClr>
            </a:solidFill>
            <a:latin typeface="HelveticaNeueLT Std Lt" panose="020B0403020202020204"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45888</TotalTime>
  <Words>4305</Words>
  <Application>Microsoft Office PowerPoint</Application>
  <PresentationFormat>Custom</PresentationFormat>
  <Paragraphs>2719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RIIO baseline databook Nov 2017 iteration</vt:lpstr>
      <vt:lpstr>Cautionary statement</vt:lpstr>
      <vt:lpstr>Introduction</vt:lpstr>
      <vt:lpstr>Updates from previous databooks</vt:lpstr>
      <vt:lpstr>PowerPoint Presentation</vt:lpstr>
      <vt:lpstr>Electricity Transmission Finance package</vt:lpstr>
      <vt:lpstr>Electricity Transmission Totex and RAV summary</vt:lpstr>
      <vt:lpstr>Electricity Transmission TO fast/slow money split and RAV roll forward</vt:lpstr>
      <vt:lpstr>Electricity Transmission TO allowed revenue calculation</vt:lpstr>
      <vt:lpstr>Electricity Transmission SO fast/slow money split and RAV roll forward</vt:lpstr>
      <vt:lpstr>Electricity Transmission SO allowed revenue calculation</vt:lpstr>
      <vt:lpstr>Electricity Transmission Totex summary and total RAV (inc shadow and SO RAV)</vt:lpstr>
      <vt:lpstr>PowerPoint Presentation</vt:lpstr>
      <vt:lpstr>Gas Transmission Finance package</vt:lpstr>
      <vt:lpstr>Gas Transmission Totex and RAV summary</vt:lpstr>
      <vt:lpstr>Gas Transmission TO fast/slow money split RAV roll forward</vt:lpstr>
      <vt:lpstr>Gas Transmission TO allowed revenue collection</vt:lpstr>
      <vt:lpstr>Gas Transmission SO fast/slow money split RAV roll forward</vt:lpstr>
      <vt:lpstr>Gas Transmission SO allowed revenue calculation</vt:lpstr>
      <vt:lpstr>Gas Transmission Totex summary and total RAV (inc shadow and SO RAV)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Hawes</dc:creator>
  <cp:lastModifiedBy>Peter Kennedy</cp:lastModifiedBy>
  <cp:revision>1491</cp:revision>
  <cp:lastPrinted>2017-12-08T15:35:18Z</cp:lastPrinted>
  <dcterms:created xsi:type="dcterms:W3CDTF">2016-04-17T16:04:16Z</dcterms:created>
  <dcterms:modified xsi:type="dcterms:W3CDTF">2017-12-12T14:27:43Z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-1708582316</vt:i4>
  </property>
  <property fmtid="{D5CDD505-2E9C-101B-9397-08002B2CF9AE}" pid="4" name="_EmailSubject">
    <vt:lpwstr>Databook</vt:lpwstr>
  </property>
  <property fmtid="{D5CDD505-2E9C-101B-9397-08002B2CF9AE}" pid="5" name="_AuthorEmail">
    <vt:lpwstr>Chris.Colley@nationalgrid.com</vt:lpwstr>
  </property>
  <property fmtid="{D5CDD505-2E9C-101B-9397-08002B2CF9AE}" pid="6" name="_AuthorEmailDisplayName">
    <vt:lpwstr>Colley, Chris</vt:lpwstr>
  </property>
  <property fmtid="{D5CDD505-2E9C-101B-9397-08002B2CF9AE}" pid="7" name="_PreviousAdHocReviewCycleID">
    <vt:i4>-2048024149</vt:i4>
  </property>
</Properties>
</file>