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C76_9F460B18.xml" ContentType="application/vnd.ms-powerpoint.comments+xml"/>
  <Override PartName="/ppt/notesSlides/notesSlide35.xml" ContentType="application/vnd.openxmlformats-officedocument.presentationml.notesSlide+xml"/>
  <Override PartName="/ppt/comments/modernComment_1C78_2C848F15.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1" r:id="rId4"/>
    <p:sldMasterId id="2147483823" r:id="rId5"/>
    <p:sldMasterId id="2147483846" r:id="rId6"/>
    <p:sldMasterId id="2147483865" r:id="rId7"/>
  </p:sldMasterIdLst>
  <p:notesMasterIdLst>
    <p:notesMasterId r:id="rId48"/>
  </p:notesMasterIdLst>
  <p:handoutMasterIdLst>
    <p:handoutMasterId r:id="rId49"/>
  </p:handoutMasterIdLst>
  <p:sldIdLst>
    <p:sldId id="548" r:id="rId8"/>
    <p:sldId id="7187" r:id="rId9"/>
    <p:sldId id="589" r:id="rId10"/>
    <p:sldId id="7304" r:id="rId11"/>
    <p:sldId id="7350" r:id="rId12"/>
    <p:sldId id="7268" r:id="rId13"/>
    <p:sldId id="7305" r:id="rId14"/>
    <p:sldId id="7355" r:id="rId15"/>
    <p:sldId id="684" r:id="rId16"/>
    <p:sldId id="7351" r:id="rId17"/>
    <p:sldId id="7386" r:id="rId18"/>
    <p:sldId id="7384" r:id="rId19"/>
    <p:sldId id="7383" r:id="rId20"/>
    <p:sldId id="7315" r:id="rId21"/>
    <p:sldId id="7271" r:id="rId22"/>
    <p:sldId id="7296" r:id="rId23"/>
    <p:sldId id="7313" r:id="rId24"/>
    <p:sldId id="7243" r:id="rId25"/>
    <p:sldId id="7260" r:id="rId26"/>
    <p:sldId id="7362" r:id="rId27"/>
    <p:sldId id="7364" r:id="rId28"/>
    <p:sldId id="7322" r:id="rId29"/>
    <p:sldId id="7330" r:id="rId30"/>
    <p:sldId id="7333" r:id="rId31"/>
    <p:sldId id="7336" r:id="rId32"/>
    <p:sldId id="7341" r:id="rId33"/>
    <p:sldId id="7344" r:id="rId34"/>
    <p:sldId id="7345" r:id="rId35"/>
    <p:sldId id="7346" r:id="rId36"/>
    <p:sldId id="7349" r:id="rId37"/>
    <p:sldId id="7365" r:id="rId38"/>
    <p:sldId id="7314" r:id="rId39"/>
    <p:sldId id="7353" r:id="rId40"/>
    <p:sldId id="7286" r:id="rId41"/>
    <p:sldId id="7288" r:id="rId42"/>
    <p:sldId id="7177" r:id="rId43"/>
    <p:sldId id="7291" r:id="rId44"/>
    <p:sldId id="7182" r:id="rId45"/>
    <p:sldId id="7317" r:id="rId46"/>
    <p:sldId id="7354" r:id="rId47"/>
  </p:sldIdLst>
  <p:sldSz cx="9144000" cy="5143500" type="screen16x9"/>
  <p:notesSz cx="6670675" cy="9777413"/>
  <p:defaultTex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p:defaultTextStyle>
  <p:extLst>
    <p:ext uri="{EFAFB233-063F-42B5-8137-9DF3F51BA10A}">
      <p15:sldGuideLst xmlns:p15="http://schemas.microsoft.com/office/powerpoint/2012/main">
        <p15:guide id="1" orient="horz" pos="962" userDrawn="1">
          <p15:clr>
            <a:srgbClr val="A4A3A4"/>
          </p15:clr>
        </p15:guide>
        <p15:guide id="2" pos="748" userDrawn="1">
          <p15:clr>
            <a:srgbClr val="A4A3A4"/>
          </p15:clr>
        </p15:guide>
        <p15:guide id="3" orient="horz" pos="22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6FC80D-70AB-8781-DCAE-35B02600DA1C}" name="Gill, Simon" initials="GS" userId="S::Simon.Gill@jacobs.com::388b4cd6-d66a-4103-97aa-3ad8947c6c8d" providerId="AD"/>
  <p188:author id="{878DE41B-AD94-4DD8-3994-485325BED813}" name="Tom Beckford" initials="TB" userId="S::Tom.Beckford@copperconsultancy.com::e84c3745-b1a0-43a1-a1a7-981fb92da7c3" providerId="AD"/>
  <p188:author id="{3225E02B-7FC9-24D4-3427-C4C1C741EC4B}" name="Donna Burnell" initials="DB" userId="Donna Burnell" providerId="None"/>
  <p188:author id="{2AC71A5B-B5FA-0C32-BA78-68407069E8B9}" name="George Wilmot" initials="GW" userId="S::george.wilmot_copperconsultancy.com#ext#@nationalgridplc.onmicrosoft.com::6bd41407-cb05-4ddb-b650-34cf61c48998" providerId="AD"/>
  <p188:author id="{4C13037A-5743-CBED-17AF-5B3BD5965378}" name="Catrin Owen" initials="CO" userId="S::catrin.owen_landuse.co.uk#ext#@nationalgridplc.onmicrosoft.com::86e1eccd-9b0d-4f76-b901-acca33c84155" providerId="AD"/>
  <p188:author id="{A83A329A-67D0-6A75-CA9E-22ADA829F529}" name="Owen, Catrin" initials="OC" userId="S::catrin.owen1@uk.nationalgrid.com::1d958d03-feb5-43f4-bbac-e6af8511172e" providerId="AD"/>
  <p188:author id="{0696569E-4C13-DB0B-54C2-59B4C3133910}" name="Sarah Wardle" initials="SW" userId="S::Sarah.Wardle@becg.com::8d717ba5-cd1d-4c83-91c9-e039272223ff" providerId="AD"/>
  <p188:author id="{86B1F2BA-BF37-CD03-3A5B-99BD438B46B7}" name="Tom Beckford" initials="TB" userId="S::tom.beckford@copperconsultancy.com::82e6903d-4f3f-4c2d-aef8-e9e90f9d61f3" providerId="AD"/>
  <p188:author id="{22FB41BC-83C2-260F-9B22-673E3353FE06}" name="Alex Smith" initials="AS" userId="S::Alex.Smith@becg.com::b522b1b1-059f-4393-be43-5013605aecab" providerId="AD"/>
  <p188:author id="{DF243ECF-870A-1ABA-E72B-03EDA8E6587D}" name="Jaz, Pol" initials="JP" userId="Jaz, Pol" providerId="None"/>
  <p188:author id="{907F56D0-DDA9-8594-44B6-6BA97E3D7F0B}" name="George Wilmot" initials="GW" userId="S::George.Wilmot@copperconsultancy.com::8936b54e-a4b0-4043-8964-40f5b43dda28" providerId="AD"/>
  <p188:author id="{802012F8-692C-BA09-89E5-F85C4CE1E9C8}" name="Rory Puxley" initials="RP" userId="S::Rory.Puxley@copperconsultancy.com::58d167ad-f706-476b-baef-97f4cdac1c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rah McGugan" initials="ZM" lastIdx="2" clrIdx="0">
    <p:extLst>
      <p:ext uri="{19B8F6BF-5375-455C-9EA6-DF929625EA0E}">
        <p15:presenceInfo xmlns:p15="http://schemas.microsoft.com/office/powerpoint/2012/main" userId="S-1-5-21-4161563473-2938609101-4020916863-1246" providerId="AD"/>
      </p:ext>
    </p:extLst>
  </p:cmAuthor>
  <p:cmAuthor id="2" name="Sarah Wardle" initials="SW" lastIdx="13" clrIdx="1">
    <p:extLst>
      <p:ext uri="{19B8F6BF-5375-455C-9EA6-DF929625EA0E}">
        <p15:presenceInfo xmlns:p15="http://schemas.microsoft.com/office/powerpoint/2012/main" userId="S::Sarah.Wardle@becg.com::8d717ba5-cd1d-4c83-91c9-e039272223ff" providerId="AD"/>
      </p:ext>
    </p:extLst>
  </p:cmAuthor>
  <p:cmAuthor id="3" name="Kate Ross" initials="KR" lastIdx="9" clrIdx="2">
    <p:extLst>
      <p:ext uri="{19B8F6BF-5375-455C-9EA6-DF929625EA0E}">
        <p15:presenceInfo xmlns:p15="http://schemas.microsoft.com/office/powerpoint/2012/main" userId="S::Kate.Ross@becg.com::fc33b5f4-9a58-4285-8608-7f61f8c65a4b" providerId="AD"/>
      </p:ext>
    </p:extLst>
  </p:cmAuthor>
  <p:cmAuthor id="4" name="Alex Smith" initials="AS" lastIdx="13" clrIdx="3">
    <p:extLst>
      <p:ext uri="{19B8F6BF-5375-455C-9EA6-DF929625EA0E}">
        <p15:presenceInfo xmlns:p15="http://schemas.microsoft.com/office/powerpoint/2012/main" userId="S::Alex.Smith@becg.com::b522b1b1-059f-4393-be43-5013605aec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C"/>
    <a:srgbClr val="001478"/>
    <a:srgbClr val="002878"/>
    <a:srgbClr val="55555A"/>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A1203-CC0D-4B89-8BB5-6DB9F2B2482B}" v="261" dt="2023-08-17T08:11:51.8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guide orient="horz" pos="962"/>
        <p:guide pos="748"/>
        <p:guide orient="horz" pos="225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comments/modernComment_1C76_9F460B18.xml><?xml version="1.0" encoding="utf-8"?>
<p188:cmLst xmlns:a="http://schemas.openxmlformats.org/drawingml/2006/main" xmlns:r="http://schemas.openxmlformats.org/officeDocument/2006/relationships" xmlns:p188="http://schemas.microsoft.com/office/powerpoint/2018/8/main">
  <p188:cm id="{7478C551-1B20-4DC7-A9FD-3E9715E0F353}" authorId="{A83A329A-67D0-6A75-CA9E-22ADA829F529}" status="resolved" created="2023-06-08T12:35:35.236">
    <ac:txMkLst xmlns:ac="http://schemas.microsoft.com/office/drawing/2013/main/command">
      <pc:docMk xmlns:pc="http://schemas.microsoft.com/office/powerpoint/2013/main/command"/>
      <pc:sldMk xmlns:pc="http://schemas.microsoft.com/office/powerpoint/2013/main/command" cId="2672167704" sldId="7286"/>
      <ac:spMk id="5" creationId="{DCD988D6-C104-4150-B216-9D8DBF217FCD}"/>
      <ac:txMk cp="110" len="25">
        <ac:context len="520" hash="681104949"/>
      </ac:txMk>
    </ac:txMkLst>
    <p188:pos x="1257300" y="1143000"/>
    <p188:txBody>
      <a:bodyPr/>
      <a:lstStyle/>
      <a:p>
        <a:r>
          <a:rPr lang="en-US"/>
          <a:t>A while back this was being referred to as the 'preferred draft indicative alignment' - has the 'indicative' been dropped?</a:t>
        </a:r>
      </a:p>
    </p188:txBody>
  </p188:cm>
</p188:cmLst>
</file>

<file path=ppt/comments/modernComment_1C78_2C848F15.xml><?xml version="1.0" encoding="utf-8"?>
<p188:cmLst xmlns:a="http://schemas.openxmlformats.org/drawingml/2006/main" xmlns:r="http://schemas.openxmlformats.org/officeDocument/2006/relationships" xmlns:p188="http://schemas.microsoft.com/office/powerpoint/2018/8/main">
  <p188:cm id="{AD2E4360-2D21-4B98-80BD-69C5897A1ED1}" authorId="{DF243ECF-870A-1ABA-E72B-03EDA8E6587D}" status="resolved" created="2023-06-15T15:09:18.636" complete="100000">
    <ac:txMkLst xmlns:ac="http://schemas.microsoft.com/office/drawing/2013/main/command">
      <pc:docMk xmlns:pc="http://schemas.microsoft.com/office/powerpoint/2013/main/command"/>
      <pc:sldMk xmlns:pc="http://schemas.microsoft.com/office/powerpoint/2013/main/command" cId="746884885" sldId="7288"/>
      <ac:spMk id="5" creationId="{C48021B3-4B44-4C07-B42B-3ECF9F83FA23}"/>
      <ac:txMk cp="550">
        <ac:context len="724" hash="3348790124"/>
      </ac:txMk>
    </ac:txMkLst>
    <p188:pos x="4748932" y="2846865"/>
    <p188:txBody>
      <a:bodyPr/>
      <a:lstStyle/>
      <a:p>
        <a:r>
          <a:rPr lang="en-GB"/>
          <a:t>Write out in full before abbreviation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2890916"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19" name="Rectangle 1027"/>
          <p:cNvSpPr>
            <a:spLocks noGrp="1" noChangeArrowheads="1"/>
          </p:cNvSpPr>
          <p:nvPr>
            <p:ph type="dt" sz="quarter" idx="1"/>
          </p:nvPr>
        </p:nvSpPr>
        <p:spPr bwMode="auto">
          <a:xfrm>
            <a:off x="3779761" y="1"/>
            <a:ext cx="2890915"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21/08/2023</a:t>
            </a:fld>
            <a:endParaRPr lang="en-US"/>
          </a:p>
        </p:txBody>
      </p:sp>
      <p:sp>
        <p:nvSpPr>
          <p:cNvPr id="9220" name="Rectangle 1028"/>
          <p:cNvSpPr>
            <a:spLocks noGrp="1" noChangeArrowheads="1"/>
          </p:cNvSpPr>
          <p:nvPr>
            <p:ph type="ftr" sz="quarter" idx="2"/>
          </p:nvPr>
        </p:nvSpPr>
        <p:spPr bwMode="auto">
          <a:xfrm>
            <a:off x="1" y="9289191"/>
            <a:ext cx="2890916"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21" name="Rectangle 1029"/>
          <p:cNvSpPr>
            <a:spLocks noGrp="1" noChangeArrowheads="1"/>
          </p:cNvSpPr>
          <p:nvPr>
            <p:ph type="sldNum" sz="quarter" idx="3"/>
          </p:nvPr>
        </p:nvSpPr>
        <p:spPr bwMode="auto">
          <a:xfrm>
            <a:off x="3779761" y="9289191"/>
            <a:ext cx="2890915"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08547" name="Rectangle 3"/>
          <p:cNvSpPr>
            <a:spLocks noGrp="1" noChangeArrowheads="1"/>
          </p:cNvSpPr>
          <p:nvPr>
            <p:ph type="dt" idx="1"/>
          </p:nvPr>
        </p:nvSpPr>
        <p:spPr bwMode="auto">
          <a:xfrm>
            <a:off x="3778312"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21/08/2023</a:t>
            </a:fld>
            <a:endParaRPr lang="en-GB"/>
          </a:p>
        </p:txBody>
      </p:sp>
      <p:sp>
        <p:nvSpPr>
          <p:cNvPr id="108548" name="Rectangle 4"/>
          <p:cNvSpPr>
            <a:spLocks noGrp="1" noRot="1" noChangeAspect="1" noChangeArrowheads="1" noTextEdit="1"/>
          </p:cNvSpPr>
          <p:nvPr>
            <p:ph type="sldImg" idx="2"/>
          </p:nvPr>
        </p:nvSpPr>
        <p:spPr bwMode="auto">
          <a:xfrm>
            <a:off x="77788" y="733425"/>
            <a:ext cx="6515100" cy="36655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667358" y="4644596"/>
            <a:ext cx="5335961" cy="43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08551" name="Rectangle 7"/>
          <p:cNvSpPr>
            <a:spLocks noGrp="1" noChangeArrowheads="1"/>
          </p:cNvSpPr>
          <p:nvPr>
            <p:ph type="sldNum" sz="quarter" idx="5"/>
          </p:nvPr>
        </p:nvSpPr>
        <p:spPr bwMode="auto">
          <a:xfrm>
            <a:off x="3778312"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600" kern="1200">
        <a:solidFill>
          <a:schemeClr val="tx1"/>
        </a:solidFill>
        <a:latin typeface="Arial" charset="0"/>
        <a:ea typeface="+mn-ea"/>
        <a:cs typeface="+mn-cs"/>
      </a:defRPr>
    </a:lvl1pPr>
    <a:lvl2pPr marL="609539" algn="l" rtl="0" fontAlgn="base">
      <a:spcBef>
        <a:spcPct val="30000"/>
      </a:spcBef>
      <a:spcAft>
        <a:spcPct val="0"/>
      </a:spcAft>
      <a:defRPr sz="1600" kern="1200">
        <a:solidFill>
          <a:schemeClr val="tx1"/>
        </a:solidFill>
        <a:latin typeface="Arial" charset="0"/>
        <a:ea typeface="+mn-ea"/>
        <a:cs typeface="+mn-cs"/>
      </a:defRPr>
    </a:lvl2pPr>
    <a:lvl3pPr marL="1219080" algn="l" rtl="0" fontAlgn="base">
      <a:spcBef>
        <a:spcPct val="30000"/>
      </a:spcBef>
      <a:spcAft>
        <a:spcPct val="0"/>
      </a:spcAft>
      <a:defRPr sz="1600" kern="1200">
        <a:solidFill>
          <a:schemeClr val="tx1"/>
        </a:solidFill>
        <a:latin typeface="Arial" charset="0"/>
        <a:ea typeface="+mn-ea"/>
        <a:cs typeface="+mn-cs"/>
      </a:defRPr>
    </a:lvl3pPr>
    <a:lvl4pPr marL="1828618" algn="l" rtl="0" fontAlgn="base">
      <a:spcBef>
        <a:spcPct val="30000"/>
      </a:spcBef>
      <a:spcAft>
        <a:spcPct val="0"/>
      </a:spcAft>
      <a:defRPr sz="1600" kern="1200">
        <a:solidFill>
          <a:schemeClr val="tx1"/>
        </a:solidFill>
        <a:latin typeface="Arial" charset="0"/>
        <a:ea typeface="+mn-ea"/>
        <a:cs typeface="+mn-cs"/>
      </a:defRPr>
    </a:lvl4pPr>
    <a:lvl5pPr marL="2438158" algn="l" rtl="0" fontAlgn="base">
      <a:spcBef>
        <a:spcPct val="30000"/>
      </a:spcBef>
      <a:spcAft>
        <a:spcPct val="0"/>
      </a:spcAft>
      <a:defRPr sz="1600" kern="1200">
        <a:solidFill>
          <a:schemeClr val="tx1"/>
        </a:solidFill>
        <a:latin typeface="Arial" charset="0"/>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COPPER</a:t>
            </a:r>
          </a:p>
        </p:txBody>
      </p:sp>
      <p:sp>
        <p:nvSpPr>
          <p:cNvPr id="4" name="Slide Number Placeholder 3"/>
          <p:cNvSpPr>
            <a:spLocks noGrp="1"/>
          </p:cNvSpPr>
          <p:nvPr>
            <p:ph type="sldNum" sz="quarter" idx="5"/>
          </p:nvPr>
        </p:nvSpPr>
        <p:spPr/>
        <p:txBody>
          <a:bodyPr/>
          <a:lstStyle/>
          <a:p>
            <a:fld id="{DD779895-3E67-4CB8-BE0C-23F3FD5FF7F3}" type="slidenum">
              <a:rPr lang="en-GB" smtClean="0"/>
              <a:pPr/>
              <a:t>1</a:t>
            </a:fld>
            <a:endParaRPr lang="en-GB"/>
          </a:p>
        </p:txBody>
      </p:sp>
    </p:spTree>
    <p:extLst>
      <p:ext uri="{BB962C8B-B14F-4D97-AF65-F5344CB8AC3E}">
        <p14:creationId xmlns:p14="http://schemas.microsoft.com/office/powerpoint/2010/main" val="95411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Graham/Liam</a:t>
            </a:r>
          </a:p>
          <a:p>
            <a:endParaRPr lang="en-GB"/>
          </a:p>
          <a:p>
            <a:r>
              <a:rPr lang="en-GB"/>
              <a:t>existing transmission infrastructure insufficient to accommodate additional generation connections – combination of electrical (design) limitations and physical (access) constraints.</a:t>
            </a:r>
            <a:endParaRPr lang="en-US"/>
          </a:p>
        </p:txBody>
      </p:sp>
      <p:sp>
        <p:nvSpPr>
          <p:cNvPr id="4" name="Slide Number Placeholder 3"/>
          <p:cNvSpPr>
            <a:spLocks noGrp="1"/>
          </p:cNvSpPr>
          <p:nvPr>
            <p:ph type="sldNum" sz="quarter" idx="5"/>
          </p:nvPr>
        </p:nvSpPr>
        <p:spPr/>
        <p:txBody>
          <a:bodyPr/>
          <a:lstStyle/>
          <a:p>
            <a:fld id="{DD779895-3E67-4CB8-BE0C-23F3FD5FF7F3}" type="slidenum">
              <a:rPr lang="en-GB"/>
              <a:pPr/>
              <a:t>10</a:t>
            </a:fld>
            <a:endParaRPr lang="en-GB"/>
          </a:p>
        </p:txBody>
      </p:sp>
    </p:spTree>
    <p:extLst>
      <p:ext uri="{BB962C8B-B14F-4D97-AF65-F5344CB8AC3E}">
        <p14:creationId xmlns:p14="http://schemas.microsoft.com/office/powerpoint/2010/main" val="288543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Simon/Liam</a:t>
            </a:r>
          </a:p>
        </p:txBody>
      </p:sp>
      <p:sp>
        <p:nvSpPr>
          <p:cNvPr id="4" name="Slide Number Placeholder 3"/>
          <p:cNvSpPr>
            <a:spLocks noGrp="1"/>
          </p:cNvSpPr>
          <p:nvPr>
            <p:ph type="sldNum" sz="quarter" idx="5"/>
          </p:nvPr>
        </p:nvSpPr>
        <p:spPr/>
        <p:txBody>
          <a:bodyPr/>
          <a:lstStyle/>
          <a:p>
            <a:fld id="{DD779895-3E67-4CB8-BE0C-23F3FD5FF7F3}" type="slidenum">
              <a:rPr lang="en-GB" smtClean="0"/>
              <a:pPr/>
              <a:t>11</a:t>
            </a:fld>
            <a:endParaRPr lang="en-GB"/>
          </a:p>
        </p:txBody>
      </p:sp>
    </p:spTree>
    <p:extLst>
      <p:ext uri="{BB962C8B-B14F-4D97-AF65-F5344CB8AC3E}">
        <p14:creationId xmlns:p14="http://schemas.microsoft.com/office/powerpoint/2010/main" val="46697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Simon/Liam</a:t>
            </a:r>
          </a:p>
        </p:txBody>
      </p:sp>
      <p:sp>
        <p:nvSpPr>
          <p:cNvPr id="4" name="Slide Number Placeholder 3"/>
          <p:cNvSpPr>
            <a:spLocks noGrp="1"/>
          </p:cNvSpPr>
          <p:nvPr>
            <p:ph type="sldNum" sz="quarter" idx="5"/>
          </p:nvPr>
        </p:nvSpPr>
        <p:spPr/>
        <p:txBody>
          <a:bodyPr/>
          <a:lstStyle/>
          <a:p>
            <a:fld id="{DD779895-3E67-4CB8-BE0C-23F3FD5FF7F3}" type="slidenum">
              <a:rPr lang="en-GB" smtClean="0"/>
              <a:pPr/>
              <a:t>12</a:t>
            </a:fld>
            <a:endParaRPr lang="en-GB"/>
          </a:p>
        </p:txBody>
      </p:sp>
    </p:spTree>
    <p:extLst>
      <p:ext uri="{BB962C8B-B14F-4D97-AF65-F5344CB8AC3E}">
        <p14:creationId xmlns:p14="http://schemas.microsoft.com/office/powerpoint/2010/main" val="170120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Simon/Donna</a:t>
            </a: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13</a:t>
            </a:fld>
            <a:endParaRPr lang="en-GB"/>
          </a:p>
        </p:txBody>
      </p:sp>
    </p:spTree>
    <p:extLst>
      <p:ext uri="{BB962C8B-B14F-4D97-AF65-F5344CB8AC3E}">
        <p14:creationId xmlns:p14="http://schemas.microsoft.com/office/powerpoint/2010/main" val="84497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14</a:t>
            </a:fld>
            <a:endParaRPr lang="en-GB"/>
          </a:p>
        </p:txBody>
      </p:sp>
    </p:spTree>
    <p:extLst>
      <p:ext uri="{BB962C8B-B14F-4D97-AF65-F5344CB8AC3E}">
        <p14:creationId xmlns:p14="http://schemas.microsoft.com/office/powerpoint/2010/main" val="148617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15</a:t>
            </a:fld>
            <a:endParaRPr lang="en-GB"/>
          </a:p>
        </p:txBody>
      </p:sp>
    </p:spTree>
    <p:extLst>
      <p:ext uri="{BB962C8B-B14F-4D97-AF65-F5344CB8AC3E}">
        <p14:creationId xmlns:p14="http://schemas.microsoft.com/office/powerpoint/2010/main" val="3464563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16</a:t>
            </a:fld>
            <a:endParaRPr lang="en-GB"/>
          </a:p>
        </p:txBody>
      </p:sp>
    </p:spTree>
    <p:extLst>
      <p:ext uri="{BB962C8B-B14F-4D97-AF65-F5344CB8AC3E}">
        <p14:creationId xmlns:p14="http://schemas.microsoft.com/office/powerpoint/2010/main" val="3949799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17</a:t>
            </a:fld>
            <a:endParaRPr lang="en-GB"/>
          </a:p>
        </p:txBody>
      </p:sp>
    </p:spTree>
    <p:extLst>
      <p:ext uri="{BB962C8B-B14F-4D97-AF65-F5344CB8AC3E}">
        <p14:creationId xmlns:p14="http://schemas.microsoft.com/office/powerpoint/2010/main" val="1926463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Simon/Donna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18</a:t>
            </a:fld>
            <a:endParaRPr lang="en-GB"/>
          </a:p>
        </p:txBody>
      </p:sp>
    </p:spTree>
    <p:extLst>
      <p:ext uri="{BB962C8B-B14F-4D97-AF65-F5344CB8AC3E}">
        <p14:creationId xmlns:p14="http://schemas.microsoft.com/office/powerpoint/2010/main" val="404993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19</a:t>
            </a:fld>
            <a:endParaRPr lang="en-GB"/>
          </a:p>
        </p:txBody>
      </p:sp>
    </p:spTree>
    <p:extLst>
      <p:ext uri="{BB962C8B-B14F-4D97-AF65-F5344CB8AC3E}">
        <p14:creationId xmlns:p14="http://schemas.microsoft.com/office/powerpoint/2010/main" val="21015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Liam/Simon</a:t>
            </a:r>
          </a:p>
        </p:txBody>
      </p:sp>
      <p:sp>
        <p:nvSpPr>
          <p:cNvPr id="4" name="Slide Number Placeholder 3"/>
          <p:cNvSpPr>
            <a:spLocks noGrp="1"/>
          </p:cNvSpPr>
          <p:nvPr>
            <p:ph type="sldNum" sz="quarter" idx="5"/>
          </p:nvPr>
        </p:nvSpPr>
        <p:spPr/>
        <p:txBody>
          <a:bodyPr/>
          <a:lstStyle/>
          <a:p>
            <a:fld id="{DD779895-3E67-4CB8-BE0C-23F3FD5FF7F3}" type="slidenum">
              <a:rPr lang="en-GB" smtClean="0"/>
              <a:pPr/>
              <a:t>2</a:t>
            </a:fld>
            <a:endParaRPr lang="en-GB"/>
          </a:p>
        </p:txBody>
      </p:sp>
    </p:spTree>
    <p:extLst>
      <p:ext uri="{BB962C8B-B14F-4D97-AF65-F5344CB8AC3E}">
        <p14:creationId xmlns:p14="http://schemas.microsoft.com/office/powerpoint/2010/main" val="6195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20</a:t>
            </a:fld>
            <a:endParaRPr lang="en-GB"/>
          </a:p>
        </p:txBody>
      </p:sp>
    </p:spTree>
    <p:extLst>
      <p:ext uri="{BB962C8B-B14F-4D97-AF65-F5344CB8AC3E}">
        <p14:creationId xmlns:p14="http://schemas.microsoft.com/office/powerpoint/2010/main" val="127451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21</a:t>
            </a:fld>
            <a:endParaRPr lang="en-GB"/>
          </a:p>
        </p:txBody>
      </p:sp>
    </p:spTree>
    <p:extLst>
      <p:ext uri="{BB962C8B-B14F-4D97-AF65-F5344CB8AC3E}">
        <p14:creationId xmlns:p14="http://schemas.microsoft.com/office/powerpoint/2010/main" val="1838152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22</a:t>
            </a:fld>
            <a:endParaRPr lang="en-GB"/>
          </a:p>
        </p:txBody>
      </p:sp>
    </p:spTree>
    <p:extLst>
      <p:ext uri="{BB962C8B-B14F-4D97-AF65-F5344CB8AC3E}">
        <p14:creationId xmlns:p14="http://schemas.microsoft.com/office/powerpoint/2010/main" val="324959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23</a:t>
            </a:fld>
            <a:endParaRPr lang="en-GB"/>
          </a:p>
        </p:txBody>
      </p:sp>
    </p:spTree>
    <p:extLst>
      <p:ext uri="{BB962C8B-B14F-4D97-AF65-F5344CB8AC3E}">
        <p14:creationId xmlns:p14="http://schemas.microsoft.com/office/powerpoint/2010/main" val="1587504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24</a:t>
            </a:fld>
            <a:endParaRPr lang="en-GB"/>
          </a:p>
        </p:txBody>
      </p:sp>
    </p:spTree>
    <p:extLst>
      <p:ext uri="{BB962C8B-B14F-4D97-AF65-F5344CB8AC3E}">
        <p14:creationId xmlns:p14="http://schemas.microsoft.com/office/powerpoint/2010/main" val="3943213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25</a:t>
            </a:fld>
            <a:endParaRPr lang="en-GB"/>
          </a:p>
        </p:txBody>
      </p:sp>
    </p:spTree>
    <p:extLst>
      <p:ext uri="{BB962C8B-B14F-4D97-AF65-F5344CB8AC3E}">
        <p14:creationId xmlns:p14="http://schemas.microsoft.com/office/powerpoint/2010/main" val="409094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26</a:t>
            </a:fld>
            <a:endParaRPr lang="en-GB"/>
          </a:p>
        </p:txBody>
      </p:sp>
    </p:spTree>
    <p:extLst>
      <p:ext uri="{BB962C8B-B14F-4D97-AF65-F5344CB8AC3E}">
        <p14:creationId xmlns:p14="http://schemas.microsoft.com/office/powerpoint/2010/main" val="419228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27</a:t>
            </a:fld>
            <a:endParaRPr lang="en-GB"/>
          </a:p>
        </p:txBody>
      </p:sp>
    </p:spTree>
    <p:extLst>
      <p:ext uri="{BB962C8B-B14F-4D97-AF65-F5344CB8AC3E}">
        <p14:creationId xmlns:p14="http://schemas.microsoft.com/office/powerpoint/2010/main" val="341997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28</a:t>
            </a:fld>
            <a:endParaRPr lang="en-GB"/>
          </a:p>
        </p:txBody>
      </p:sp>
    </p:spTree>
    <p:extLst>
      <p:ext uri="{BB962C8B-B14F-4D97-AF65-F5344CB8AC3E}">
        <p14:creationId xmlns:p14="http://schemas.microsoft.com/office/powerpoint/2010/main" val="1830897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29</a:t>
            </a:fld>
            <a:endParaRPr lang="en-GB"/>
          </a:p>
        </p:txBody>
      </p:sp>
    </p:spTree>
    <p:extLst>
      <p:ext uri="{BB962C8B-B14F-4D97-AF65-F5344CB8AC3E}">
        <p14:creationId xmlns:p14="http://schemas.microsoft.com/office/powerpoint/2010/main" val="196722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Liam/Simon</a:t>
            </a:r>
          </a:p>
        </p:txBody>
      </p:sp>
      <p:sp>
        <p:nvSpPr>
          <p:cNvPr id="4" name="Slide Number Placeholder 3"/>
          <p:cNvSpPr>
            <a:spLocks noGrp="1"/>
          </p:cNvSpPr>
          <p:nvPr>
            <p:ph type="sldNum" sz="quarter" idx="5"/>
          </p:nvPr>
        </p:nvSpPr>
        <p:spPr/>
        <p:txBody>
          <a:bodyPr/>
          <a:lstStyle/>
          <a:p>
            <a:fld id="{DD779895-3E67-4CB8-BE0C-23F3FD5FF7F3}" type="slidenum">
              <a:rPr lang="en-GB" smtClean="0"/>
              <a:pPr/>
              <a:t>3</a:t>
            </a:fld>
            <a:endParaRPr lang="en-GB"/>
          </a:p>
        </p:txBody>
      </p:sp>
    </p:spTree>
    <p:extLst>
      <p:ext uri="{BB962C8B-B14F-4D97-AF65-F5344CB8AC3E}">
        <p14:creationId xmlns:p14="http://schemas.microsoft.com/office/powerpoint/2010/main" val="131978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30</a:t>
            </a:fld>
            <a:endParaRPr lang="en-GB"/>
          </a:p>
        </p:txBody>
      </p:sp>
    </p:spTree>
    <p:extLst>
      <p:ext uri="{BB962C8B-B14F-4D97-AF65-F5344CB8AC3E}">
        <p14:creationId xmlns:p14="http://schemas.microsoft.com/office/powerpoint/2010/main" val="3856631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Paul</a:t>
            </a:r>
          </a:p>
        </p:txBody>
      </p:sp>
      <p:sp>
        <p:nvSpPr>
          <p:cNvPr id="4" name="Slide Number Placeholder 3"/>
          <p:cNvSpPr>
            <a:spLocks noGrp="1"/>
          </p:cNvSpPr>
          <p:nvPr>
            <p:ph type="sldNum" sz="quarter" idx="5"/>
          </p:nvPr>
        </p:nvSpPr>
        <p:spPr/>
        <p:txBody>
          <a:bodyPr/>
          <a:lstStyle/>
          <a:p>
            <a:fld id="{DD779895-3E67-4CB8-BE0C-23F3FD5FF7F3}" type="slidenum">
              <a:rPr lang="en-GB" smtClean="0"/>
              <a:pPr/>
              <a:t>31</a:t>
            </a:fld>
            <a:endParaRPr lang="en-GB"/>
          </a:p>
        </p:txBody>
      </p:sp>
    </p:spTree>
    <p:extLst>
      <p:ext uri="{BB962C8B-B14F-4D97-AF65-F5344CB8AC3E}">
        <p14:creationId xmlns:p14="http://schemas.microsoft.com/office/powerpoint/2010/main" val="92395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32</a:t>
            </a:fld>
            <a:endParaRPr lang="en-GB"/>
          </a:p>
        </p:txBody>
      </p:sp>
    </p:spTree>
    <p:extLst>
      <p:ext uri="{BB962C8B-B14F-4D97-AF65-F5344CB8AC3E}">
        <p14:creationId xmlns:p14="http://schemas.microsoft.com/office/powerpoint/2010/main" val="1666563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t>Donna</a:t>
            </a: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33</a:t>
            </a:fld>
            <a:endParaRPr lang="en-GB"/>
          </a:p>
        </p:txBody>
      </p:sp>
    </p:spTree>
    <p:extLst>
      <p:ext uri="{BB962C8B-B14F-4D97-AF65-F5344CB8AC3E}">
        <p14:creationId xmlns:p14="http://schemas.microsoft.com/office/powerpoint/2010/main" val="2730303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34</a:t>
            </a:fld>
            <a:endParaRPr lang="en-GB"/>
          </a:p>
        </p:txBody>
      </p:sp>
    </p:spTree>
    <p:extLst>
      <p:ext uri="{BB962C8B-B14F-4D97-AF65-F5344CB8AC3E}">
        <p14:creationId xmlns:p14="http://schemas.microsoft.com/office/powerpoint/2010/main" val="2441276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Aft>
                <a:spcPts val="200"/>
              </a:spcAft>
              <a:buNone/>
            </a:pPr>
            <a:r>
              <a:rPr lang="en-GB" b="0">
                <a:solidFill>
                  <a:schemeClr val="accent1"/>
                </a:solidFill>
                <a:cs typeface="+mn-cs"/>
              </a:rPr>
              <a:t>Donna</a:t>
            </a:r>
            <a:endParaRPr lang="en-GB" sz="1600" b="0">
              <a:cs typeface="Arial"/>
            </a:endParaRP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35</a:t>
            </a:fld>
            <a:endParaRPr lang="en-GB"/>
          </a:p>
        </p:txBody>
      </p:sp>
    </p:spTree>
    <p:extLst>
      <p:ext uri="{BB962C8B-B14F-4D97-AF65-F5344CB8AC3E}">
        <p14:creationId xmlns:p14="http://schemas.microsoft.com/office/powerpoint/2010/main" val="595752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36</a:t>
            </a:fld>
            <a:endParaRPr lang="en-GB"/>
          </a:p>
        </p:txBody>
      </p:sp>
    </p:spTree>
    <p:extLst>
      <p:ext uri="{BB962C8B-B14F-4D97-AF65-F5344CB8AC3E}">
        <p14:creationId xmlns:p14="http://schemas.microsoft.com/office/powerpoint/2010/main" val="4200788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37</a:t>
            </a:fld>
            <a:endParaRPr lang="en-GB"/>
          </a:p>
        </p:txBody>
      </p:sp>
    </p:spTree>
    <p:extLst>
      <p:ext uri="{BB962C8B-B14F-4D97-AF65-F5344CB8AC3E}">
        <p14:creationId xmlns:p14="http://schemas.microsoft.com/office/powerpoint/2010/main" val="237864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38</a:t>
            </a:fld>
            <a:endParaRPr lang="en-GB"/>
          </a:p>
        </p:txBody>
      </p:sp>
    </p:spTree>
    <p:extLst>
      <p:ext uri="{BB962C8B-B14F-4D97-AF65-F5344CB8AC3E}">
        <p14:creationId xmlns:p14="http://schemas.microsoft.com/office/powerpoint/2010/main" val="3576507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39</a:t>
            </a:fld>
            <a:endParaRPr lang="en-GB"/>
          </a:p>
        </p:txBody>
      </p:sp>
    </p:spTree>
    <p:extLst>
      <p:ext uri="{BB962C8B-B14F-4D97-AF65-F5344CB8AC3E}">
        <p14:creationId xmlns:p14="http://schemas.microsoft.com/office/powerpoint/2010/main" val="398084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4</a:t>
            </a:fld>
            <a:endParaRPr lang="en-GB"/>
          </a:p>
        </p:txBody>
      </p:sp>
    </p:spTree>
    <p:extLst>
      <p:ext uri="{BB962C8B-B14F-4D97-AF65-F5344CB8AC3E}">
        <p14:creationId xmlns:p14="http://schemas.microsoft.com/office/powerpoint/2010/main" val="2091336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40</a:t>
            </a:fld>
            <a:endParaRPr lang="en-GB"/>
          </a:p>
        </p:txBody>
      </p:sp>
    </p:spTree>
    <p:extLst>
      <p:ext uri="{BB962C8B-B14F-4D97-AF65-F5344CB8AC3E}">
        <p14:creationId xmlns:p14="http://schemas.microsoft.com/office/powerpoint/2010/main" val="62758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Donna</a:t>
            </a:r>
          </a:p>
        </p:txBody>
      </p:sp>
      <p:sp>
        <p:nvSpPr>
          <p:cNvPr id="4" name="Slide Number Placeholder 3"/>
          <p:cNvSpPr>
            <a:spLocks noGrp="1"/>
          </p:cNvSpPr>
          <p:nvPr>
            <p:ph type="sldNum" sz="quarter" idx="5"/>
          </p:nvPr>
        </p:nvSpPr>
        <p:spPr/>
        <p:txBody>
          <a:bodyPr/>
          <a:lstStyle/>
          <a:p>
            <a:fld id="{DD779895-3E67-4CB8-BE0C-23F3FD5FF7F3}" type="slidenum">
              <a:rPr lang="en-GB" smtClean="0"/>
              <a:pPr/>
              <a:t>5</a:t>
            </a:fld>
            <a:endParaRPr lang="en-GB"/>
          </a:p>
        </p:txBody>
      </p:sp>
    </p:spTree>
    <p:extLst>
      <p:ext uri="{BB962C8B-B14F-4D97-AF65-F5344CB8AC3E}">
        <p14:creationId xmlns:p14="http://schemas.microsoft.com/office/powerpoint/2010/main" val="427551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Donna</a:t>
            </a: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6</a:t>
            </a:fld>
            <a:endParaRPr lang="en-GB"/>
          </a:p>
        </p:txBody>
      </p:sp>
    </p:spTree>
    <p:extLst>
      <p:ext uri="{BB962C8B-B14F-4D97-AF65-F5344CB8AC3E}">
        <p14:creationId xmlns:p14="http://schemas.microsoft.com/office/powerpoint/2010/main" val="3303937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7</a:t>
            </a:fld>
            <a:endParaRPr lang="en-GB"/>
          </a:p>
        </p:txBody>
      </p:sp>
    </p:spTree>
    <p:extLst>
      <p:ext uri="{BB962C8B-B14F-4D97-AF65-F5344CB8AC3E}">
        <p14:creationId xmlns:p14="http://schemas.microsoft.com/office/powerpoint/2010/main" val="209133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600" b="0">
                <a:solidFill>
                  <a:schemeClr val="tx1"/>
                </a:solidFill>
              </a:rPr>
              <a:t>Graham/Liam</a:t>
            </a:r>
          </a:p>
          <a:p>
            <a:pPr>
              <a:lnSpc>
                <a:spcPct val="107000"/>
              </a:lnSpc>
              <a:spcAft>
                <a:spcPts val="800"/>
              </a:spcAft>
            </a:pPr>
            <a:endParaRPr lang="en-US" sz="1600" b="0">
              <a:solidFill>
                <a:schemeClr val="tx1"/>
              </a:solidFill>
            </a:endParaRPr>
          </a:p>
          <a:p>
            <a:pPr>
              <a:lnSpc>
                <a:spcPct val="107000"/>
              </a:lnSpc>
              <a:spcAft>
                <a:spcPts val="800"/>
              </a:spcAft>
            </a:pPr>
            <a:r>
              <a:rPr lang="en-US" sz="1600" b="0">
                <a:solidFill>
                  <a:schemeClr val="tx1"/>
                </a:solidFill>
              </a:rPr>
              <a:t>Reference Norfolk Boreas pause and Nick </a:t>
            </a:r>
            <a:r>
              <a:rPr lang="en-US" sz="1600" b="0" err="1">
                <a:solidFill>
                  <a:schemeClr val="tx1"/>
                </a:solidFill>
              </a:rPr>
              <a:t>Winser</a:t>
            </a:r>
            <a:r>
              <a:rPr lang="en-US" sz="1600" b="0">
                <a:solidFill>
                  <a:schemeClr val="tx1"/>
                </a:solidFill>
              </a:rPr>
              <a:t> report</a:t>
            </a:r>
          </a:p>
          <a:p>
            <a:pPr>
              <a:lnSpc>
                <a:spcPct val="107000"/>
              </a:lnSpc>
              <a:spcAft>
                <a:spcPts val="800"/>
              </a:spcAft>
            </a:pPr>
            <a:endParaRPr lang="en-US" sz="1600" b="0">
              <a:solidFill>
                <a:schemeClr val="tx1"/>
              </a:solidFill>
            </a:endParaRPr>
          </a:p>
          <a:p>
            <a:pPr>
              <a:lnSpc>
                <a:spcPct val="107000"/>
              </a:lnSpc>
              <a:spcAft>
                <a:spcPts val="800"/>
              </a:spcAft>
            </a:pPr>
            <a:r>
              <a:rPr lang="en-US" sz="1600" b="0">
                <a:solidFill>
                  <a:schemeClr val="tx1"/>
                </a:solidFill>
              </a:rPr>
              <a:t>We are working to upgrade the existing transmission network in East Anglia, however these upgrades alone will not be sufficient.  </a:t>
            </a:r>
            <a:endParaRPr lang="en-US" sz="1600" b="0">
              <a:solidFill>
                <a:schemeClr val="tx1"/>
              </a:solidFill>
              <a:cs typeface="Arial"/>
            </a:endParaRPr>
          </a:p>
          <a:p>
            <a:pPr>
              <a:lnSpc>
                <a:spcPct val="107000"/>
              </a:lnSpc>
              <a:spcAft>
                <a:spcPts val="800"/>
              </a:spcAft>
            </a:pPr>
            <a:r>
              <a:rPr lang="en-US" sz="1600" b="0">
                <a:solidFill>
                  <a:schemeClr val="tx1"/>
                </a:solidFill>
              </a:rPr>
              <a:t>East Anglia GREEN is a key part of our wider investment </a:t>
            </a:r>
            <a:r>
              <a:rPr lang="en-US" sz="1600" b="0" err="1">
                <a:solidFill>
                  <a:schemeClr val="tx1"/>
                </a:solidFill>
              </a:rPr>
              <a:t>programme</a:t>
            </a:r>
            <a:r>
              <a:rPr lang="en-US" sz="1600" b="0">
                <a:solidFill>
                  <a:schemeClr val="tx1"/>
                </a:solidFill>
              </a:rPr>
              <a:t> to upgrade our electricity transmission network in East Anglia to ensure we meet this future energy transmission demand.  </a:t>
            </a:r>
            <a:endParaRPr lang="en-GB" sz="1600" b="0">
              <a:solidFill>
                <a:schemeClr val="tx1"/>
              </a:solidFill>
            </a:endParaRPr>
          </a:p>
          <a:p>
            <a:endParaRPr lang="en-US"/>
          </a:p>
        </p:txBody>
      </p:sp>
      <p:sp>
        <p:nvSpPr>
          <p:cNvPr id="4" name="Slide Number Placeholder 3"/>
          <p:cNvSpPr>
            <a:spLocks noGrp="1"/>
          </p:cNvSpPr>
          <p:nvPr>
            <p:ph type="sldNum" sz="quarter" idx="5"/>
          </p:nvPr>
        </p:nvSpPr>
        <p:spPr/>
        <p:txBody>
          <a:bodyPr/>
          <a:lstStyle/>
          <a:p>
            <a:fld id="{DD779895-3E67-4CB8-BE0C-23F3FD5FF7F3}" type="slidenum">
              <a:rPr lang="en-GB" smtClean="0"/>
              <a:pPr/>
              <a:t>8</a:t>
            </a:fld>
            <a:endParaRPr lang="en-GB"/>
          </a:p>
        </p:txBody>
      </p:sp>
    </p:spTree>
    <p:extLst>
      <p:ext uri="{BB962C8B-B14F-4D97-AF65-F5344CB8AC3E}">
        <p14:creationId xmlns:p14="http://schemas.microsoft.com/office/powerpoint/2010/main" val="350681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Graham/Liam</a:t>
            </a:r>
          </a:p>
          <a:p>
            <a:endParaRPr lang="en-US"/>
          </a:p>
          <a:p>
            <a:endParaRPr lang="en-US"/>
          </a:p>
          <a:p>
            <a:r>
              <a:rPr lang="en-US"/>
              <a:t>Updated map expected 12</a:t>
            </a:r>
            <a:r>
              <a:rPr lang="en-US" baseline="30000"/>
              <a:t>th</a:t>
            </a:r>
            <a:r>
              <a:rPr lang="en-US"/>
              <a:t> April</a:t>
            </a:r>
          </a:p>
        </p:txBody>
      </p:sp>
      <p:sp>
        <p:nvSpPr>
          <p:cNvPr id="4" name="Slide Number Placeholder 3"/>
          <p:cNvSpPr>
            <a:spLocks noGrp="1"/>
          </p:cNvSpPr>
          <p:nvPr>
            <p:ph type="sldNum" sz="quarter" idx="5"/>
          </p:nvPr>
        </p:nvSpPr>
        <p:spPr/>
        <p:txBody>
          <a:bodyPr/>
          <a:lstStyle/>
          <a:p>
            <a:fld id="{DD779895-3E67-4CB8-BE0C-23F3FD5FF7F3}" type="slidenum">
              <a:rPr lang="en-GB" smtClean="0"/>
              <a:pPr/>
              <a:t>9</a:t>
            </a:fld>
            <a:endParaRPr lang="en-GB"/>
          </a:p>
        </p:txBody>
      </p:sp>
    </p:spTree>
    <p:extLst>
      <p:ext uri="{BB962C8B-B14F-4D97-AF65-F5344CB8AC3E}">
        <p14:creationId xmlns:p14="http://schemas.microsoft.com/office/powerpoint/2010/main" val="314127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9013" algn="l"/>
              </a:tabLst>
            </a:pPr>
            <a:r>
              <a:rPr lang="fr-FR"/>
              <a:t>| [Insert document title] | [Insert date]</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3612757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36674988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a:stretch>
            <a:fillRect/>
          </a:stretch>
        </p:blipFill>
        <p:spPr>
          <a:xfrm>
            <a:off x="-2379" y="255600"/>
            <a:ext cx="1547332" cy="457949"/>
          </a:xfrm>
          <a:prstGeom prst="rect">
            <a:avLst/>
          </a:prstGeom>
        </p:spPr>
      </p:pic>
    </p:spTree>
    <p:extLst>
      <p:ext uri="{BB962C8B-B14F-4D97-AF65-F5344CB8AC3E}">
        <p14:creationId xmlns:p14="http://schemas.microsoft.com/office/powerpoint/2010/main" val="264763177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US"/>
              <a:t>Click to edit Master title style</a:t>
            </a:r>
            <a:endParaRPr lang="en-GB"/>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1154445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 im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2" name="Footer Placeholder 2">
            <a:extLst>
              <a:ext uri="{FF2B5EF4-FFF2-40B4-BE49-F238E27FC236}">
                <a16:creationId xmlns:a16="http://schemas.microsoft.com/office/drawing/2014/main" id="{44373E4D-07C5-468F-A7BD-C7AD22C7764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33" name="Group 32">
            <a:extLst>
              <a:ext uri="{FF2B5EF4-FFF2-40B4-BE49-F238E27FC236}">
                <a16:creationId xmlns:a16="http://schemas.microsoft.com/office/drawing/2014/main" id="{DBC6F12F-E651-47EF-873C-C4BCFD73026C}"/>
              </a:ext>
            </a:extLst>
          </p:cNvPr>
          <p:cNvGrpSpPr/>
          <p:nvPr userDrawn="1"/>
        </p:nvGrpSpPr>
        <p:grpSpPr>
          <a:xfrm>
            <a:off x="9206425" y="0"/>
            <a:ext cx="2029736" cy="2104028"/>
            <a:chOff x="3528102" y="847657"/>
            <a:chExt cx="2029736" cy="2104028"/>
          </a:xfrm>
        </p:grpSpPr>
        <p:sp>
          <p:nvSpPr>
            <p:cNvPr id="34" name="Guidance note">
              <a:extLst>
                <a:ext uri="{FF2B5EF4-FFF2-40B4-BE49-F238E27FC236}">
                  <a16:creationId xmlns:a16="http://schemas.microsoft.com/office/drawing/2014/main" id="{F95C3436-B6EE-47A5-8CDF-DFC1CEE6A78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5" name="Group 34">
              <a:extLst>
                <a:ext uri="{FF2B5EF4-FFF2-40B4-BE49-F238E27FC236}">
                  <a16:creationId xmlns:a16="http://schemas.microsoft.com/office/drawing/2014/main" id="{F50E3572-442E-4063-AED5-829AB7EAA7C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6" name="Picture 3">
                <a:extLst>
                  <a:ext uri="{FF2B5EF4-FFF2-40B4-BE49-F238E27FC236}">
                    <a16:creationId xmlns:a16="http://schemas.microsoft.com/office/drawing/2014/main" id="{97890FFF-8342-4E6A-B73E-44D0FCF7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7" name="Rounded Rectangle 20">
                <a:extLst>
                  <a:ext uri="{FF2B5EF4-FFF2-40B4-BE49-F238E27FC236}">
                    <a16:creationId xmlns:a16="http://schemas.microsoft.com/office/drawing/2014/main" id="{C5F8D64F-558B-4EE8-B969-C40A6125D25D}"/>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ound Diagonal Corner Rectangle 4">
            <a:extLst>
              <a:ext uri="{FF2B5EF4-FFF2-40B4-BE49-F238E27FC236}">
                <a16:creationId xmlns:a16="http://schemas.microsoft.com/office/drawing/2014/main" id="{DEEFE2A4-9E60-4329-8F38-C8621FA2D86F}"/>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640621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257625526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2810007545"/>
      </p:ext>
    </p:extLst>
  </p:cSld>
  <p:clrMapOvr>
    <a:masterClrMapping/>
  </p:clrMapOvr>
  <p:transition>
    <p:fade/>
  </p:transition>
  <p:extLst>
    <p:ext uri="{DCECCB84-F9BA-43D5-87BE-67443E8EF086}">
      <p15:sldGuideLst xmlns:p15="http://schemas.microsoft.com/office/powerpoint/2012/main">
        <p15:guide id="1" orient="horz" pos="302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lang="en-GB"/>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US"/>
              <a:t>Click to edit Master title style</a:t>
            </a:r>
            <a:endParaRPr lang="en-GB"/>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9206425" y="0"/>
            <a:ext cx="2029736" cy="2104028"/>
            <a:chOff x="3528102" y="847657"/>
            <a:chExt cx="2029736" cy="2104028"/>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57802617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14234840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fr-FR"/>
              <a:t>| [Insert document title] | [Insert date]</a:t>
            </a: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GB"/>
              <a:t>Click to edit Master title style</a:t>
            </a:r>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75539417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1388" y="1062500"/>
            <a:ext cx="4068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GB"/>
              <a:t>Click to edit Master title style</a:t>
            </a:r>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951111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44373E4D-07C5-468F-A7BD-C7AD22C7764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33" name="Group 32">
            <a:extLst>
              <a:ext uri="{FF2B5EF4-FFF2-40B4-BE49-F238E27FC236}">
                <a16:creationId xmlns:a16="http://schemas.microsoft.com/office/drawing/2014/main" id="{DBC6F12F-E651-47EF-873C-C4BCFD73026C}"/>
              </a:ext>
            </a:extLst>
          </p:cNvPr>
          <p:cNvGrpSpPr/>
          <p:nvPr userDrawn="1"/>
        </p:nvGrpSpPr>
        <p:grpSpPr>
          <a:xfrm>
            <a:off x="9206425" y="0"/>
            <a:ext cx="2029736" cy="2104028"/>
            <a:chOff x="3528102" y="847657"/>
            <a:chExt cx="2029736" cy="2104028"/>
          </a:xfrm>
        </p:grpSpPr>
        <p:sp>
          <p:nvSpPr>
            <p:cNvPr id="34" name="Guidance note">
              <a:extLst>
                <a:ext uri="{FF2B5EF4-FFF2-40B4-BE49-F238E27FC236}">
                  <a16:creationId xmlns:a16="http://schemas.microsoft.com/office/drawing/2014/main" id="{F95C3436-B6EE-47A5-8CDF-DFC1CEE6A78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5" name="Group 34">
              <a:extLst>
                <a:ext uri="{FF2B5EF4-FFF2-40B4-BE49-F238E27FC236}">
                  <a16:creationId xmlns:a16="http://schemas.microsoft.com/office/drawing/2014/main" id="{F50E3572-442E-4063-AED5-829AB7EAA7C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6" name="Picture 3">
                <a:extLst>
                  <a:ext uri="{FF2B5EF4-FFF2-40B4-BE49-F238E27FC236}">
                    <a16:creationId xmlns:a16="http://schemas.microsoft.com/office/drawing/2014/main" id="{97890FFF-8342-4E6A-B73E-44D0FCF7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7" name="Rounded Rectangle 20">
                <a:extLst>
                  <a:ext uri="{FF2B5EF4-FFF2-40B4-BE49-F238E27FC236}">
                    <a16:creationId xmlns:a16="http://schemas.microsoft.com/office/drawing/2014/main" id="{C5F8D64F-558B-4EE8-B969-C40A6125D25D}"/>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ound Diagonal Corner Rectangle 4">
            <a:extLst>
              <a:ext uri="{FF2B5EF4-FFF2-40B4-BE49-F238E27FC236}">
                <a16:creationId xmlns:a16="http://schemas.microsoft.com/office/drawing/2014/main" id="{DEEFE2A4-9E60-4329-8F38-C8621FA2D86F}"/>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31054226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7141400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961" y="1062500"/>
            <a:ext cx="2592000" cy="1569660"/>
          </a:xfrm>
        </p:spPr>
        <p:txBody>
          <a:bodyPr wrap="square">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C8401A2-6451-4E45-96E0-C555AE389B92}"/>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11993E21-89C4-43F1-B0DA-3D71670B0B0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3" name="Group 12">
            <a:extLst>
              <a:ext uri="{FF2B5EF4-FFF2-40B4-BE49-F238E27FC236}">
                <a16:creationId xmlns:a16="http://schemas.microsoft.com/office/drawing/2014/main" id="{E2EC9A99-CBD6-4BA5-A71D-10F2DFE9CFA1}"/>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6ADE5D12-11A2-4CCE-81CB-203511BF5C3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E081217D-4EA5-40B0-9EA6-FAD35195E17C}"/>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464DB892-B193-4994-87A1-F3005D1B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5" name="Rounded Rectangle 20">
                <a:extLst>
                  <a:ext uri="{FF2B5EF4-FFF2-40B4-BE49-F238E27FC236}">
                    <a16:creationId xmlns:a16="http://schemas.microsoft.com/office/drawing/2014/main" id="{4CE544B9-8DF2-4C6C-B878-A4384379E280}"/>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71865053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3999" y="1062500"/>
            <a:ext cx="2592000" cy="2664000"/>
          </a:xfrm>
          <a:solidFill>
            <a:srgbClr val="0073CD"/>
          </a:solidFill>
        </p:spPr>
        <p:txBody>
          <a:bodyPr wrap="square" lIns="144000" tIns="108000" rIns="144000" bIns="108000">
            <a:noAutofit/>
          </a:bodyPr>
          <a:lstStyle>
            <a:lvl1pPr>
              <a:spcAft>
                <a:spcPts val="600"/>
              </a:spcAft>
              <a:defRPr>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1896A342-D873-47FF-A0CB-ED762BAF6C05}"/>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F1F48095-532B-4817-BFFB-AF6AF6A81C5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6" name="Group 25">
            <a:extLst>
              <a:ext uri="{FF2B5EF4-FFF2-40B4-BE49-F238E27FC236}">
                <a16:creationId xmlns:a16="http://schemas.microsoft.com/office/drawing/2014/main" id="{B2F101B0-C15C-4E8B-BCD8-94C6F9FA8B71}"/>
              </a:ext>
            </a:extLst>
          </p:cNvPr>
          <p:cNvGrpSpPr/>
          <p:nvPr userDrawn="1"/>
        </p:nvGrpSpPr>
        <p:grpSpPr>
          <a:xfrm>
            <a:off x="9206425" y="0"/>
            <a:ext cx="2029736" cy="2104028"/>
            <a:chOff x="3528102" y="847657"/>
            <a:chExt cx="2029736" cy="2104028"/>
          </a:xfrm>
        </p:grpSpPr>
        <p:sp>
          <p:nvSpPr>
            <p:cNvPr id="27" name="Guidance note">
              <a:extLst>
                <a:ext uri="{FF2B5EF4-FFF2-40B4-BE49-F238E27FC236}">
                  <a16:creationId xmlns:a16="http://schemas.microsoft.com/office/drawing/2014/main" id="{5019EF20-6B36-43C9-BDEB-3621A64EB545}"/>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8" name="Group 27">
              <a:extLst>
                <a:ext uri="{FF2B5EF4-FFF2-40B4-BE49-F238E27FC236}">
                  <a16:creationId xmlns:a16="http://schemas.microsoft.com/office/drawing/2014/main" id="{B21C0FE1-B9EF-4B93-932D-4FD8C477B3AE}"/>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9" name="Picture 3">
                <a:extLst>
                  <a:ext uri="{FF2B5EF4-FFF2-40B4-BE49-F238E27FC236}">
                    <a16:creationId xmlns:a16="http://schemas.microsoft.com/office/drawing/2014/main" id="{7C1D4B64-6112-4E50-93D6-4D6DF530D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0" name="Rounded Rectangle 20">
                <a:extLst>
                  <a:ext uri="{FF2B5EF4-FFF2-40B4-BE49-F238E27FC236}">
                    <a16:creationId xmlns:a16="http://schemas.microsoft.com/office/drawing/2014/main" id="{4E55863B-5F7C-47FB-BB27-4E84CB7B252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3060693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GB"/>
              <a:t>Click to edit Master title style</a:t>
            </a:r>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6228000" y="1062500"/>
            <a:ext cx="2592000" cy="2664000"/>
          </a:xfrm>
          <a:solidFill>
            <a:srgbClr val="0073CD"/>
          </a:solidFill>
        </p:spPr>
        <p:txBody>
          <a:bodyPr wrap="square" lIns="144000" tIns="108000" rIns="144000" bIns="108000">
            <a:noAutofit/>
          </a:bodyPr>
          <a:lstStyle>
            <a:lvl1pPr>
              <a:spcAft>
                <a:spcPts val="600"/>
              </a:spcAft>
              <a:defRPr sz="1800">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20937839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1877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GB"/>
              <a:t>Click to edit Master title style</a:t>
            </a:r>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46058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9206425" y="0"/>
            <a:ext cx="2029736" cy="2104028"/>
            <a:chOff x="3528102" y="847657"/>
            <a:chExt cx="2029736" cy="2104028"/>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33003243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3" name="Title 2">
            <a:extLst>
              <a:ext uri="{FF2B5EF4-FFF2-40B4-BE49-F238E27FC236}">
                <a16:creationId xmlns:a16="http://schemas.microsoft.com/office/drawing/2014/main" id="{05803B18-A6C4-48D8-9A57-624954E4C422}"/>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03A40AB7-029F-4311-80FC-0AAAE2F69DD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FD78705A-DCC5-4C39-8BC7-0071FE0B6E9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C6E2522F-9DAA-41D3-8636-CA2AD6DF26DE}"/>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BF8CA62A-2C50-48E5-8954-5C3104C2B475}"/>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37ACEAC6-5EC9-49C5-A059-7A0DC1FCC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13E90BA5-7852-4BC3-A7C6-1D57B4B4776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Guidance note">
            <a:extLst>
              <a:ext uri="{FF2B5EF4-FFF2-40B4-BE49-F238E27FC236}">
                <a16:creationId xmlns:a16="http://schemas.microsoft.com/office/drawing/2014/main" id="{395CA386-D2EE-45ED-B3EB-20DC32FFECC9}"/>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08615588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9013" algn="l"/>
              </a:tabLst>
            </a:pPr>
            <a:r>
              <a:rPr lang="fr-FR"/>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329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GB"/>
              <a:t>Click to edit Master title style</a:t>
            </a:r>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80265143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323850" y="1062500"/>
            <a:ext cx="5543550" cy="3453938"/>
          </a:xfrm>
          <a:prstGeom prst="rect">
            <a:avLst/>
          </a:prstGeom>
        </p:spPr>
        <p:txBody>
          <a:bodyPr>
            <a:noAutofit/>
          </a:bodyPr>
          <a:lstStyle>
            <a:lvl1pPr>
              <a:defRPr>
                <a:solidFill>
                  <a:schemeClr val="accent1"/>
                </a:solidFill>
              </a:defRPr>
            </a:lvl1pPr>
          </a:lstStyle>
          <a:p>
            <a:endParaRPr/>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4F3D2E9-D3DF-4073-8942-F51EDC9F9BC9}"/>
              </a:ext>
            </a:extLst>
          </p:cNvPr>
          <p:cNvSpPr>
            <a:spLocks noGrp="1"/>
          </p:cNvSpPr>
          <p:nvPr>
            <p:ph type="title"/>
          </p:nvPr>
        </p:nvSpPr>
        <p:spPr/>
        <p:txBody>
          <a:bodyPr/>
          <a:lstStyle/>
          <a:p>
            <a:r>
              <a:rPr lang="en-GB"/>
              <a:t>Click to edit Master title style</a:t>
            </a:r>
          </a:p>
        </p:txBody>
      </p:sp>
      <p:sp>
        <p:nvSpPr>
          <p:cNvPr id="17" name="Footer Placeholder 2">
            <a:extLst>
              <a:ext uri="{FF2B5EF4-FFF2-40B4-BE49-F238E27FC236}">
                <a16:creationId xmlns:a16="http://schemas.microsoft.com/office/drawing/2014/main" id="{B8E8D2DA-923C-46FD-AE23-D8997A885C17}"/>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554C5F39-EE55-4150-AE38-A7A999F3BA25}"/>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025D7FB3-CF69-4E08-8922-003EB4E3975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528045C4-A569-4BC0-A2C6-680DA682611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0FD70A2C-539C-4A23-AF36-00B08ACFA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A36B5CC0-766A-45B5-97A8-7C56DFCFC8EE}"/>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9" name="Guidance note">
            <a:extLst>
              <a:ext uri="{FF2B5EF4-FFF2-40B4-BE49-F238E27FC236}">
                <a16:creationId xmlns:a16="http://schemas.microsoft.com/office/drawing/2014/main" id="{9FC3F62A-60AD-47BF-8C6C-EA4FD3505A95}"/>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822042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F5B49068-D080-4ACE-BA89-F101FF74DD61}"/>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A230DD3F-5BD6-47DB-88DD-B17645228A05}"/>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AE5F1110-D46C-45FE-84D5-25150A01F2E3}"/>
              </a:ext>
            </a:extLst>
          </p:cNvPr>
          <p:cNvCxnSpPr>
            <a:cxnSpLocks/>
          </p:cNvCxnSpPr>
          <p:nvPr userDrawn="1"/>
        </p:nvCxnSpPr>
        <p:spPr>
          <a:xfrm>
            <a:off x="323850" y="2218065"/>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E544F918-5B29-4CA8-B698-287CEE5C6122}"/>
              </a:ext>
            </a:extLst>
          </p:cNvPr>
          <p:cNvSpPr>
            <a:spLocks noGrp="1"/>
          </p:cNvSpPr>
          <p:nvPr>
            <p:ph type="pic" sz="quarter" idx="24"/>
          </p:nvPr>
        </p:nvSpPr>
        <p:spPr>
          <a:xfrm>
            <a:off x="323851" y="1062000"/>
            <a:ext cx="994286" cy="1080000"/>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323850" y="2311146"/>
            <a:ext cx="2592388" cy="1087477"/>
          </a:xfrm>
        </p:spPr>
        <p:txBody>
          <a:bodyPr/>
          <a:lstStyle>
            <a:lvl1pPr>
              <a:spcBef>
                <a:spcPts val="0"/>
              </a:spcBef>
              <a:spcAft>
                <a:spcPts val="200"/>
              </a:spcAft>
              <a:defRPr sz="1400"/>
            </a:lvl1pPr>
            <a:lvl2pPr>
              <a:spcBef>
                <a:spcPts val="0"/>
              </a:spcBef>
              <a:spcAft>
                <a:spcPts val="200"/>
              </a:spcAft>
              <a:defRPr sz="1400">
                <a:solidFill>
                  <a:schemeClr val="accent1"/>
                </a:solidFill>
              </a:defRPr>
            </a:lvl2pPr>
            <a:lvl3pPr marL="0" indent="0">
              <a:spcBef>
                <a:spcPts val="0"/>
              </a:spcBef>
              <a:spcAft>
                <a:spcPts val="200"/>
              </a:spcAft>
              <a:buFontTx/>
              <a:buNone/>
              <a:defRPr sz="1200">
                <a:solidFill>
                  <a:schemeClr val="accent1"/>
                </a:solidFill>
              </a:defRPr>
            </a:lvl3pPr>
            <a:lvl4pPr marL="213690" indent="-209974">
              <a:spcBef>
                <a:spcPts val="0"/>
              </a:spcBef>
              <a:spcAft>
                <a:spcPts val="200"/>
              </a:spcAft>
              <a:buFont typeface="Arial" panose="020B0604020202020204" pitchFamily="34" charset="0"/>
              <a:buChar char="•"/>
              <a:defRPr sz="1200">
                <a:solidFill>
                  <a:schemeClr val="accent1"/>
                </a:solidFill>
              </a:defRPr>
            </a:lvl4pPr>
            <a:lvl5pPr marL="419946" indent="-209974">
              <a:spcBef>
                <a:spcPts val="0"/>
              </a:spcBef>
              <a:spcAft>
                <a:spcPts val="200"/>
              </a:spcAft>
              <a:defRPr sz="12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1C341570-0A8C-4A6D-9F75-3FF3D8333021}"/>
              </a:ext>
            </a:extLst>
          </p:cNvPr>
          <p:cNvSpPr>
            <a:spLocks noGrp="1"/>
          </p:cNvSpPr>
          <p:nvPr>
            <p:ph type="title"/>
          </p:nvPr>
        </p:nvSpPr>
        <p:spPr/>
        <p:txBody>
          <a:bodyPr/>
          <a:lstStyle/>
          <a:p>
            <a:r>
              <a:rPr lang="en-GB"/>
              <a:t>Click to edit Master title style</a:t>
            </a:r>
          </a:p>
        </p:txBody>
      </p:sp>
      <p:sp>
        <p:nvSpPr>
          <p:cNvPr id="22" name="Footer Placeholder 2">
            <a:extLst>
              <a:ext uri="{FF2B5EF4-FFF2-40B4-BE49-F238E27FC236}">
                <a16:creationId xmlns:a16="http://schemas.microsoft.com/office/drawing/2014/main" id="{65364470-3814-46DA-81B6-9B6ABEDC8B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8" name="Group 27">
            <a:extLst>
              <a:ext uri="{FF2B5EF4-FFF2-40B4-BE49-F238E27FC236}">
                <a16:creationId xmlns:a16="http://schemas.microsoft.com/office/drawing/2014/main" id="{3E9C2C4D-4ACC-4F73-A4B9-04807E3ACA87}"/>
              </a:ext>
            </a:extLst>
          </p:cNvPr>
          <p:cNvGrpSpPr/>
          <p:nvPr userDrawn="1"/>
        </p:nvGrpSpPr>
        <p:grpSpPr>
          <a:xfrm>
            <a:off x="9206425" y="0"/>
            <a:ext cx="2029736" cy="2104028"/>
            <a:chOff x="3528102" y="847657"/>
            <a:chExt cx="2029736" cy="2104028"/>
          </a:xfrm>
        </p:grpSpPr>
        <p:sp>
          <p:nvSpPr>
            <p:cNvPr id="29" name="Guidance note">
              <a:extLst>
                <a:ext uri="{FF2B5EF4-FFF2-40B4-BE49-F238E27FC236}">
                  <a16:creationId xmlns:a16="http://schemas.microsoft.com/office/drawing/2014/main" id="{E9DBA4A0-469B-42D9-A384-66D0F7F5CF1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0" name="Group 29">
              <a:extLst>
                <a:ext uri="{FF2B5EF4-FFF2-40B4-BE49-F238E27FC236}">
                  <a16:creationId xmlns:a16="http://schemas.microsoft.com/office/drawing/2014/main" id="{4F513AB0-B464-432C-96F6-C01AE1AD896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69D17DA6-BCD4-4046-9D31-CF5D4339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8B82DBD2-6FB6-4465-9E2D-6DA528C0AEC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Round Diagonal Corner Rectangle 4">
            <a:extLst>
              <a:ext uri="{FF2B5EF4-FFF2-40B4-BE49-F238E27FC236}">
                <a16:creationId xmlns:a16="http://schemas.microsoft.com/office/drawing/2014/main" id="{CCFF34D1-F27E-4737-B8CF-F9385F2D624E}"/>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16545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32385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32385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32385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327660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327660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327660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6227762"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6227762"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6227763"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GB"/>
              <a:t>Click to edit Master title style</a:t>
            </a:r>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2287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418147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71342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9206425" y="0"/>
            <a:ext cx="2029736" cy="2104028"/>
            <a:chOff x="3528102" y="847657"/>
            <a:chExt cx="2029736" cy="2104028"/>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334777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782D13-B65A-C746-A163-7C8994A4E1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63" t="5725" r="1583" b="5723"/>
          <a:stretch/>
        </p:blipFill>
        <p:spPr>
          <a:xfrm>
            <a:off x="0" y="1"/>
            <a:ext cx="9144000" cy="5143500"/>
          </a:xfrm>
          <a:prstGeom prst="rect">
            <a:avLst/>
          </a:prstGeom>
        </p:spPr>
      </p:pic>
      <p:sp>
        <p:nvSpPr>
          <p:cNvPr id="8" name="Rectangle 7">
            <a:extLst>
              <a:ext uri="{FF2B5EF4-FFF2-40B4-BE49-F238E27FC236}">
                <a16:creationId xmlns:a16="http://schemas.microsoft.com/office/drawing/2014/main" id="{F55DB63E-DF6E-7449-A265-DB21FDEACCCD}"/>
              </a:ext>
            </a:extLst>
          </p:cNvPr>
          <p:cNvSpPr/>
          <p:nvPr userDrawn="1"/>
        </p:nvSpPr>
        <p:spPr>
          <a:xfrm>
            <a:off x="0" y="0"/>
            <a:ext cx="5709424" cy="5143500"/>
          </a:xfrm>
          <a:prstGeom prst="rect">
            <a:avLst/>
          </a:prstGeom>
          <a:gradFill>
            <a:gsLst>
              <a:gs pos="0">
                <a:srgbClr val="000000">
                  <a:alpha val="0"/>
                </a:srgbClr>
              </a:gs>
              <a:gs pos="100000">
                <a:srgbClr val="000000">
                  <a:alpha val="6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GB"/>
              <a:t>Click to edit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sp>
        <p:nvSpPr>
          <p:cNvPr id="10" name="Rectangle 9">
            <a:extLst>
              <a:ext uri="{FF2B5EF4-FFF2-40B4-BE49-F238E27FC236}">
                <a16:creationId xmlns:a16="http://schemas.microsoft.com/office/drawing/2014/main" id="{6DC0D875-562C-234C-BB8C-AAF8580298B9}"/>
              </a:ext>
            </a:extLst>
          </p:cNvPr>
          <p:cNvSpPr/>
          <p:nvPr userDrawn="1"/>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pic>
        <p:nvPicPr>
          <p:cNvPr id="14" name="Picture 13">
            <a:extLst>
              <a:ext uri="{FF2B5EF4-FFF2-40B4-BE49-F238E27FC236}">
                <a16:creationId xmlns:a16="http://schemas.microsoft.com/office/drawing/2014/main" id="{020FF20E-521F-154D-9A40-872386F683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4912" y="4107052"/>
            <a:ext cx="1393376" cy="756618"/>
          </a:xfrm>
          <a:prstGeom prst="rect">
            <a:avLst/>
          </a:prstGeom>
        </p:spPr>
      </p:pic>
    </p:spTree>
    <p:extLst>
      <p:ext uri="{BB962C8B-B14F-4D97-AF65-F5344CB8AC3E}">
        <p14:creationId xmlns:p14="http://schemas.microsoft.com/office/powerpoint/2010/main" val="287397703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7480" t="27066" r="32612"/>
          <a:stretch/>
        </p:blipFill>
        <p:spPr>
          <a:xfrm flipV="1">
            <a:off x="4000500" y="1392109"/>
            <a:ext cx="5143500" cy="3751391"/>
          </a:xfrm>
          <a:prstGeom prst="rect">
            <a:avLst/>
          </a:prstGeom>
        </p:spPr>
      </p:pic>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GB"/>
              <a:t>Click to edit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spTree>
    <p:extLst>
      <p:ext uri="{BB962C8B-B14F-4D97-AF65-F5344CB8AC3E}">
        <p14:creationId xmlns:p14="http://schemas.microsoft.com/office/powerpoint/2010/main" val="109016155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3CBEA2-E0E6-F94D-9877-6B9AAD490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DFAC7DAF-2C58-D34D-BB28-8E6E50606481}"/>
              </a:ext>
            </a:extLst>
          </p:cNvPr>
          <p:cNvSpPr/>
          <p:nvPr userDrawn="1"/>
        </p:nvSpPr>
        <p:spPr>
          <a:xfrm>
            <a:off x="0" y="0"/>
            <a:ext cx="5709424" cy="5143500"/>
          </a:xfrm>
          <a:prstGeom prst="rect">
            <a:avLst/>
          </a:prstGeom>
          <a:gradFill>
            <a:gsLst>
              <a:gs pos="0">
                <a:srgbClr val="000000">
                  <a:alpha val="0"/>
                </a:srgbClr>
              </a:gs>
              <a:gs pos="100000">
                <a:srgbClr val="000000">
                  <a:alpha val="6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sp>
        <p:nvSpPr>
          <p:cNvPr id="9" name="Rectangle 8">
            <a:extLst>
              <a:ext uri="{FF2B5EF4-FFF2-40B4-BE49-F238E27FC236}">
                <a16:creationId xmlns:a16="http://schemas.microsoft.com/office/drawing/2014/main" id="{B20653B0-B80C-0C4E-ACB7-E63CD74AC470}"/>
              </a:ext>
            </a:extLst>
          </p:cNvPr>
          <p:cNvSpPr/>
          <p:nvPr userDrawn="1"/>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pic>
        <p:nvPicPr>
          <p:cNvPr id="11" name="Picture 10">
            <a:extLst>
              <a:ext uri="{FF2B5EF4-FFF2-40B4-BE49-F238E27FC236}">
                <a16:creationId xmlns:a16="http://schemas.microsoft.com/office/drawing/2014/main" id="{F62717D9-BD4C-2640-B50F-FD83DB5037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4912" y="4107052"/>
            <a:ext cx="1393376" cy="756618"/>
          </a:xfrm>
          <a:prstGeom prst="rect">
            <a:avLst/>
          </a:prstGeom>
        </p:spPr>
      </p:pic>
    </p:spTree>
    <p:extLst>
      <p:ext uri="{BB962C8B-B14F-4D97-AF65-F5344CB8AC3E}">
        <p14:creationId xmlns:p14="http://schemas.microsoft.com/office/powerpoint/2010/main" val="259625758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4430375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781779261"/>
      </p:ext>
    </p:extLst>
  </p:cSld>
  <p:clrMapOvr>
    <a:masterClrMapping/>
  </p:clrMapOvr>
  <p:transition>
    <p:fade/>
  </p:transition>
  <p:extLst>
    <p:ext uri="{DCECCB84-F9BA-43D5-87BE-67443E8EF086}">
      <p15:sldGuideLst xmlns:p15="http://schemas.microsoft.com/office/powerpoint/2012/main">
        <p15:guide id="1" orient="horz" pos="302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2EB18-646F-4E69-B5A1-9A157DDC74D7}"/>
              </a:ext>
            </a:extLst>
          </p:cNvPr>
          <p:cNvPicPr>
            <a:picLocks noChangeAspect="1"/>
          </p:cNvPicPr>
          <p:nvPr userDrawn="1"/>
        </p:nvPicPr>
        <p:blipFill>
          <a:blip r:embed="rId2"/>
          <a:srcRect t="7860" b="7860"/>
          <a:stretch/>
        </p:blipFill>
        <p:spPr>
          <a:xfrm>
            <a:off x="1142" y="0"/>
            <a:ext cx="9142858" cy="5143500"/>
          </a:xfrm>
          <a:prstGeom prst="rect">
            <a:avLst/>
          </a:prstGeom>
        </p:spPr>
      </p:pic>
      <p:sp>
        <p:nvSpPr>
          <p:cNvPr id="8" name="Rectangle 7">
            <a:extLst>
              <a:ext uri="{FF2B5EF4-FFF2-40B4-BE49-F238E27FC236}">
                <a16:creationId xmlns:a16="http://schemas.microsoft.com/office/drawing/2014/main" id="{F55DB63E-DF6E-7449-A265-DB21FDEACCCD}"/>
              </a:ext>
            </a:extLst>
          </p:cNvPr>
          <p:cNvSpPr/>
          <p:nvPr userDrawn="1"/>
        </p:nvSpPr>
        <p:spPr>
          <a:xfrm>
            <a:off x="0" y="0"/>
            <a:ext cx="5709424" cy="5143500"/>
          </a:xfrm>
          <a:prstGeom prst="rect">
            <a:avLst/>
          </a:prstGeom>
          <a:gradFill>
            <a:gsLst>
              <a:gs pos="0">
                <a:srgbClr val="000000">
                  <a:alpha val="0"/>
                </a:srgbClr>
              </a:gs>
              <a:gs pos="100000">
                <a:srgbClr val="000000">
                  <a:alpha val="6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GB"/>
              <a:t>Click to edit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sp>
        <p:nvSpPr>
          <p:cNvPr id="10" name="Rectangle 9">
            <a:extLst>
              <a:ext uri="{FF2B5EF4-FFF2-40B4-BE49-F238E27FC236}">
                <a16:creationId xmlns:a16="http://schemas.microsoft.com/office/drawing/2014/main" id="{6DC0D875-562C-234C-BB8C-AAF8580298B9}"/>
              </a:ext>
            </a:extLst>
          </p:cNvPr>
          <p:cNvSpPr/>
          <p:nvPr userDrawn="1"/>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Tree>
    <p:extLst>
      <p:ext uri="{BB962C8B-B14F-4D97-AF65-F5344CB8AC3E}">
        <p14:creationId xmlns:p14="http://schemas.microsoft.com/office/powerpoint/2010/main" val="218710087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fr-FR"/>
              <a:t>| [Insert document title] | [Insert date]</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23A00-2529-42E4-84A4-DE5AE708BE1B}"/>
              </a:ext>
            </a:extLst>
          </p:cNvPr>
          <p:cNvPicPr>
            <a:picLocks noChangeAspect="1"/>
          </p:cNvPicPr>
          <p:nvPr userDrawn="1"/>
        </p:nvPicPr>
        <p:blipFill>
          <a:blip r:embed="rId2"/>
          <a:srcRect t="7739" b="7739"/>
          <a:stretch/>
        </p:blipFill>
        <p:spPr>
          <a:xfrm>
            <a:off x="0" y="0"/>
            <a:ext cx="9144000" cy="5143500"/>
          </a:xfrm>
          <a:prstGeom prst="rect">
            <a:avLst/>
          </a:prstGeom>
        </p:spPr>
      </p:pic>
      <p:sp>
        <p:nvSpPr>
          <p:cNvPr id="2" name="Rectangle 1">
            <a:extLst>
              <a:ext uri="{FF2B5EF4-FFF2-40B4-BE49-F238E27FC236}">
                <a16:creationId xmlns:a16="http://schemas.microsoft.com/office/drawing/2014/main" id="{8D1A9E74-7C4F-4617-C322-86CE992A5E34}"/>
              </a:ext>
            </a:extLst>
          </p:cNvPr>
          <p:cNvSpPr/>
          <p:nvPr userDrawn="1"/>
        </p:nvSpPr>
        <p:spPr>
          <a:xfrm>
            <a:off x="0" y="-7434"/>
            <a:ext cx="5709424" cy="5143500"/>
          </a:xfrm>
          <a:prstGeom prst="rect">
            <a:avLst/>
          </a:prstGeom>
          <a:gradFill>
            <a:gsLst>
              <a:gs pos="0">
                <a:srgbClr val="000000">
                  <a:alpha val="0"/>
                </a:srgbClr>
              </a:gs>
              <a:gs pos="100000">
                <a:srgbClr val="000000">
                  <a:alpha val="6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sp>
        <p:nvSpPr>
          <p:cNvPr id="9" name="Rectangle 8">
            <a:extLst>
              <a:ext uri="{FF2B5EF4-FFF2-40B4-BE49-F238E27FC236}">
                <a16:creationId xmlns:a16="http://schemas.microsoft.com/office/drawing/2014/main" id="{B20653B0-B80C-0C4E-ACB7-E63CD74AC470}"/>
              </a:ext>
            </a:extLst>
          </p:cNvPr>
          <p:cNvSpPr/>
          <p:nvPr userDrawn="1"/>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Tree>
    <p:extLst>
      <p:ext uri="{BB962C8B-B14F-4D97-AF65-F5344CB8AC3E}">
        <p14:creationId xmlns:p14="http://schemas.microsoft.com/office/powerpoint/2010/main" val="41018342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23A00-2529-42E4-84A4-DE5AE708BE1B}"/>
              </a:ext>
            </a:extLst>
          </p:cNvPr>
          <p:cNvPicPr>
            <a:picLocks noChangeAspect="1"/>
          </p:cNvPicPr>
          <p:nvPr userDrawn="1"/>
        </p:nvPicPr>
        <p:blipFill>
          <a:blip r:embed="rId2"/>
          <a:srcRect t="7739" b="7739"/>
          <a:stretch/>
        </p:blipFill>
        <p:spPr>
          <a:xfrm>
            <a:off x="0" y="0"/>
            <a:ext cx="9144000" cy="5143500"/>
          </a:xfrm>
          <a:prstGeom prst="rect">
            <a:avLst/>
          </a:prstGeom>
        </p:spPr>
      </p:pic>
      <p:sp>
        <p:nvSpPr>
          <p:cNvPr id="2" name="Rectangle 1">
            <a:extLst>
              <a:ext uri="{FF2B5EF4-FFF2-40B4-BE49-F238E27FC236}">
                <a16:creationId xmlns:a16="http://schemas.microsoft.com/office/drawing/2014/main" id="{8D1A9E74-7C4F-4617-C322-86CE992A5E34}"/>
              </a:ext>
            </a:extLst>
          </p:cNvPr>
          <p:cNvSpPr/>
          <p:nvPr userDrawn="1"/>
        </p:nvSpPr>
        <p:spPr>
          <a:xfrm>
            <a:off x="0" y="-7434"/>
            <a:ext cx="5709424" cy="5143500"/>
          </a:xfrm>
          <a:prstGeom prst="rect">
            <a:avLst/>
          </a:prstGeom>
          <a:gradFill>
            <a:gsLst>
              <a:gs pos="0">
                <a:srgbClr val="000000">
                  <a:alpha val="0"/>
                </a:srgbClr>
              </a:gs>
              <a:gs pos="100000">
                <a:srgbClr val="000000">
                  <a:alpha val="6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98742"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sp>
        <p:nvSpPr>
          <p:cNvPr id="9" name="Rectangle 8">
            <a:extLst>
              <a:ext uri="{FF2B5EF4-FFF2-40B4-BE49-F238E27FC236}">
                <a16:creationId xmlns:a16="http://schemas.microsoft.com/office/drawing/2014/main" id="{B20653B0-B80C-0C4E-ACB7-E63CD74AC470}"/>
              </a:ext>
            </a:extLst>
          </p:cNvPr>
          <p:cNvSpPr/>
          <p:nvPr userDrawn="1"/>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Tree>
    <p:extLst>
      <p:ext uri="{BB962C8B-B14F-4D97-AF65-F5344CB8AC3E}">
        <p14:creationId xmlns:p14="http://schemas.microsoft.com/office/powerpoint/2010/main" val="282462955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
        <p:nvSpPr>
          <p:cNvPr id="5" name="Footer Placeholder 18">
            <a:extLst>
              <a:ext uri="{FF2B5EF4-FFF2-40B4-BE49-F238E27FC236}">
                <a16:creationId xmlns:a16="http://schemas.microsoft.com/office/drawing/2014/main" id="{A71CB872-C29B-4A55-94B3-291F0CDC65CF}"/>
              </a:ext>
            </a:extLst>
          </p:cNvPr>
          <p:cNvSpPr>
            <a:spLocks noGrp="1"/>
          </p:cNvSpPr>
          <p:nvPr>
            <p:ph type="ftr" sz="quarter" idx="10"/>
          </p:nvPr>
        </p:nvSpPr>
        <p:spPr>
          <a:xfrm>
            <a:off x="1234838" y="4735971"/>
            <a:ext cx="7195415" cy="169277"/>
          </a:xfrm>
          <a:prstGeom prst="rect">
            <a:avLst/>
          </a:prstGeom>
        </p:spPr>
        <p:txBody>
          <a:bodyPr/>
          <a:lstStyle/>
          <a:p>
            <a:r>
              <a:rPr lang="en-GB"/>
              <a:t>| East Anglia GREEN | March 2022</a:t>
            </a:r>
          </a:p>
        </p:txBody>
      </p:sp>
    </p:spTree>
    <p:extLst>
      <p:ext uri="{BB962C8B-B14F-4D97-AF65-F5344CB8AC3E}">
        <p14:creationId xmlns:p14="http://schemas.microsoft.com/office/powerpoint/2010/main" val="165256651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
        <p:nvSpPr>
          <p:cNvPr id="18" name="Footer Placeholder 18">
            <a:extLst>
              <a:ext uri="{FF2B5EF4-FFF2-40B4-BE49-F238E27FC236}">
                <a16:creationId xmlns:a16="http://schemas.microsoft.com/office/drawing/2014/main" id="{476BD2FF-35D3-4F51-BA98-26239EE44227}"/>
              </a:ext>
            </a:extLst>
          </p:cNvPr>
          <p:cNvSpPr>
            <a:spLocks noGrp="1"/>
          </p:cNvSpPr>
          <p:nvPr>
            <p:ph type="ftr" sz="quarter" idx="10"/>
          </p:nvPr>
        </p:nvSpPr>
        <p:spPr>
          <a:xfrm>
            <a:off x="1234838" y="4735971"/>
            <a:ext cx="7195415" cy="169277"/>
          </a:xfrm>
          <a:prstGeom prst="rect">
            <a:avLst/>
          </a:prstGeom>
        </p:spPr>
        <p:txBody>
          <a:bodyPr/>
          <a:lstStyle/>
          <a:p>
            <a:r>
              <a:rPr lang="en-GB"/>
              <a:t>| East Anglia GREEN | March 2022</a:t>
            </a:r>
          </a:p>
        </p:txBody>
      </p:sp>
    </p:spTree>
    <p:extLst>
      <p:ext uri="{BB962C8B-B14F-4D97-AF65-F5344CB8AC3E}">
        <p14:creationId xmlns:p14="http://schemas.microsoft.com/office/powerpoint/2010/main" val="35120034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329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 name="Footer Placeholder 18">
            <a:extLst>
              <a:ext uri="{FF2B5EF4-FFF2-40B4-BE49-F238E27FC236}">
                <a16:creationId xmlns:a16="http://schemas.microsoft.com/office/drawing/2014/main" id="{18635F54-A6F5-42E7-9784-0C2D0B81FF0D}"/>
              </a:ext>
            </a:extLst>
          </p:cNvPr>
          <p:cNvSpPr>
            <a:spLocks noGrp="1"/>
          </p:cNvSpPr>
          <p:nvPr>
            <p:ph type="ftr" sz="quarter" idx="10"/>
          </p:nvPr>
        </p:nvSpPr>
        <p:spPr>
          <a:xfrm>
            <a:off x="1234838" y="4735971"/>
            <a:ext cx="7195415" cy="169277"/>
          </a:xfrm>
          <a:prstGeom prst="rect">
            <a:avLst/>
          </a:prstGeom>
        </p:spPr>
        <p:txBody>
          <a:bodyPr/>
          <a:lstStyle/>
          <a:p>
            <a:r>
              <a:rPr lang="en-GB"/>
              <a:t>| East Anglia GREEN | March 2022</a:t>
            </a:r>
          </a:p>
        </p:txBody>
      </p:sp>
    </p:spTree>
    <p:extLst>
      <p:ext uri="{BB962C8B-B14F-4D97-AF65-F5344CB8AC3E}">
        <p14:creationId xmlns:p14="http://schemas.microsoft.com/office/powerpoint/2010/main" val="271634885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7517154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387475832"/>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 Electricity Transmiss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16529475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 Gas Transmiss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308478613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 Gas System Operato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a:stretch>
            <a:fillRect/>
          </a:stretch>
        </p:blipFill>
        <p:spPr>
          <a:xfrm>
            <a:off x="-2379" y="255600"/>
            <a:ext cx="1547332" cy="457949"/>
          </a:xfrm>
          <a:prstGeom prst="rect">
            <a:avLst/>
          </a:prstGeom>
        </p:spPr>
      </p:pic>
    </p:spTree>
    <p:extLst>
      <p:ext uri="{BB962C8B-B14F-4D97-AF65-F5344CB8AC3E}">
        <p14:creationId xmlns:p14="http://schemas.microsoft.com/office/powerpoint/2010/main" val="36781949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478941304"/>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 Capital Delivery">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3"/>
            <a:ext cx="1153207" cy="514016"/>
          </a:xfrm>
          <a:prstGeom prst="rect">
            <a:avLst/>
          </a:prstGeom>
        </p:spPr>
      </p:pic>
    </p:spTree>
    <p:extLst>
      <p:ext uri="{BB962C8B-B14F-4D97-AF65-F5344CB8AC3E}">
        <p14:creationId xmlns:p14="http://schemas.microsoft.com/office/powerpoint/2010/main" val="17694453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 Electricity Transmiss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23908730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 Gas Transmiss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33573820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 Gas System Operato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US"/>
              <a:t>1</a:t>
            </a:r>
            <a:endParaRPr lang="en-GB"/>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3099461" y="-9501"/>
            <a:ext cx="6056160" cy="515798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a:stretch>
            <a:fillRect/>
          </a:stretch>
        </p:blipFill>
        <p:spPr>
          <a:xfrm>
            <a:off x="-2379" y="255600"/>
            <a:ext cx="1547332" cy="457949"/>
          </a:xfrm>
          <a:prstGeom prst="rect">
            <a:avLst/>
          </a:prstGeom>
        </p:spPr>
      </p:pic>
    </p:spTree>
    <p:extLst>
      <p:ext uri="{BB962C8B-B14F-4D97-AF65-F5344CB8AC3E}">
        <p14:creationId xmlns:p14="http://schemas.microsoft.com/office/powerpoint/2010/main" val="321178293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ack cover blue">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937972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GB"/>
              <a:t>Click to edit Master title style</a:t>
            </a:r>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East Anglia GREEN| March 2022</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17492492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687181724"/>
      </p:ext>
    </p:extLst>
  </p:cSld>
  <p:clrMapOvr>
    <a:masterClrMapping/>
  </p:clrMapOvr>
  <p:transition>
    <p:fade/>
  </p:transition>
  <p:extLst>
    <p:ext uri="{DCECCB84-F9BA-43D5-87BE-67443E8EF086}">
      <p15:sldGuideLst xmlns:p15="http://schemas.microsoft.com/office/powerpoint/2012/main">
        <p15:guide id="1" orient="horz" pos="302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GB"/>
              <a:t>Click to edit Master title style</a:t>
            </a:r>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978605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1388" y="1062500"/>
            <a:ext cx="4068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GB"/>
              <a:t>Click to edit Master title style</a:t>
            </a:r>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3836630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416866274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44373E4D-07C5-468F-A7BD-C7AD22C7764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33" name="Group 32">
            <a:extLst>
              <a:ext uri="{FF2B5EF4-FFF2-40B4-BE49-F238E27FC236}">
                <a16:creationId xmlns:a16="http://schemas.microsoft.com/office/drawing/2014/main" id="{DBC6F12F-E651-47EF-873C-C4BCFD73026C}"/>
              </a:ext>
            </a:extLst>
          </p:cNvPr>
          <p:cNvGrpSpPr/>
          <p:nvPr userDrawn="1"/>
        </p:nvGrpSpPr>
        <p:grpSpPr>
          <a:xfrm>
            <a:off x="9206425" y="0"/>
            <a:ext cx="2029736" cy="2104028"/>
            <a:chOff x="3528102" y="847657"/>
            <a:chExt cx="2029736" cy="2104028"/>
          </a:xfrm>
        </p:grpSpPr>
        <p:sp>
          <p:nvSpPr>
            <p:cNvPr id="34" name="Guidance note">
              <a:extLst>
                <a:ext uri="{FF2B5EF4-FFF2-40B4-BE49-F238E27FC236}">
                  <a16:creationId xmlns:a16="http://schemas.microsoft.com/office/drawing/2014/main" id="{F95C3436-B6EE-47A5-8CDF-DFC1CEE6A78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5" name="Group 34">
              <a:extLst>
                <a:ext uri="{FF2B5EF4-FFF2-40B4-BE49-F238E27FC236}">
                  <a16:creationId xmlns:a16="http://schemas.microsoft.com/office/drawing/2014/main" id="{F50E3572-442E-4063-AED5-829AB7EAA7C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6" name="Picture 3">
                <a:extLst>
                  <a:ext uri="{FF2B5EF4-FFF2-40B4-BE49-F238E27FC236}">
                    <a16:creationId xmlns:a16="http://schemas.microsoft.com/office/drawing/2014/main" id="{97890FFF-8342-4E6A-B73E-44D0FCF7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7" name="Rounded Rectangle 20">
                <a:extLst>
                  <a:ext uri="{FF2B5EF4-FFF2-40B4-BE49-F238E27FC236}">
                    <a16:creationId xmlns:a16="http://schemas.microsoft.com/office/drawing/2014/main" id="{C5F8D64F-558B-4EE8-B969-C40A6125D25D}"/>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ound Diagonal Corner Rectangle 4">
            <a:extLst>
              <a:ext uri="{FF2B5EF4-FFF2-40B4-BE49-F238E27FC236}">
                <a16:creationId xmlns:a16="http://schemas.microsoft.com/office/drawing/2014/main" id="{DEEFE2A4-9E60-4329-8F38-C8621FA2D86F}"/>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239661114"/>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961" y="1062500"/>
            <a:ext cx="2592000" cy="1569660"/>
          </a:xfrm>
        </p:spPr>
        <p:txBody>
          <a:bodyPr wrap="square">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C8401A2-6451-4E45-96E0-C555AE389B92}"/>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11993E21-89C4-43F1-B0DA-3D71670B0B0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13" name="Group 12">
            <a:extLst>
              <a:ext uri="{FF2B5EF4-FFF2-40B4-BE49-F238E27FC236}">
                <a16:creationId xmlns:a16="http://schemas.microsoft.com/office/drawing/2014/main" id="{E2EC9A99-CBD6-4BA5-A71D-10F2DFE9CFA1}"/>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6ADE5D12-11A2-4CCE-81CB-203511BF5C3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E081217D-4EA5-40B0-9EA6-FAD35195E17C}"/>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464DB892-B193-4994-87A1-F3005D1B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5" name="Rounded Rectangle 20">
                <a:extLst>
                  <a:ext uri="{FF2B5EF4-FFF2-40B4-BE49-F238E27FC236}">
                    <a16:creationId xmlns:a16="http://schemas.microsoft.com/office/drawing/2014/main" id="{4CE544B9-8DF2-4C6C-B878-A4384379E280}"/>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1648072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3999" y="1062500"/>
            <a:ext cx="2592000" cy="2664000"/>
          </a:xfrm>
          <a:solidFill>
            <a:srgbClr val="0073CD"/>
          </a:solidFill>
        </p:spPr>
        <p:txBody>
          <a:bodyPr wrap="square" lIns="144000" tIns="108000" rIns="144000" bIns="108000">
            <a:noAutofit/>
          </a:bodyPr>
          <a:lstStyle>
            <a:lvl1pPr>
              <a:spcAft>
                <a:spcPts val="600"/>
              </a:spcAft>
              <a:defRPr>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1896A342-D873-47FF-A0CB-ED762BAF6C05}"/>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F1F48095-532B-4817-BFFB-AF6AF6A81C5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6" name="Group 25">
            <a:extLst>
              <a:ext uri="{FF2B5EF4-FFF2-40B4-BE49-F238E27FC236}">
                <a16:creationId xmlns:a16="http://schemas.microsoft.com/office/drawing/2014/main" id="{B2F101B0-C15C-4E8B-BCD8-94C6F9FA8B71}"/>
              </a:ext>
            </a:extLst>
          </p:cNvPr>
          <p:cNvGrpSpPr/>
          <p:nvPr userDrawn="1"/>
        </p:nvGrpSpPr>
        <p:grpSpPr>
          <a:xfrm>
            <a:off x="9206425" y="0"/>
            <a:ext cx="2029736" cy="2104028"/>
            <a:chOff x="3528102" y="847657"/>
            <a:chExt cx="2029736" cy="2104028"/>
          </a:xfrm>
        </p:grpSpPr>
        <p:sp>
          <p:nvSpPr>
            <p:cNvPr id="27" name="Guidance note">
              <a:extLst>
                <a:ext uri="{FF2B5EF4-FFF2-40B4-BE49-F238E27FC236}">
                  <a16:creationId xmlns:a16="http://schemas.microsoft.com/office/drawing/2014/main" id="{5019EF20-6B36-43C9-BDEB-3621A64EB545}"/>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8" name="Group 27">
              <a:extLst>
                <a:ext uri="{FF2B5EF4-FFF2-40B4-BE49-F238E27FC236}">
                  <a16:creationId xmlns:a16="http://schemas.microsoft.com/office/drawing/2014/main" id="{B21C0FE1-B9EF-4B93-932D-4FD8C477B3AE}"/>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9" name="Picture 3">
                <a:extLst>
                  <a:ext uri="{FF2B5EF4-FFF2-40B4-BE49-F238E27FC236}">
                    <a16:creationId xmlns:a16="http://schemas.microsoft.com/office/drawing/2014/main" id="{7C1D4B64-6112-4E50-93D6-4D6DF530D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0" name="Rounded Rectangle 20">
                <a:extLst>
                  <a:ext uri="{FF2B5EF4-FFF2-40B4-BE49-F238E27FC236}">
                    <a16:creationId xmlns:a16="http://schemas.microsoft.com/office/drawing/2014/main" id="{4E55863B-5F7C-47FB-BB27-4E84CB7B252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63599285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GB"/>
              <a:t>Click to edit Master title style</a:t>
            </a:r>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6228000" y="1062500"/>
            <a:ext cx="2592000" cy="2664000"/>
          </a:xfrm>
          <a:solidFill>
            <a:srgbClr val="0073CD"/>
          </a:solidFill>
        </p:spPr>
        <p:txBody>
          <a:bodyPr wrap="square" lIns="144000" tIns="108000" rIns="144000" bIns="108000">
            <a:noAutofit/>
          </a:bodyPr>
          <a:lstStyle>
            <a:lvl1pPr>
              <a:spcAft>
                <a:spcPts val="600"/>
              </a:spcAft>
              <a:defRPr sz="1800">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5717105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9013" algn="l"/>
              </a:tabLst>
            </a:pPr>
            <a:r>
              <a:rPr lang="en-GB"/>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1877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GB"/>
              <a:t>Click to edit Master title style</a:t>
            </a:r>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9206425" y="0"/>
            <a:ext cx="2029736" cy="2104028"/>
            <a:chOff x="3528102" y="847657"/>
            <a:chExt cx="2029736" cy="2104028"/>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15501864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3" name="Title 2">
            <a:extLst>
              <a:ext uri="{FF2B5EF4-FFF2-40B4-BE49-F238E27FC236}">
                <a16:creationId xmlns:a16="http://schemas.microsoft.com/office/drawing/2014/main" id="{05803B18-A6C4-48D8-9A57-624954E4C422}"/>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03A40AB7-029F-4311-80FC-0AAAE2F69DD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7" name="Group 26">
            <a:extLst>
              <a:ext uri="{FF2B5EF4-FFF2-40B4-BE49-F238E27FC236}">
                <a16:creationId xmlns:a16="http://schemas.microsoft.com/office/drawing/2014/main" id="{FD78705A-DCC5-4C39-8BC7-0071FE0B6E9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C6E2522F-9DAA-41D3-8636-CA2AD6DF26DE}"/>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BF8CA62A-2C50-48E5-8954-5C3104C2B475}"/>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37ACEAC6-5EC9-49C5-A059-7A0DC1FCC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13E90BA5-7852-4BC3-A7C6-1D57B4B4776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Guidance note">
            <a:extLst>
              <a:ext uri="{FF2B5EF4-FFF2-40B4-BE49-F238E27FC236}">
                <a16:creationId xmlns:a16="http://schemas.microsoft.com/office/drawing/2014/main" id="{395CA386-D2EE-45ED-B3EB-20DC32FFECC9}"/>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06087982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GB"/>
              <a:t>Click to edit Master title style</a:t>
            </a:r>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323850" y="1062500"/>
            <a:ext cx="5543550" cy="3453938"/>
          </a:xfrm>
          <a:prstGeom prst="rect">
            <a:avLst/>
          </a:prstGeom>
        </p:spPr>
        <p:txBody>
          <a:bodyPr>
            <a:noAutofit/>
          </a:bodyPr>
          <a:lstStyle>
            <a:lvl1pPr>
              <a:defRPr>
                <a:solidFill>
                  <a:schemeClr val="accent1"/>
                </a:solidFill>
              </a:defRPr>
            </a:lvl1pPr>
          </a:lstStyle>
          <a:p>
            <a:endParaRPr/>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4F3D2E9-D3DF-4073-8942-F51EDC9F9BC9}"/>
              </a:ext>
            </a:extLst>
          </p:cNvPr>
          <p:cNvSpPr>
            <a:spLocks noGrp="1"/>
          </p:cNvSpPr>
          <p:nvPr>
            <p:ph type="title"/>
          </p:nvPr>
        </p:nvSpPr>
        <p:spPr/>
        <p:txBody>
          <a:bodyPr/>
          <a:lstStyle/>
          <a:p>
            <a:r>
              <a:rPr lang="en-GB"/>
              <a:t>Click to edit Master title style</a:t>
            </a:r>
          </a:p>
        </p:txBody>
      </p:sp>
      <p:sp>
        <p:nvSpPr>
          <p:cNvPr id="17" name="Footer Placeholder 2">
            <a:extLst>
              <a:ext uri="{FF2B5EF4-FFF2-40B4-BE49-F238E27FC236}">
                <a16:creationId xmlns:a16="http://schemas.microsoft.com/office/drawing/2014/main" id="{B8E8D2DA-923C-46FD-AE23-D8997A885C17}"/>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4" name="Group 23">
            <a:extLst>
              <a:ext uri="{FF2B5EF4-FFF2-40B4-BE49-F238E27FC236}">
                <a16:creationId xmlns:a16="http://schemas.microsoft.com/office/drawing/2014/main" id="{554C5F39-EE55-4150-AE38-A7A999F3BA25}"/>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025D7FB3-CF69-4E08-8922-003EB4E3975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528045C4-A569-4BC0-A2C6-680DA682611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0FD70A2C-539C-4A23-AF36-00B08ACFA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A36B5CC0-766A-45B5-97A8-7C56DFCFC8EE}"/>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9" name="Guidance note">
            <a:extLst>
              <a:ext uri="{FF2B5EF4-FFF2-40B4-BE49-F238E27FC236}">
                <a16:creationId xmlns:a16="http://schemas.microsoft.com/office/drawing/2014/main" id="{9FC3F62A-60AD-47BF-8C6C-EA4FD3505A95}"/>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25295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2"/>
            <a:ext cx="1736469" cy="514017"/>
          </a:xfrm>
          <a:prstGeom prst="rect">
            <a:avLst/>
          </a:prstGeom>
        </p:spPr>
      </p:pic>
    </p:spTree>
    <p:extLst>
      <p:ext uri="{BB962C8B-B14F-4D97-AF65-F5344CB8AC3E}">
        <p14:creationId xmlns:p14="http://schemas.microsoft.com/office/powerpoint/2010/main" val="95564790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F5B49068-D080-4ACE-BA89-F101FF74DD61}"/>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A230DD3F-5BD6-47DB-88DD-B17645228A05}"/>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AE5F1110-D46C-45FE-84D5-25150A01F2E3}"/>
              </a:ext>
            </a:extLst>
          </p:cNvPr>
          <p:cNvCxnSpPr>
            <a:cxnSpLocks/>
          </p:cNvCxnSpPr>
          <p:nvPr userDrawn="1"/>
        </p:nvCxnSpPr>
        <p:spPr>
          <a:xfrm>
            <a:off x="323850" y="2218065"/>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E544F918-5B29-4CA8-B698-287CEE5C6122}"/>
              </a:ext>
            </a:extLst>
          </p:cNvPr>
          <p:cNvSpPr>
            <a:spLocks noGrp="1"/>
          </p:cNvSpPr>
          <p:nvPr>
            <p:ph type="pic" sz="quarter" idx="24"/>
          </p:nvPr>
        </p:nvSpPr>
        <p:spPr>
          <a:xfrm>
            <a:off x="323851" y="1062000"/>
            <a:ext cx="994286" cy="1080000"/>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323850" y="2311146"/>
            <a:ext cx="2592388" cy="1087477"/>
          </a:xfrm>
        </p:spPr>
        <p:txBody>
          <a:bodyPr/>
          <a:lstStyle>
            <a:lvl1pPr>
              <a:spcBef>
                <a:spcPts val="0"/>
              </a:spcBef>
              <a:spcAft>
                <a:spcPts val="200"/>
              </a:spcAft>
              <a:defRPr sz="1400"/>
            </a:lvl1pPr>
            <a:lvl2pPr>
              <a:spcBef>
                <a:spcPts val="0"/>
              </a:spcBef>
              <a:spcAft>
                <a:spcPts val="200"/>
              </a:spcAft>
              <a:defRPr sz="1400">
                <a:solidFill>
                  <a:schemeClr val="accent1"/>
                </a:solidFill>
              </a:defRPr>
            </a:lvl2pPr>
            <a:lvl3pPr marL="0" indent="0">
              <a:spcBef>
                <a:spcPts val="0"/>
              </a:spcBef>
              <a:spcAft>
                <a:spcPts val="200"/>
              </a:spcAft>
              <a:buFontTx/>
              <a:buNone/>
              <a:defRPr sz="1200">
                <a:solidFill>
                  <a:schemeClr val="accent1"/>
                </a:solidFill>
              </a:defRPr>
            </a:lvl3pPr>
            <a:lvl4pPr marL="213690" indent="-209974">
              <a:spcBef>
                <a:spcPts val="0"/>
              </a:spcBef>
              <a:spcAft>
                <a:spcPts val="200"/>
              </a:spcAft>
              <a:buFont typeface="Arial" panose="020B0604020202020204" pitchFamily="34" charset="0"/>
              <a:buChar char="•"/>
              <a:defRPr sz="1200">
                <a:solidFill>
                  <a:schemeClr val="accent1"/>
                </a:solidFill>
              </a:defRPr>
            </a:lvl4pPr>
            <a:lvl5pPr marL="419946" indent="-209974">
              <a:spcBef>
                <a:spcPts val="0"/>
              </a:spcBef>
              <a:spcAft>
                <a:spcPts val="200"/>
              </a:spcAft>
              <a:defRPr sz="12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1C341570-0A8C-4A6D-9F75-3FF3D8333021}"/>
              </a:ext>
            </a:extLst>
          </p:cNvPr>
          <p:cNvSpPr>
            <a:spLocks noGrp="1"/>
          </p:cNvSpPr>
          <p:nvPr>
            <p:ph type="title"/>
          </p:nvPr>
        </p:nvSpPr>
        <p:spPr/>
        <p:txBody>
          <a:bodyPr/>
          <a:lstStyle/>
          <a:p>
            <a:r>
              <a:rPr lang="en-GB"/>
              <a:t>Click to edit Master title style</a:t>
            </a:r>
          </a:p>
        </p:txBody>
      </p:sp>
      <p:sp>
        <p:nvSpPr>
          <p:cNvPr id="22" name="Footer Placeholder 2">
            <a:extLst>
              <a:ext uri="{FF2B5EF4-FFF2-40B4-BE49-F238E27FC236}">
                <a16:creationId xmlns:a16="http://schemas.microsoft.com/office/drawing/2014/main" id="{65364470-3814-46DA-81B6-9B6ABEDC8B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8" name="Group 27">
            <a:extLst>
              <a:ext uri="{FF2B5EF4-FFF2-40B4-BE49-F238E27FC236}">
                <a16:creationId xmlns:a16="http://schemas.microsoft.com/office/drawing/2014/main" id="{3E9C2C4D-4ACC-4F73-A4B9-04807E3ACA87}"/>
              </a:ext>
            </a:extLst>
          </p:cNvPr>
          <p:cNvGrpSpPr/>
          <p:nvPr userDrawn="1"/>
        </p:nvGrpSpPr>
        <p:grpSpPr>
          <a:xfrm>
            <a:off x="9206425" y="0"/>
            <a:ext cx="2029736" cy="2104028"/>
            <a:chOff x="3528102" y="847657"/>
            <a:chExt cx="2029736" cy="2104028"/>
          </a:xfrm>
        </p:grpSpPr>
        <p:sp>
          <p:nvSpPr>
            <p:cNvPr id="29" name="Guidance note">
              <a:extLst>
                <a:ext uri="{FF2B5EF4-FFF2-40B4-BE49-F238E27FC236}">
                  <a16:creationId xmlns:a16="http://schemas.microsoft.com/office/drawing/2014/main" id="{E9DBA4A0-469B-42D9-A384-66D0F7F5CF1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0" name="Group 29">
              <a:extLst>
                <a:ext uri="{FF2B5EF4-FFF2-40B4-BE49-F238E27FC236}">
                  <a16:creationId xmlns:a16="http://schemas.microsoft.com/office/drawing/2014/main" id="{4F513AB0-B464-432C-96F6-C01AE1AD896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69D17DA6-BCD4-4046-9D31-CF5D4339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8B82DBD2-6FB6-4465-9E2D-6DA528C0AEC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Round Diagonal Corner Rectangle 4">
            <a:extLst>
              <a:ext uri="{FF2B5EF4-FFF2-40B4-BE49-F238E27FC236}">
                <a16:creationId xmlns:a16="http://schemas.microsoft.com/office/drawing/2014/main" id="{CCFF34D1-F27E-4737-B8CF-F9385F2D624E}"/>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42215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32385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32385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32385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327660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327660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327660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6227762"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6227762"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6227763"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GB"/>
              <a:t>Click to edit Master title style</a:t>
            </a:r>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2287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418147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71342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9206425" y="0"/>
            <a:ext cx="2029736" cy="2104028"/>
            <a:chOff x="3528102" y="847657"/>
            <a:chExt cx="2029736" cy="2104028"/>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567497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a:stretch>
            <a:fillRect/>
          </a:stretch>
        </p:blipFill>
        <p:spPr>
          <a:xfrm>
            <a:off x="-2379" y="255600"/>
            <a:ext cx="1547332" cy="457949"/>
          </a:xfrm>
          <a:prstGeom prst="rect">
            <a:avLst/>
          </a:prstGeom>
        </p:spPr>
      </p:pic>
    </p:spTree>
    <p:extLst>
      <p:ext uri="{BB962C8B-B14F-4D97-AF65-F5344CB8AC3E}">
        <p14:creationId xmlns:p14="http://schemas.microsoft.com/office/powerpoint/2010/main" val="258830814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20449-3B3C-2B73-09DD-DE64A41CE85A}"/>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12" name="Title 1">
            <a:extLst>
              <a:ext uri="{FF2B5EF4-FFF2-40B4-BE49-F238E27FC236}">
                <a16:creationId xmlns:a16="http://schemas.microsoft.com/office/drawing/2014/main" id="{65406806-C157-486B-910B-A52A24A4AABC}"/>
              </a:ext>
            </a:extLst>
          </p:cNvPr>
          <p:cNvSpPr>
            <a:spLocks noGrp="1"/>
          </p:cNvSpPr>
          <p:nvPr>
            <p:ph type="title" hasCustomPrompt="1"/>
          </p:nvPr>
        </p:nvSpPr>
        <p:spPr>
          <a:xfrm>
            <a:off x="330195" y="1058863"/>
            <a:ext cx="6743705" cy="868039"/>
          </a:xfrm>
        </p:spPr>
        <p:txBody>
          <a:bodyPr anchor="t" anchorCtr="0"/>
          <a:lstStyle>
            <a:lvl1pPr>
              <a:lnSpc>
                <a:spcPct val="80000"/>
              </a:lnSpc>
              <a:defRPr sz="3200">
                <a:solidFill>
                  <a:schemeClr val="bg1"/>
                </a:solidFill>
              </a:defRPr>
            </a:lvl1pPr>
          </a:lstStyle>
          <a:p>
            <a:r>
              <a:rPr lang="en-GB"/>
              <a:t>Click to edit -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6832605"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4" name="Graphic 3">
            <a:extLst>
              <a:ext uri="{FF2B5EF4-FFF2-40B4-BE49-F238E27FC236}">
                <a16:creationId xmlns:a16="http://schemas.microsoft.com/office/drawing/2014/main" id="{7F8E0EAF-7D6E-142B-2297-2EC069E1EA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2" name="Picture 1">
            <a:extLst>
              <a:ext uri="{FF2B5EF4-FFF2-40B4-BE49-F238E27FC236}">
                <a16:creationId xmlns:a16="http://schemas.microsoft.com/office/drawing/2014/main" id="{02DDCA71-A051-4C33-15CD-A31597B11F10}"/>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DB88116-1161-384C-0DF1-D7A7B83BAFA6}"/>
              </a:ext>
            </a:extLst>
          </p:cNvPr>
          <p:cNvSpPr>
            <a:spLocks noGrp="1"/>
          </p:cNvSpPr>
          <p:nvPr>
            <p:ph type="pic" sz="quarter" idx="11" hasCustomPrompt="1"/>
          </p:nvPr>
        </p:nvSpPr>
        <p:spPr>
          <a:xfrm>
            <a:off x="0" y="0"/>
            <a:ext cx="9144000" cy="5267739"/>
          </a:xfrm>
          <a:solidFill>
            <a:schemeClr val="bg2">
              <a:lumMod val="40000"/>
              <a:lumOff val="60000"/>
            </a:schemeClr>
          </a:solidFill>
        </p:spPr>
        <p:txBody>
          <a:bodyPr tIns="2232000">
            <a:noAutofit/>
          </a:bodyPr>
          <a:lstStyle>
            <a:lvl1pPr algn="ctr">
              <a:defRPr sz="1400" b="0"/>
            </a:lvl1pPr>
          </a:lstStyle>
          <a:p>
            <a:r>
              <a:rPr lang="en-GB"/>
              <a:t>INSERT PICTURE HERE</a:t>
            </a:r>
          </a:p>
        </p:txBody>
      </p:sp>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2" name="Graphic 1">
            <a:extLst>
              <a:ext uri="{FF2B5EF4-FFF2-40B4-BE49-F238E27FC236}">
                <a16:creationId xmlns:a16="http://schemas.microsoft.com/office/drawing/2014/main" id="{B18AC336-31D2-F83B-B629-76AE246678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2178" y="4569846"/>
            <a:ext cx="1437972" cy="295658"/>
          </a:xfrm>
          <a:prstGeom prst="rect">
            <a:avLst/>
          </a:prstGeom>
        </p:spPr>
      </p:pic>
      <p:pic>
        <p:nvPicPr>
          <p:cNvPr id="5" name="Picture 4">
            <a:extLst>
              <a:ext uri="{FF2B5EF4-FFF2-40B4-BE49-F238E27FC236}">
                <a16:creationId xmlns:a16="http://schemas.microsoft.com/office/drawing/2014/main" id="{D033417A-783F-34CF-5139-6729A9AC9E76}"/>
              </a:ext>
            </a:extLst>
          </p:cNvPr>
          <p:cNvPicPr>
            <a:picLocks noChangeAspect="1"/>
          </p:cNvPicPr>
          <p:nvPr userDrawn="1"/>
        </p:nvPicPr>
        <p:blipFill>
          <a:blip r:embed="rId4"/>
          <a:srcRect/>
          <a:stretch/>
        </p:blipFill>
        <p:spPr>
          <a:xfrm>
            <a:off x="0" y="4410183"/>
            <a:ext cx="2022535" cy="439456"/>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extLst>
    <p:ext uri="{DCECCB84-F9BA-43D5-87BE-67443E8EF086}">
      <p15:sldGuideLst xmlns:p15="http://schemas.microsoft.com/office/powerpoint/2012/main">
        <p15:guide id="1" orient="horz" pos="302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US"/>
              <a:t>Click to edit Master title style</a:t>
            </a:r>
            <a:endParaRPr lang="en-GB"/>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330195" y="2600550"/>
            <a:ext cx="4033839" cy="553998"/>
          </a:xfrm>
        </p:spPr>
        <p:txBody>
          <a:bodyPr/>
          <a:lstStyle>
            <a:lvl1pPr>
              <a:spcAft>
                <a:spcPts val="0"/>
              </a:spcAft>
              <a:defRPr>
                <a:solidFill>
                  <a:schemeClr val="bg1"/>
                </a:solidFill>
              </a:defRPr>
            </a:lvl1pPr>
            <a:lvl2pPr>
              <a:defRPr>
                <a:solidFill>
                  <a:schemeClr val="bg1"/>
                </a:solidFill>
              </a:defRPr>
            </a:lvl2pPr>
          </a:lstStyle>
          <a:p>
            <a:pPr lvl="0"/>
            <a:r>
              <a:rPr lang="en-US"/>
              <a:t>Name</a:t>
            </a:r>
          </a:p>
          <a:p>
            <a:pPr lvl="1"/>
            <a:r>
              <a:rPr lang="en-US"/>
              <a:t>Date</a:t>
            </a:r>
            <a:endParaRPr lang="en-GB"/>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3891611" y="0"/>
            <a:ext cx="4960294" cy="248014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a:t> </a:t>
            </a:r>
            <a:endParaRPr lang="en-GB"/>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2279659" y="2663100"/>
            <a:ext cx="4960800" cy="24804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a:t> </a:t>
            </a:r>
            <a:endParaRPr lang="en-GB"/>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4846035" y="1851623"/>
            <a:ext cx="1440000" cy="1440000"/>
          </a:xfrm>
          <a:prstGeom prst="flowChartDecision">
            <a:avLst/>
          </a:prstGeom>
          <a:solidFill>
            <a:schemeClr val="bg1"/>
          </a:solidFill>
        </p:spPr>
        <p:txBody>
          <a:bodyPr>
            <a:noAutofit/>
          </a:bodyPr>
          <a:lstStyle>
            <a:lvl1pPr>
              <a:defRPr sz="1400"/>
            </a:lvl1pPr>
          </a:lstStyle>
          <a:p>
            <a:r>
              <a:rPr lang="en-US"/>
              <a:t> </a:t>
            </a:r>
            <a:endParaRPr lang="en-GB"/>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9206425" y="0"/>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a:t>
            </a: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9" y="208023"/>
            <a:ext cx="1153207" cy="514016"/>
          </a:xfrm>
          <a:prstGeom prst="rect">
            <a:avLst/>
          </a:prstGeom>
        </p:spPr>
      </p:pic>
    </p:spTree>
    <p:extLst>
      <p:ext uri="{BB962C8B-B14F-4D97-AF65-F5344CB8AC3E}">
        <p14:creationId xmlns:p14="http://schemas.microsoft.com/office/powerpoint/2010/main" val="23169590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theme" Target="../theme/theme4.xml"/><Relationship Id="rId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Heading 1</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fr-FR"/>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userDrawn="1"/>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fr-FR" b="1"/>
              <a:t>National Grid </a:t>
            </a:r>
          </a:p>
        </p:txBody>
      </p:sp>
    </p:spTree>
  </p:cSld>
  <p:clrMap bg1="lt1" tx1="dk1" bg2="lt2" tx2="dk2" accent1="accent1" accent2="accent2" accent3="accent3" accent4="accent4" accent5="accent5" accent6="accent6" hlink="hlink" folHlink="folHlink"/>
  <p:sldLayoutIdLst>
    <p:sldLayoutId id="2147483785" r:id="rId1"/>
    <p:sldLayoutId id="2147483813" r:id="rId2"/>
    <p:sldLayoutId id="2147483786" r:id="rId3"/>
    <p:sldLayoutId id="2147483814" r:id="rId4"/>
    <p:sldLayoutId id="2147483817" r:id="rId5"/>
    <p:sldLayoutId id="2147483795" r:id="rId6"/>
    <p:sldLayoutId id="2147483796" r:id="rId7"/>
    <p:sldLayoutId id="2147483815" r:id="rId8"/>
    <p:sldLayoutId id="2147483794" r:id="rId9"/>
    <p:sldLayoutId id="2147483797" r:id="rId10"/>
    <p:sldLayoutId id="2147483798" r:id="rId11"/>
    <p:sldLayoutId id="2147483870" r:id="rId12"/>
    <p:sldLayoutId id="2147483784" r:id="rId13"/>
    <p:sldLayoutId id="2147483820" r:id="rId14"/>
    <p:sldLayoutId id="2147483821" r:id="rId15"/>
    <p:sldLayoutId id="2147483888" r:id="rId16"/>
    <p:sldLayoutId id="2147483890" r:id="rId17"/>
    <p:sldLayoutId id="2147483892" r:id="rId18"/>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4"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GB"/>
              <a:t>Click to edit Master title style</a:t>
            </a:r>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t>Heading 1</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en-GB"/>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en-GB" b="1"/>
              <a:t>National Grid </a:t>
            </a:r>
          </a:p>
        </p:txBody>
      </p:sp>
    </p:spTree>
    <p:extLst>
      <p:ext uri="{BB962C8B-B14F-4D97-AF65-F5344CB8AC3E}">
        <p14:creationId xmlns:p14="http://schemas.microsoft.com/office/powerpoint/2010/main" val="394006005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91" r:id="rId20"/>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p15:clr>
            <a:srgbClr val="F26B43"/>
          </p15:clr>
        </p15:guide>
        <p15:guide id="4" pos="5556">
          <p15:clr>
            <a:srgbClr val="F26B43"/>
          </p15:clr>
        </p15:guide>
        <p15:guide id="6" orient="horz" pos="2845">
          <p15:clr>
            <a:srgbClr val="F26B43"/>
          </p15:clr>
        </p15:guide>
        <p15:guide id="8" pos="204">
          <p15:clr>
            <a:srgbClr val="F26B43"/>
          </p15:clr>
        </p15:guide>
        <p15:guide id="13" pos="2993">
          <p15:clr>
            <a:srgbClr val="F26B43"/>
          </p15:clr>
        </p15:guide>
        <p15:guide id="14" orient="horz" pos="350">
          <p15:clr>
            <a:srgbClr val="F26B43"/>
          </p15:clr>
        </p15:guide>
        <p15:guide id="15" orient="horz" pos="667">
          <p15:clr>
            <a:srgbClr val="F26B43"/>
          </p15:clr>
        </p15:guide>
        <p15:guide id="16" pos="2064">
          <p15:clr>
            <a:srgbClr val="F26B43"/>
          </p15:clr>
        </p15:guide>
        <p15:guide id="17" pos="3923">
          <p15:clr>
            <a:srgbClr val="F26B43"/>
          </p15:clr>
        </p15:guide>
        <p15:guide id="18" pos="3696">
          <p15:clr>
            <a:srgbClr val="F26B43"/>
          </p15:clr>
        </p15:guide>
        <p15:guide id="19" pos="183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Heading 1</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fr-FR"/>
              <a:t>| East </a:t>
            </a:r>
            <a:r>
              <a:rPr lang="fr-FR" err="1"/>
              <a:t>Anglia</a:t>
            </a:r>
            <a:r>
              <a:rPr lang="fr-FR"/>
              <a:t> GREEN | March 2022</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userDrawn="1"/>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fr-FR" b="1"/>
              <a:t>National Grid </a:t>
            </a:r>
          </a:p>
        </p:txBody>
      </p:sp>
    </p:spTree>
    <p:extLst>
      <p:ext uri="{BB962C8B-B14F-4D97-AF65-F5344CB8AC3E}">
        <p14:creationId xmlns:p14="http://schemas.microsoft.com/office/powerpoint/2010/main" val="70928164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89" r:id="rId18"/>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p15:clr>
            <a:srgbClr val="F26B43"/>
          </p15:clr>
        </p15:guide>
        <p15:guide id="4" pos="5556">
          <p15:clr>
            <a:srgbClr val="F26B43"/>
          </p15:clr>
        </p15:guide>
        <p15:guide id="6" orient="horz" pos="2845">
          <p15:clr>
            <a:srgbClr val="F26B43"/>
          </p15:clr>
        </p15:guide>
        <p15:guide id="8" pos="204">
          <p15:clr>
            <a:srgbClr val="F26B43"/>
          </p15:clr>
        </p15:guide>
        <p15:guide id="13" pos="2993">
          <p15:clr>
            <a:srgbClr val="F26B43"/>
          </p15:clr>
        </p15:guide>
        <p15:guide id="14" orient="horz" pos="350">
          <p15:clr>
            <a:srgbClr val="F26B43"/>
          </p15:clr>
        </p15:guide>
        <p15:guide id="15" orient="horz" pos="667">
          <p15:clr>
            <a:srgbClr val="F26B43"/>
          </p15:clr>
        </p15:guide>
        <p15:guide id="16" pos="2064">
          <p15:clr>
            <a:srgbClr val="F26B43"/>
          </p15:clr>
        </p15:guide>
        <p15:guide id="17" pos="3923">
          <p15:clr>
            <a:srgbClr val="F26B43"/>
          </p15:clr>
        </p15:guide>
        <p15:guide id="18" pos="3696">
          <p15:clr>
            <a:srgbClr val="F26B43"/>
          </p15:clr>
        </p15:guide>
        <p15:guide id="19" pos="18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GB"/>
              <a:t>Click to edit Master title style</a:t>
            </a:r>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t>Heading 1</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en-GB"/>
              <a:t>| [Insert document title] | [Insert date]</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en-GB" b="1"/>
              <a:t>National Grid </a:t>
            </a:r>
          </a:p>
        </p:txBody>
      </p:sp>
    </p:spTree>
  </p:cSld>
  <p:clrMap bg1="lt1" tx1="dk1" bg2="lt2" tx2="dk2" accent1="accent1" accent2="accent2" accent3="accent3" accent4="accent4" accent5="accent5" accent6="accent6" hlink="hlink" folHlink="folHlink"/>
  <p:sldLayoutIdLst>
    <p:sldLayoutId id="2147483866" r:id="rId1"/>
    <p:sldLayoutId id="2147483800" r:id="rId2"/>
    <p:sldLayoutId id="2147483801" r:id="rId3"/>
    <p:sldLayoutId id="2147483803" r:id="rId4"/>
    <p:sldLayoutId id="2147483867" r:id="rId5"/>
    <p:sldLayoutId id="2147483804" r:id="rId6"/>
    <p:sldLayoutId id="2147483805" r:id="rId7"/>
    <p:sldLayoutId id="2147483806" r:id="rId8"/>
    <p:sldLayoutId id="2147483868" r:id="rId9"/>
    <p:sldLayoutId id="2147483808" r:id="rId10"/>
    <p:sldLayoutId id="2147483809" r:id="rId11"/>
    <p:sldLayoutId id="2147483869" r:id="rId12"/>
    <p:sldLayoutId id="2147483810" r:id="rId13"/>
    <p:sldLayoutId id="2147483811" r:id="rId14"/>
    <p:sldLayoutId id="2147483812" r:id="rId15"/>
    <p:sldLayoutId id="2147483886" r:id="rId16"/>
    <p:sldLayoutId id="2147483887" r:id="rId17"/>
    <p:sldLayoutId id="2147483884" r:id="rId18"/>
    <p:sldLayoutId id="2147483885" r:id="rId19"/>
    <p:sldLayoutId id="2147483882" r:id="rId20"/>
    <p:sldLayoutId id="2147483883" r:id="rId21"/>
    <p:sldLayoutId id="2147483880" r:id="rId22"/>
    <p:sldLayoutId id="2147483881" r:id="rId23"/>
    <p:sldLayoutId id="2147483878" r:id="rId24"/>
    <p:sldLayoutId id="2147483879" r:id="rId25"/>
    <p:sldLayoutId id="2147483876" r:id="rId26"/>
    <p:sldLayoutId id="2147483877" r:id="rId27"/>
    <p:sldLayoutId id="2147483874" r:id="rId28"/>
    <p:sldLayoutId id="2147483875" r:id="rId29"/>
    <p:sldLayoutId id="2147483872" r:id="rId30"/>
    <p:sldLayoutId id="2147483873" r:id="rId31"/>
    <p:sldLayoutId id="2147483790" r:id="rId32"/>
    <p:sldLayoutId id="2147483816" r:id="rId33"/>
    <p:sldLayoutId id="2147483871" r:id="rId34"/>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4"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nationalgrid.com/norwich-to-tilbury"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C76_9F460B18.xml"/><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microsoft.com/office/2018/10/relationships/comments" Target="../comments/modernComment_1C78_2C848F15.xml"/><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www.nationalgrid.com/norwich-to-tilbury"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hyperlink" Target="mailto:Norwich-Tilbury@fishergerman.co.uk" TargetMode="External"/><Relationship Id="rId4" Type="http://schemas.openxmlformats.org/officeDocument/2006/relationships/hyperlink" Target="mailto:contact@n-t.nationalgrid.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tractor in a field&#10;&#10;Description automatically generated with low confidence">
            <a:extLst>
              <a:ext uri="{FF2B5EF4-FFF2-40B4-BE49-F238E27FC236}">
                <a16:creationId xmlns:a16="http://schemas.microsoft.com/office/drawing/2014/main" id="{AD956413-F6FA-9BB8-8935-8F87DCFCD89A}"/>
              </a:ext>
            </a:extLst>
          </p:cNvPr>
          <p:cNvPicPr>
            <a:picLocks noGrp="1" noChangeAspect="1"/>
          </p:cNvPicPr>
          <p:nvPr>
            <p:ph type="pic" sz="quarter" idx="11"/>
          </p:nvPr>
        </p:nvPicPr>
        <p:blipFill>
          <a:blip r:embed="rId3"/>
          <a:srcRect t="6851" b="6851"/>
          <a:stretch>
            <a:fillRect/>
          </a:stretch>
        </p:blipFill>
        <p:spPr/>
      </p:pic>
      <p:sp>
        <p:nvSpPr>
          <p:cNvPr id="7" name="Rectangle 6">
            <a:extLst>
              <a:ext uri="{FF2B5EF4-FFF2-40B4-BE49-F238E27FC236}">
                <a16:creationId xmlns:a16="http://schemas.microsoft.com/office/drawing/2014/main" id="{8C1242D6-D507-AA2E-95CA-B8A63778C3A4}"/>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5BC5DB07-D57D-82BE-F461-0CFD3A0594C4}"/>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itle 1"/>
          <p:cNvSpPr>
            <a:spLocks noGrp="1"/>
          </p:cNvSpPr>
          <p:nvPr>
            <p:ph type="title"/>
          </p:nvPr>
        </p:nvSpPr>
        <p:spPr/>
        <p:txBody>
          <a:bodyPr/>
          <a:lstStyle/>
          <a:p>
            <a:r>
              <a:rPr lang="en-GB"/>
              <a:t>2023 – Non-statutory Consultation Overview</a:t>
            </a:r>
          </a:p>
        </p:txBody>
      </p:sp>
      <p:sp>
        <p:nvSpPr>
          <p:cNvPr id="3" name="Text Placeholder 2"/>
          <p:cNvSpPr>
            <a:spLocks noGrp="1"/>
          </p:cNvSpPr>
          <p:nvPr>
            <p:ph type="body" sz="quarter" idx="10"/>
          </p:nvPr>
        </p:nvSpPr>
        <p:spPr>
          <a:xfrm>
            <a:off x="330195" y="2600550"/>
            <a:ext cx="6832605" cy="954107"/>
          </a:xfrm>
        </p:spPr>
        <p:txBody>
          <a:bodyPr/>
          <a:lstStyle/>
          <a:p>
            <a:r>
              <a:rPr lang="en-GB"/>
              <a:t>Norwich to Tilbury</a:t>
            </a:r>
          </a:p>
          <a:p>
            <a:pPr lvl="1"/>
            <a:r>
              <a:rPr lang="en-GB"/>
              <a:t>June to August 2023</a:t>
            </a:r>
          </a:p>
          <a:p>
            <a:endParaRPr lang="en-GB"/>
          </a:p>
        </p:txBody>
      </p:sp>
      <p:pic>
        <p:nvPicPr>
          <p:cNvPr id="4" name="Graphic 3">
            <a:extLst>
              <a:ext uri="{FF2B5EF4-FFF2-40B4-BE49-F238E27FC236}">
                <a16:creationId xmlns:a16="http://schemas.microsoft.com/office/drawing/2014/main" id="{49A84D3E-021D-91F5-190A-19FF6825AE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1" name="Picture 10">
            <a:extLst>
              <a:ext uri="{FF2B5EF4-FFF2-40B4-BE49-F238E27FC236}">
                <a16:creationId xmlns:a16="http://schemas.microsoft.com/office/drawing/2014/main" id="{8DEEACCC-7807-29FB-EE1A-93C00061597C}"/>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1465910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324001" y="832208"/>
            <a:ext cx="4689434" cy="3662541"/>
          </a:xfrm>
        </p:spPr>
        <p:txBody>
          <a:bodyPr/>
          <a:lstStyle/>
          <a:p>
            <a:r>
              <a:rPr lang="en-GB"/>
              <a:t>Three signed connection customers:</a:t>
            </a:r>
          </a:p>
          <a:p>
            <a:pPr marL="285750" lvl="1" indent="-285750">
              <a:buFont typeface="Arial" panose="020B0604020202020204" pitchFamily="34" charset="0"/>
              <a:buChar char="•"/>
            </a:pPr>
            <a:r>
              <a:rPr lang="en-GB" b="1">
                <a:solidFill>
                  <a:srgbClr val="001478"/>
                </a:solidFill>
              </a:rPr>
              <a:t>North Falls</a:t>
            </a:r>
            <a:r>
              <a:rPr lang="en-GB"/>
              <a:t> - Extension to the existing Greater Gabbard Wind Farm off the coast of Essex.</a:t>
            </a:r>
            <a:endParaRPr lang="en-GB">
              <a:cs typeface="Arial"/>
            </a:endParaRPr>
          </a:p>
          <a:p>
            <a:pPr marL="285750" lvl="1" indent="-285750">
              <a:buFont typeface="Arial" panose="020B0604020202020204" pitchFamily="34" charset="0"/>
              <a:buChar char="•"/>
            </a:pPr>
            <a:r>
              <a:rPr lang="en-GB" b="1">
                <a:solidFill>
                  <a:srgbClr val="001478"/>
                </a:solidFill>
              </a:rPr>
              <a:t>Five Estuaries</a:t>
            </a:r>
            <a:r>
              <a:rPr lang="en-GB"/>
              <a:t> - Sister project to the existing 353 MW Galloper Wind Farm, 30 km off the coast of Essex.</a:t>
            </a:r>
            <a:endParaRPr lang="en-GB">
              <a:cs typeface="Arial"/>
            </a:endParaRPr>
          </a:p>
          <a:p>
            <a:pPr marL="285750" lvl="1" indent="-285750">
              <a:buFont typeface="Arial" panose="020B0604020202020204" pitchFamily="34" charset="0"/>
              <a:buChar char="•"/>
            </a:pPr>
            <a:r>
              <a:rPr lang="en-GB" b="1">
                <a:solidFill>
                  <a:srgbClr val="001478"/>
                </a:solidFill>
              </a:rPr>
              <a:t>Tarchon Energy</a:t>
            </a:r>
            <a:r>
              <a:rPr lang="en-GB">
                <a:cs typeface="Arial"/>
              </a:rPr>
              <a:t> – Developing an interconnector between the UK and Germany</a:t>
            </a:r>
          </a:p>
          <a:p>
            <a:pPr marL="285750" lvl="1" indent="-285750">
              <a:buFont typeface="Arial" panose="020B0604020202020204" pitchFamily="34" charset="0"/>
              <a:buChar char="•"/>
            </a:pPr>
            <a:endParaRPr lang="en-GB">
              <a:cs typeface="Arial"/>
            </a:endParaRPr>
          </a:p>
          <a:p>
            <a:pPr marL="285750" lvl="1" indent="-285750">
              <a:buFont typeface="Arial" panose="020B0604020202020204" pitchFamily="34" charset="0"/>
              <a:buChar char="•"/>
            </a:pPr>
            <a:endParaRPr lang="en-GB">
              <a:cs typeface="Arial"/>
            </a:endParaRPr>
          </a:p>
          <a:p>
            <a:pPr marL="285750" lvl="1" indent="-285750">
              <a:buFont typeface="Arial" panose="020B0604020202020204" pitchFamily="34" charset="0"/>
              <a:buChar char="•"/>
            </a:pPr>
            <a:endParaRPr lang="en-GB">
              <a:cs typeface="Arial"/>
            </a:endParaRPr>
          </a:p>
        </p:txBody>
      </p:sp>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t>Connecting other customers</a:t>
            </a:r>
          </a:p>
        </p:txBody>
      </p:sp>
      <p:pic>
        <p:nvPicPr>
          <p:cNvPr id="8" name="Picture 7"/>
          <p:cNvPicPr>
            <a:picLocks noChangeAspect="1"/>
          </p:cNvPicPr>
          <p:nvPr/>
        </p:nvPicPr>
        <p:blipFill>
          <a:blip r:embed="rId3"/>
          <a:stretch>
            <a:fillRect/>
          </a:stretch>
        </p:blipFill>
        <p:spPr>
          <a:xfrm>
            <a:off x="2045734" y="3370865"/>
            <a:ext cx="2343578" cy="1283455"/>
          </a:xfrm>
          <a:prstGeom prst="rect">
            <a:avLst/>
          </a:prstGeom>
        </p:spPr>
      </p:pic>
      <p:pic>
        <p:nvPicPr>
          <p:cNvPr id="9" name="Picture 8"/>
          <p:cNvPicPr>
            <a:picLocks noChangeAspect="1"/>
          </p:cNvPicPr>
          <p:nvPr/>
        </p:nvPicPr>
        <p:blipFill>
          <a:blip r:embed="rId4"/>
          <a:stretch>
            <a:fillRect/>
          </a:stretch>
        </p:blipFill>
        <p:spPr>
          <a:xfrm>
            <a:off x="325458" y="3452122"/>
            <a:ext cx="1723448" cy="1119629"/>
          </a:xfrm>
          <a:prstGeom prst="rect">
            <a:avLst/>
          </a:prstGeom>
        </p:spPr>
      </p:pic>
      <p:pic>
        <p:nvPicPr>
          <p:cNvPr id="4" name="Picture 3" descr="Map&#10;&#10;Description automatically generated">
            <a:extLst>
              <a:ext uri="{FF2B5EF4-FFF2-40B4-BE49-F238E27FC236}">
                <a16:creationId xmlns:a16="http://schemas.microsoft.com/office/drawing/2014/main" id="{5871BCA8-4E32-E72C-52F6-E31E56E279B4}"/>
              </a:ext>
            </a:extLst>
          </p:cNvPr>
          <p:cNvPicPr>
            <a:picLocks noChangeAspect="1"/>
          </p:cNvPicPr>
          <p:nvPr/>
        </p:nvPicPr>
        <p:blipFill>
          <a:blip r:embed="rId5"/>
          <a:stretch>
            <a:fillRect/>
          </a:stretch>
        </p:blipFill>
        <p:spPr>
          <a:xfrm>
            <a:off x="5046410" y="482670"/>
            <a:ext cx="3827887" cy="3383636"/>
          </a:xfrm>
          <a:prstGeom prst="rect">
            <a:avLst/>
          </a:prstGeom>
          <a:ln>
            <a:solidFill>
              <a:srgbClr val="00148C"/>
            </a:solidFill>
          </a:ln>
          <a:effectLst/>
        </p:spPr>
      </p:pic>
      <p:sp>
        <p:nvSpPr>
          <p:cNvPr id="3" name="Footer Placeholder 5">
            <a:extLst>
              <a:ext uri="{FF2B5EF4-FFF2-40B4-BE49-F238E27FC236}">
                <a16:creationId xmlns:a16="http://schemas.microsoft.com/office/drawing/2014/main" id="{28DEAE89-542A-E530-D911-D2CF143857E7}"/>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2" name="Picture 5">
            <a:extLst>
              <a:ext uri="{FF2B5EF4-FFF2-40B4-BE49-F238E27FC236}">
                <a16:creationId xmlns:a16="http://schemas.microsoft.com/office/drawing/2014/main" id="{29C1BA9E-CBAF-B677-62BA-456E0CA84444}"/>
              </a:ext>
            </a:extLst>
          </p:cNvPr>
          <p:cNvPicPr>
            <a:picLocks noChangeAspect="1"/>
          </p:cNvPicPr>
          <p:nvPr/>
        </p:nvPicPr>
        <p:blipFill>
          <a:blip r:embed="rId6"/>
          <a:stretch>
            <a:fillRect/>
          </a:stretch>
        </p:blipFill>
        <p:spPr>
          <a:xfrm>
            <a:off x="4386146" y="4104927"/>
            <a:ext cx="1905000" cy="390525"/>
          </a:xfrm>
          <a:prstGeom prst="rect">
            <a:avLst/>
          </a:prstGeom>
        </p:spPr>
      </p:pic>
    </p:spTree>
    <p:extLst>
      <p:ext uri="{BB962C8B-B14F-4D97-AF65-F5344CB8AC3E}">
        <p14:creationId xmlns:p14="http://schemas.microsoft.com/office/powerpoint/2010/main" val="415925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a:xfrm>
            <a:off x="320076" y="190667"/>
            <a:ext cx="8497370" cy="430887"/>
          </a:xfrm>
        </p:spPr>
        <p:txBody>
          <a:bodyPr/>
          <a:lstStyle/>
          <a:p>
            <a:r>
              <a:rPr lang="en-GB"/>
              <a:t>Strategic Options Backcheck and Review (SOBR)</a:t>
            </a:r>
          </a:p>
        </p:txBody>
      </p:sp>
      <p:sp>
        <p:nvSpPr>
          <p:cNvPr id="4" name="Footer Placeholder 3">
            <a:extLst>
              <a:ext uri="{FF2B5EF4-FFF2-40B4-BE49-F238E27FC236}">
                <a16:creationId xmlns:a16="http://schemas.microsoft.com/office/drawing/2014/main" id="{D14CB185-C060-5739-DB37-7F91536216F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
        <p:nvSpPr>
          <p:cNvPr id="5" name="TextBox 4">
            <a:extLst>
              <a:ext uri="{FF2B5EF4-FFF2-40B4-BE49-F238E27FC236}">
                <a16:creationId xmlns:a16="http://schemas.microsoft.com/office/drawing/2014/main" id="{09606200-3ED4-419E-8AC6-850BCF813596}"/>
              </a:ext>
            </a:extLst>
          </p:cNvPr>
          <p:cNvSpPr txBox="1"/>
          <p:nvPr/>
        </p:nvSpPr>
        <p:spPr bwMode="auto">
          <a:xfrm>
            <a:off x="320076" y="1001262"/>
            <a:ext cx="4344964" cy="264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a:lnSpc>
                <a:spcPct val="107000"/>
              </a:lnSpc>
              <a:spcAft>
                <a:spcPts val="800"/>
              </a:spcAft>
            </a:pPr>
            <a:r>
              <a:rPr lang="en-GB" sz="1600" b="0">
                <a:solidFill>
                  <a:srgbClr val="55555A"/>
                </a:solidFill>
                <a:latin typeface="Arial"/>
                <a:ea typeface="Calibri"/>
                <a:cs typeface="Times New Roman"/>
              </a:rPr>
              <a:t>We have carried out a b</a:t>
            </a:r>
            <a:r>
              <a:rPr lang="en-GB" sz="1600" b="0">
                <a:solidFill>
                  <a:srgbClr val="55555A"/>
                </a:solidFill>
                <a:effectLst/>
                <a:latin typeface="Arial"/>
                <a:ea typeface="Calibri"/>
                <a:cs typeface="Times New Roman"/>
              </a:rPr>
              <a:t>ackcheck and review of the strategic options to reinforce the network in East Anglia</a:t>
            </a:r>
          </a:p>
          <a:p>
            <a:pPr>
              <a:lnSpc>
                <a:spcPct val="107000"/>
              </a:lnSpc>
              <a:spcAft>
                <a:spcPts val="800"/>
              </a:spcAft>
            </a:pPr>
            <a:r>
              <a:rPr lang="en-GB" sz="1600" b="0">
                <a:solidFill>
                  <a:srgbClr val="55555A"/>
                </a:solidFill>
                <a:effectLst/>
                <a:latin typeface="Arial"/>
                <a:ea typeface="Calibri"/>
                <a:cs typeface="Times New Roman"/>
              </a:rPr>
              <a:t>The SOBR has tested the assumptions and interim conclusions made to date based on the latest information available.</a:t>
            </a:r>
          </a:p>
          <a:p>
            <a:pPr>
              <a:lnSpc>
                <a:spcPct val="107000"/>
              </a:lnSpc>
              <a:spcAft>
                <a:spcPts val="800"/>
              </a:spcAft>
            </a:pPr>
            <a:r>
              <a:rPr lang="en-GB" sz="1600" b="0">
                <a:solidFill>
                  <a:srgbClr val="55555A"/>
                </a:solidFill>
                <a:effectLst/>
                <a:latin typeface="Arial"/>
                <a:ea typeface="Calibri"/>
                <a:cs typeface="Times New Roman"/>
              </a:rPr>
              <a:t>It also updates the cost figures provided and presents the technical information in a more user-friendly style.</a:t>
            </a:r>
          </a:p>
        </p:txBody>
      </p:sp>
      <p:pic>
        <p:nvPicPr>
          <p:cNvPr id="3" name="Picture 2" descr="A cover of a magazine with a field and power lines&#10;&#10;Description automatically generated with low confidence">
            <a:extLst>
              <a:ext uri="{FF2B5EF4-FFF2-40B4-BE49-F238E27FC236}">
                <a16:creationId xmlns:a16="http://schemas.microsoft.com/office/drawing/2014/main" id="{A92915FE-3976-4AAB-8350-730CB5B64F9E}"/>
              </a:ext>
            </a:extLst>
          </p:cNvPr>
          <p:cNvPicPr>
            <a:picLocks noChangeAspect="1"/>
          </p:cNvPicPr>
          <p:nvPr/>
        </p:nvPicPr>
        <p:blipFill rotWithShape="1">
          <a:blip r:embed="rId3"/>
          <a:srcRect t="1036" b="1036"/>
          <a:stretch/>
        </p:blipFill>
        <p:spPr>
          <a:xfrm>
            <a:off x="5225940" y="736837"/>
            <a:ext cx="2949269" cy="4174043"/>
          </a:xfrm>
          <a:prstGeom prst="rect">
            <a:avLst/>
          </a:prstGeom>
        </p:spPr>
      </p:pic>
    </p:spTree>
    <p:extLst>
      <p:ext uri="{BB962C8B-B14F-4D97-AF65-F5344CB8AC3E}">
        <p14:creationId xmlns:p14="http://schemas.microsoft.com/office/powerpoint/2010/main" val="14079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323999" y="701972"/>
            <a:ext cx="4068361" cy="4985980"/>
          </a:xfrm>
        </p:spPr>
        <p:txBody>
          <a:bodyPr/>
          <a:lstStyle/>
          <a:p>
            <a:pPr marL="269875" lvl="2" indent="-269875"/>
            <a:endParaRPr lang="en-GB" sz="1200"/>
          </a:p>
          <a:p>
            <a:pPr marL="269875" lvl="2" indent="-269875"/>
            <a:r>
              <a:rPr lang="en-GB" sz="1200"/>
              <a:t>We have considered offshore options, including a connection between the existing substation at Norwich and the existing Tilbury substation - approximately 220 km</a:t>
            </a:r>
            <a:endParaRPr lang="en-GB" sz="1200">
              <a:cs typeface="Arial"/>
            </a:endParaRPr>
          </a:p>
          <a:p>
            <a:pPr marL="269875" lvl="2" indent="-269875"/>
            <a:r>
              <a:rPr lang="en-GB" sz="1200">
                <a:cs typeface="Arial"/>
              </a:rPr>
              <a:t>This is proven technology but there are particular challenges in this instance:</a:t>
            </a:r>
          </a:p>
          <a:p>
            <a:pPr marL="269875" lvl="2" indent="-269875"/>
            <a:r>
              <a:rPr lang="en-GB" sz="1200">
                <a:cs typeface="Arial"/>
              </a:rPr>
              <a:t>Capacity of HVDC is one third that of an overhead line. </a:t>
            </a:r>
            <a:endParaRPr lang="en-US" sz="1200">
              <a:cs typeface="Arial"/>
            </a:endParaRPr>
          </a:p>
          <a:p>
            <a:pPr marL="269875" lvl="2" indent="-269875"/>
            <a:r>
              <a:rPr lang="en-GB" sz="1200">
                <a:cs typeface="Arial"/>
              </a:rPr>
              <a:t>High-voltage alternating current (HVAC) and High-voltage direct current (HVDC) conversion. Not without impacts and cost.</a:t>
            </a:r>
          </a:p>
          <a:p>
            <a:pPr marL="269875" lvl="2" indent="-269875"/>
            <a:r>
              <a:rPr lang="en-GB" sz="1200">
                <a:cs typeface="Arial"/>
              </a:rPr>
              <a:t>Thames estuary</a:t>
            </a:r>
          </a:p>
          <a:p>
            <a:pPr marL="269875" lvl="2" indent="-269875"/>
            <a:r>
              <a:rPr lang="en-GB" sz="1200">
                <a:cs typeface="Arial"/>
              </a:rPr>
              <a:t>Capital cost would be £895million for current proposal and approx. £4billion for simplest offshore design  </a:t>
            </a:r>
          </a:p>
          <a:p>
            <a:pPr marL="0" lvl="2" indent="0">
              <a:buNone/>
            </a:pPr>
            <a:endParaRPr lang="en-GB" sz="1200">
              <a:cs typeface="Arial"/>
            </a:endParaRPr>
          </a:p>
          <a:p>
            <a:pPr marL="0" lvl="2" indent="0">
              <a:buNone/>
            </a:pPr>
            <a:endParaRPr lang="en-GB" sz="1200">
              <a:cs typeface="Arial"/>
            </a:endParaRPr>
          </a:p>
          <a:p>
            <a:pPr marL="269875" lvl="2" indent="-269875"/>
            <a:endParaRPr lang="en-GB">
              <a:cs typeface="Arial"/>
            </a:endParaRPr>
          </a:p>
          <a:p>
            <a:pPr marL="539750" lvl="3" indent="-269875"/>
            <a:endParaRPr lang="en-GB">
              <a:highlight>
                <a:srgbClr val="FFFF00"/>
              </a:highlight>
              <a:cs typeface="Arial"/>
            </a:endParaRPr>
          </a:p>
        </p:txBody>
      </p:sp>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t>Offshore option</a:t>
            </a:r>
          </a:p>
        </p:txBody>
      </p:sp>
      <p:pic>
        <p:nvPicPr>
          <p:cNvPr id="3" name="Picture 3" descr="Map&#10;&#10;Description automatically generated">
            <a:extLst>
              <a:ext uri="{FF2B5EF4-FFF2-40B4-BE49-F238E27FC236}">
                <a16:creationId xmlns:a16="http://schemas.microsoft.com/office/drawing/2014/main" id="{D26DDF38-E3E2-4EEB-1A1B-D43A0BF869BF}"/>
              </a:ext>
            </a:extLst>
          </p:cNvPr>
          <p:cNvPicPr>
            <a:picLocks noChangeAspect="1"/>
          </p:cNvPicPr>
          <p:nvPr/>
        </p:nvPicPr>
        <p:blipFill>
          <a:blip r:embed="rId3"/>
          <a:stretch>
            <a:fillRect/>
          </a:stretch>
        </p:blipFill>
        <p:spPr>
          <a:xfrm>
            <a:off x="5120906" y="77138"/>
            <a:ext cx="3427670" cy="4922770"/>
          </a:xfrm>
          <a:prstGeom prst="rect">
            <a:avLst/>
          </a:prstGeom>
        </p:spPr>
      </p:pic>
      <p:sp>
        <p:nvSpPr>
          <p:cNvPr id="4" name="Footer Placeholder 3">
            <a:extLst>
              <a:ext uri="{FF2B5EF4-FFF2-40B4-BE49-F238E27FC236}">
                <a16:creationId xmlns:a16="http://schemas.microsoft.com/office/drawing/2014/main" id="{A706A677-AB75-476C-E809-61BD31984F27}"/>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3564774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a:xfrm>
            <a:off x="320076" y="190667"/>
            <a:ext cx="8497370" cy="430887"/>
          </a:xfrm>
        </p:spPr>
        <p:txBody>
          <a:bodyPr/>
          <a:lstStyle/>
          <a:p>
            <a:r>
              <a:rPr lang="en-GB"/>
              <a:t>Onshore vs. Offshore cost summary</a:t>
            </a:r>
          </a:p>
        </p:txBody>
      </p:sp>
      <p:graphicFrame>
        <p:nvGraphicFramePr>
          <p:cNvPr id="6" name="Table 5">
            <a:extLst>
              <a:ext uri="{FF2B5EF4-FFF2-40B4-BE49-F238E27FC236}">
                <a16:creationId xmlns:a16="http://schemas.microsoft.com/office/drawing/2014/main" id="{411E46D0-4A47-4781-AAA5-2265702E06F9}"/>
              </a:ext>
            </a:extLst>
          </p:cNvPr>
          <p:cNvGraphicFramePr>
            <a:graphicFrameLocks noGrp="1"/>
          </p:cNvGraphicFramePr>
          <p:nvPr>
            <p:extLst>
              <p:ext uri="{D42A27DB-BD31-4B8C-83A1-F6EECF244321}">
                <p14:modId xmlns:p14="http://schemas.microsoft.com/office/powerpoint/2010/main" val="2577011462"/>
              </p:ext>
            </p:extLst>
          </p:nvPr>
        </p:nvGraphicFramePr>
        <p:xfrm>
          <a:off x="595708" y="1039997"/>
          <a:ext cx="7809771" cy="3063474"/>
        </p:xfrm>
        <a:graphic>
          <a:graphicData uri="http://schemas.openxmlformats.org/drawingml/2006/table">
            <a:tbl>
              <a:tblPr firstRow="1" bandRow="1">
                <a:tableStyleId>{5C22544A-7EE6-4342-B048-85BDC9FD1C3A}</a:tableStyleId>
              </a:tblPr>
              <a:tblGrid>
                <a:gridCol w="2603257">
                  <a:extLst>
                    <a:ext uri="{9D8B030D-6E8A-4147-A177-3AD203B41FA5}">
                      <a16:colId xmlns:a16="http://schemas.microsoft.com/office/drawing/2014/main" val="3879798281"/>
                    </a:ext>
                  </a:extLst>
                </a:gridCol>
                <a:gridCol w="2603257">
                  <a:extLst>
                    <a:ext uri="{9D8B030D-6E8A-4147-A177-3AD203B41FA5}">
                      <a16:colId xmlns:a16="http://schemas.microsoft.com/office/drawing/2014/main" val="1846864097"/>
                    </a:ext>
                  </a:extLst>
                </a:gridCol>
                <a:gridCol w="2603257">
                  <a:extLst>
                    <a:ext uri="{9D8B030D-6E8A-4147-A177-3AD203B41FA5}">
                      <a16:colId xmlns:a16="http://schemas.microsoft.com/office/drawing/2014/main" val="2282047351"/>
                    </a:ext>
                  </a:extLst>
                </a:gridCol>
              </a:tblGrid>
              <a:tr h="584845">
                <a:tc>
                  <a:txBody>
                    <a:bodyPr/>
                    <a:lstStyle/>
                    <a:p>
                      <a:pPr algn="ctr"/>
                      <a:r>
                        <a:rPr lang="en-US" sz="1100"/>
                        <a:t>Item </a:t>
                      </a:r>
                    </a:p>
                    <a:p>
                      <a:pPr algn="ctr"/>
                      <a:endParaRPr lang="en-US" sz="1100"/>
                    </a:p>
                  </a:txBody>
                  <a:tcPr/>
                </a:tc>
                <a:tc>
                  <a:txBody>
                    <a:bodyPr/>
                    <a:lstStyle/>
                    <a:p>
                      <a:pPr algn="ctr"/>
                      <a:r>
                        <a:rPr lang="en-US" sz="1100"/>
                        <a:t>Onshore AC</a:t>
                      </a:r>
                    </a:p>
                    <a:p>
                      <a:pPr algn="ctr"/>
                      <a:endParaRPr lang="en-US" sz="1100"/>
                    </a:p>
                  </a:txBody>
                  <a:tcPr/>
                </a:tc>
                <a:tc>
                  <a:txBody>
                    <a:bodyPr/>
                    <a:lstStyle/>
                    <a:p>
                      <a:pPr algn="ctr"/>
                      <a:r>
                        <a:rPr lang="en-US" sz="1100"/>
                        <a:t>Offshore DC</a:t>
                      </a:r>
                    </a:p>
                  </a:txBody>
                  <a:tcPr/>
                </a:tc>
                <a:extLst>
                  <a:ext uri="{0D108BD9-81ED-4DB2-BD59-A6C34878D82A}">
                    <a16:rowId xmlns:a16="http://schemas.microsoft.com/office/drawing/2014/main" val="42187920"/>
                  </a:ext>
                </a:extLst>
              </a:tr>
              <a:tr h="842457">
                <a:tc>
                  <a:txBody>
                    <a:bodyPr/>
                    <a:lstStyle/>
                    <a:p>
                      <a:pPr algn="ctr"/>
                      <a:endParaRPr lang="en-US" sz="1100"/>
                    </a:p>
                  </a:txBody>
                  <a:tcPr/>
                </a:tc>
                <a:tc>
                  <a:txBody>
                    <a:bodyPr/>
                    <a:lstStyle/>
                    <a:p>
                      <a:pPr algn="ctr"/>
                      <a:r>
                        <a:rPr lang="en-US" sz="1100"/>
                        <a:t>Norwich to </a:t>
                      </a:r>
                      <a:r>
                        <a:rPr lang="en-US" sz="1100" err="1"/>
                        <a:t>Bramford</a:t>
                      </a:r>
                      <a:r>
                        <a:rPr lang="en-US" sz="1100"/>
                        <a:t> (AENC) +</a:t>
                      </a:r>
                    </a:p>
                    <a:p>
                      <a:pPr algn="ctr"/>
                      <a:r>
                        <a:rPr lang="en-US" sz="1100" err="1"/>
                        <a:t>Bramford</a:t>
                      </a:r>
                      <a:r>
                        <a:rPr lang="en-US" sz="1100"/>
                        <a:t> to Tilbury via customer substation ( ATNC)</a:t>
                      </a:r>
                    </a:p>
                  </a:txBody>
                  <a:tcPr/>
                </a:tc>
                <a:tc>
                  <a:txBody>
                    <a:bodyPr/>
                    <a:lstStyle/>
                    <a:p>
                      <a:pPr algn="ctr"/>
                      <a:r>
                        <a:rPr lang="en-US" sz="1100"/>
                        <a:t>Norwich Main to Tilbury</a:t>
                      </a:r>
                    </a:p>
                    <a:p>
                      <a:pPr algn="ctr"/>
                      <a:r>
                        <a:rPr lang="en-US" sz="1100"/>
                        <a:t>Does not connect customers</a:t>
                      </a:r>
                    </a:p>
                    <a:p>
                      <a:pPr algn="ctr"/>
                      <a:endParaRPr lang="en-US" sz="1100"/>
                    </a:p>
                  </a:txBody>
                  <a:tcPr/>
                </a:tc>
                <a:extLst>
                  <a:ext uri="{0D108BD9-81ED-4DB2-BD59-A6C34878D82A}">
                    <a16:rowId xmlns:a16="http://schemas.microsoft.com/office/drawing/2014/main" val="2678890854"/>
                  </a:ext>
                </a:extLst>
              </a:tr>
              <a:tr h="389897">
                <a:tc>
                  <a:txBody>
                    <a:bodyPr/>
                    <a:lstStyle/>
                    <a:p>
                      <a:pPr algn="ctr"/>
                      <a:r>
                        <a:rPr lang="en-US" sz="1100"/>
                        <a:t>Capacity (GW)</a:t>
                      </a:r>
                    </a:p>
                  </a:txBody>
                  <a:tcPr/>
                </a:tc>
                <a:tc>
                  <a:txBody>
                    <a:bodyPr/>
                    <a:lstStyle/>
                    <a:p>
                      <a:pPr algn="ctr"/>
                      <a:r>
                        <a:rPr lang="en-US" sz="1100"/>
                        <a:t>6.9</a:t>
                      </a:r>
                    </a:p>
                  </a:txBody>
                  <a:tcPr/>
                </a:tc>
                <a:tc>
                  <a:txBody>
                    <a:bodyPr/>
                    <a:lstStyle/>
                    <a:p>
                      <a:pPr algn="ctr"/>
                      <a:r>
                        <a:rPr lang="en-US" sz="1100"/>
                        <a:t>6.0</a:t>
                      </a:r>
                    </a:p>
                  </a:txBody>
                  <a:tcPr/>
                </a:tc>
                <a:extLst>
                  <a:ext uri="{0D108BD9-81ED-4DB2-BD59-A6C34878D82A}">
                    <a16:rowId xmlns:a16="http://schemas.microsoft.com/office/drawing/2014/main" val="3728873866"/>
                  </a:ext>
                </a:extLst>
              </a:tr>
              <a:tr h="501295">
                <a:tc>
                  <a:txBody>
                    <a:bodyPr/>
                    <a:lstStyle/>
                    <a:p>
                      <a:pPr algn="ctr"/>
                      <a:r>
                        <a:rPr lang="en-US" sz="1100"/>
                        <a:t>Length </a:t>
                      </a:r>
                      <a:r>
                        <a:rPr lang="en-US" sz="1100" err="1"/>
                        <a:t>approx</a:t>
                      </a:r>
                      <a:r>
                        <a:rPr lang="en-US" sz="1100"/>
                        <a:t> (KM)</a:t>
                      </a:r>
                    </a:p>
                  </a:txBody>
                  <a:tcPr/>
                </a:tc>
                <a:tc>
                  <a:txBody>
                    <a:bodyPr/>
                    <a:lstStyle/>
                    <a:p>
                      <a:pPr algn="ctr"/>
                      <a:r>
                        <a:rPr lang="en-US" sz="1100"/>
                        <a:t>180</a:t>
                      </a:r>
                    </a:p>
                  </a:txBody>
                  <a:tcPr/>
                </a:tc>
                <a:tc>
                  <a:txBody>
                    <a:bodyPr/>
                    <a:lstStyle/>
                    <a:p>
                      <a:pPr algn="ctr"/>
                      <a:r>
                        <a:rPr lang="en-US" sz="1100"/>
                        <a:t>220</a:t>
                      </a:r>
                    </a:p>
                  </a:txBody>
                  <a:tcPr/>
                </a:tc>
                <a:extLst>
                  <a:ext uri="{0D108BD9-81ED-4DB2-BD59-A6C34878D82A}">
                    <a16:rowId xmlns:a16="http://schemas.microsoft.com/office/drawing/2014/main" val="147640235"/>
                  </a:ext>
                </a:extLst>
              </a:tr>
              <a:tr h="327234">
                <a:tc>
                  <a:txBody>
                    <a:bodyPr/>
                    <a:lstStyle/>
                    <a:p>
                      <a:pPr algn="ctr"/>
                      <a:r>
                        <a:rPr lang="en-US" sz="1100"/>
                        <a:t>Capital cost (£m)</a:t>
                      </a:r>
                    </a:p>
                  </a:txBody>
                  <a:tcPr/>
                </a:tc>
                <a:tc>
                  <a:txBody>
                    <a:bodyPr/>
                    <a:lstStyle/>
                    <a:p>
                      <a:pPr algn="ctr"/>
                      <a:r>
                        <a:rPr lang="en-US" sz="1100"/>
                        <a:t>895.00</a:t>
                      </a:r>
                    </a:p>
                  </a:txBody>
                  <a:tcPr/>
                </a:tc>
                <a:tc>
                  <a:txBody>
                    <a:bodyPr/>
                    <a:lstStyle/>
                    <a:p>
                      <a:pPr algn="ctr"/>
                      <a:r>
                        <a:rPr lang="en-US" sz="1100"/>
                        <a:t>4,096.50</a:t>
                      </a:r>
                    </a:p>
                  </a:txBody>
                  <a:tcPr/>
                </a:tc>
                <a:extLst>
                  <a:ext uri="{0D108BD9-81ED-4DB2-BD59-A6C34878D82A}">
                    <a16:rowId xmlns:a16="http://schemas.microsoft.com/office/drawing/2014/main" val="1619808553"/>
                  </a:ext>
                </a:extLst>
              </a:tr>
              <a:tr h="417746">
                <a:tc>
                  <a:txBody>
                    <a:bodyPr/>
                    <a:lstStyle/>
                    <a:p>
                      <a:pPr algn="ctr"/>
                      <a:r>
                        <a:rPr lang="en-US" sz="1100"/>
                        <a:t>Lifetime cost (£m)</a:t>
                      </a:r>
                    </a:p>
                  </a:txBody>
                  <a:tcPr/>
                </a:tc>
                <a:tc>
                  <a:txBody>
                    <a:bodyPr/>
                    <a:lstStyle/>
                    <a:p>
                      <a:pPr algn="ctr"/>
                      <a:r>
                        <a:rPr lang="en-US" sz="1100"/>
                        <a:t>1,231.00</a:t>
                      </a:r>
                    </a:p>
                  </a:txBody>
                  <a:tcPr/>
                </a:tc>
                <a:tc>
                  <a:txBody>
                    <a:bodyPr/>
                    <a:lstStyle/>
                    <a:p>
                      <a:pPr algn="ctr"/>
                      <a:r>
                        <a:rPr lang="en-US" sz="1100"/>
                        <a:t>4.661.00</a:t>
                      </a:r>
                    </a:p>
                  </a:txBody>
                  <a:tcPr/>
                </a:tc>
                <a:extLst>
                  <a:ext uri="{0D108BD9-81ED-4DB2-BD59-A6C34878D82A}">
                    <a16:rowId xmlns:a16="http://schemas.microsoft.com/office/drawing/2014/main" val="1931843708"/>
                  </a:ext>
                </a:extLst>
              </a:tr>
            </a:tbl>
          </a:graphicData>
        </a:graphic>
      </p:graphicFrame>
      <p:sp>
        <p:nvSpPr>
          <p:cNvPr id="4" name="Footer Placeholder 3">
            <a:extLst>
              <a:ext uri="{FF2B5EF4-FFF2-40B4-BE49-F238E27FC236}">
                <a16:creationId xmlns:a16="http://schemas.microsoft.com/office/drawing/2014/main" id="{D14CB185-C060-5739-DB37-7F91536216F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108253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ield of flowers with power lines in the background&#10;&#10;Description automatically generated with low confidence">
            <a:extLst>
              <a:ext uri="{FF2B5EF4-FFF2-40B4-BE49-F238E27FC236}">
                <a16:creationId xmlns:a16="http://schemas.microsoft.com/office/drawing/2014/main" id="{BDA2798A-1EB5-9339-555B-AF92326D1D18}"/>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5140022" cy="984885"/>
          </a:xfrm>
        </p:spPr>
        <p:txBody>
          <a:bodyPr/>
          <a:lstStyle/>
          <a:p>
            <a:r>
              <a:rPr lang="en-GB"/>
              <a:t>2022 non-statutory consultation</a:t>
            </a:r>
            <a:endParaRPr lang="en-GB">
              <a:cs typeface="Arial"/>
            </a:endParaRPr>
          </a:p>
        </p:txBody>
      </p:sp>
      <p:sp>
        <p:nvSpPr>
          <p:cNvPr id="3" name="Text Placeholder 2"/>
          <p:cNvSpPr>
            <a:spLocks noGrp="1"/>
          </p:cNvSpPr>
          <p:nvPr>
            <p:ph type="body" sz="quarter" idx="17"/>
          </p:nvPr>
        </p:nvSpPr>
        <p:spPr/>
        <p:txBody>
          <a:bodyPr/>
          <a:lstStyle/>
          <a:p>
            <a:r>
              <a:rPr lang="en-GB"/>
              <a:t>03</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35062073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437C5-BE08-4C0F-AF81-995C6E623618}"/>
              </a:ext>
            </a:extLst>
          </p:cNvPr>
          <p:cNvSpPr>
            <a:spLocks noGrp="1"/>
          </p:cNvSpPr>
          <p:nvPr>
            <p:ph type="title"/>
          </p:nvPr>
        </p:nvSpPr>
        <p:spPr>
          <a:xfrm>
            <a:off x="322780" y="267573"/>
            <a:ext cx="5028011" cy="430887"/>
          </a:xfrm>
        </p:spPr>
        <p:txBody>
          <a:bodyPr/>
          <a:lstStyle/>
          <a:p>
            <a:r>
              <a:rPr lang="en-GB"/>
              <a:t>2022 non-statutory consultation</a:t>
            </a:r>
          </a:p>
        </p:txBody>
      </p:sp>
      <p:sp>
        <p:nvSpPr>
          <p:cNvPr id="7" name="Text Placeholder 1">
            <a:extLst>
              <a:ext uri="{FF2B5EF4-FFF2-40B4-BE49-F238E27FC236}">
                <a16:creationId xmlns:a16="http://schemas.microsoft.com/office/drawing/2014/main" id="{AFC1FC17-4D8E-4250-8E19-51C7AB25729A}"/>
              </a:ext>
            </a:extLst>
          </p:cNvPr>
          <p:cNvSpPr>
            <a:spLocks noGrp="1"/>
          </p:cNvSpPr>
          <p:nvPr>
            <p:ph type="body" sz="quarter" idx="16"/>
          </p:nvPr>
        </p:nvSpPr>
        <p:spPr>
          <a:xfrm>
            <a:off x="322779" y="913458"/>
            <a:ext cx="4780067" cy="2554545"/>
          </a:xfrm>
        </p:spPr>
        <p:txBody>
          <a:bodyPr/>
          <a:lstStyle/>
          <a:p>
            <a:pPr marL="285750" indent="-285750">
              <a:buFont typeface="Arial" panose="020B0604020202020204" pitchFamily="34" charset="0"/>
              <a:buChar char="•"/>
            </a:pPr>
            <a:r>
              <a:rPr lang="en-GB" sz="1400" b="0">
                <a:solidFill>
                  <a:schemeClr val="tx1"/>
                </a:solidFill>
                <a:cs typeface="Arial"/>
              </a:rPr>
              <a:t>Wrote to all homes within 1km of the edge of preferred corridor. </a:t>
            </a:r>
          </a:p>
          <a:p>
            <a:pPr marL="285750" indent="-285750">
              <a:buFont typeface="Arial" panose="020B0604020202020204" pitchFamily="34" charset="0"/>
              <a:buChar char="•"/>
            </a:pPr>
            <a:r>
              <a:rPr lang="en-GB" sz="1400" b="0">
                <a:solidFill>
                  <a:schemeClr val="tx1"/>
                </a:solidFill>
                <a:cs typeface="Arial"/>
              </a:rPr>
              <a:t>Briefed all local authorities along the route.</a:t>
            </a:r>
          </a:p>
          <a:p>
            <a:pPr marL="285750" indent="-285750">
              <a:buFont typeface="Arial" panose="020B0604020202020204" pitchFamily="34" charset="0"/>
              <a:buChar char="•"/>
            </a:pPr>
            <a:r>
              <a:rPr lang="en-GB" sz="1400" b="0">
                <a:solidFill>
                  <a:schemeClr val="tx1"/>
                </a:solidFill>
                <a:cs typeface="Arial"/>
              </a:rPr>
              <a:t>Provided a comprehensive online and face-to-face approach to consultation, covering 12 public events and 12 online webinars. More than 3,000 people attended an event or webinar. </a:t>
            </a:r>
          </a:p>
          <a:p>
            <a:pPr marL="285750" indent="-285750">
              <a:buFont typeface="Arial" panose="020B0604020202020204" pitchFamily="34" charset="0"/>
              <a:buChar char="•"/>
            </a:pPr>
            <a:r>
              <a:rPr lang="en-GB" sz="1400" b="0">
                <a:solidFill>
                  <a:schemeClr val="tx1"/>
                </a:solidFill>
                <a:cs typeface="Arial"/>
              </a:rPr>
              <a:t>Provided consultation materials online, at events or via one of 13 information points across the consultation zone. </a:t>
            </a:r>
          </a:p>
          <a:p>
            <a:pPr marL="285750" indent="-285750">
              <a:buFont typeface="Arial" panose="020B0604020202020204" pitchFamily="34" charset="0"/>
              <a:buChar char="•"/>
            </a:pPr>
            <a:r>
              <a:rPr lang="en-GB" sz="1400" b="0">
                <a:solidFill>
                  <a:schemeClr val="tx1"/>
                </a:solidFill>
                <a:cs typeface="Arial"/>
              </a:rPr>
              <a:t>Received 3,787 feedback submissions, including 2,138 feedback forms. </a:t>
            </a:r>
          </a:p>
        </p:txBody>
      </p:sp>
      <p:sp>
        <p:nvSpPr>
          <p:cNvPr id="2" name="Footer Placeholder 5">
            <a:extLst>
              <a:ext uri="{FF2B5EF4-FFF2-40B4-BE49-F238E27FC236}">
                <a16:creationId xmlns:a16="http://schemas.microsoft.com/office/drawing/2014/main" id="{5137FB27-F942-F3DC-E79A-5DB3AE61DE1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5" name="Picture 7" descr="Map&#10;&#10;Description automatically generated">
            <a:extLst>
              <a:ext uri="{FF2B5EF4-FFF2-40B4-BE49-F238E27FC236}">
                <a16:creationId xmlns:a16="http://schemas.microsoft.com/office/drawing/2014/main" id="{E47DB1B0-32E8-3A1B-720A-E6764197BC54}"/>
              </a:ext>
            </a:extLst>
          </p:cNvPr>
          <p:cNvPicPr>
            <a:picLocks noChangeAspect="1"/>
          </p:cNvPicPr>
          <p:nvPr/>
        </p:nvPicPr>
        <p:blipFill>
          <a:blip r:embed="rId3"/>
          <a:stretch>
            <a:fillRect/>
          </a:stretch>
        </p:blipFill>
        <p:spPr>
          <a:xfrm>
            <a:off x="5350791" y="430493"/>
            <a:ext cx="3217835" cy="4146903"/>
          </a:xfrm>
          <a:prstGeom prst="rect">
            <a:avLst/>
          </a:prstGeom>
        </p:spPr>
      </p:pic>
    </p:spTree>
    <p:extLst>
      <p:ext uri="{BB962C8B-B14F-4D97-AF65-F5344CB8AC3E}">
        <p14:creationId xmlns:p14="http://schemas.microsoft.com/office/powerpoint/2010/main" val="400747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C00AF-4831-D1D8-6C99-B7AFEF338A32}"/>
              </a:ext>
            </a:extLst>
          </p:cNvPr>
          <p:cNvSpPr txBox="1">
            <a:spLocks/>
          </p:cNvSpPr>
          <p:nvPr/>
        </p:nvSpPr>
        <p:spPr bwMode="auto">
          <a:xfrm>
            <a:off x="479088" y="911267"/>
            <a:ext cx="4772146"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283845" indent="-283845">
              <a:buFont typeface="Arial" panose="020B0604020202020204" pitchFamily="34" charset="0"/>
              <a:buChar char="•"/>
            </a:pPr>
            <a:r>
              <a:rPr lang="en-GB" sz="1400" b="0">
                <a:solidFill>
                  <a:schemeClr val="tx1"/>
                </a:solidFill>
                <a:cs typeface="Arial"/>
              </a:rPr>
              <a:t>Sought landowner access for surveying activity.</a:t>
            </a:r>
            <a:endParaRPr lang="en-US"/>
          </a:p>
          <a:p>
            <a:pPr marL="283845" indent="-283845">
              <a:buFont typeface="Arial" panose="020B0604020202020204" pitchFamily="34" charset="0"/>
              <a:buChar char="•"/>
            </a:pPr>
            <a:r>
              <a:rPr lang="en-GB" sz="1400" b="0">
                <a:solidFill>
                  <a:schemeClr val="tx1"/>
                </a:solidFill>
                <a:cs typeface="Arial"/>
              </a:rPr>
              <a:t>Published our 2022 non-statutory consultation newsletter, issued to over 50,000 properties.</a:t>
            </a:r>
          </a:p>
          <a:p>
            <a:pPr marL="283845" indent="-283845">
              <a:buFont typeface="Arial" panose="020B0604020202020204" pitchFamily="34" charset="0"/>
              <a:buChar char="•"/>
            </a:pPr>
            <a:r>
              <a:rPr lang="en-GB" sz="1400" b="0">
                <a:solidFill>
                  <a:schemeClr val="tx1"/>
                </a:solidFill>
                <a:cs typeface="Arial"/>
              </a:rPr>
              <a:t>Continued to engage with stakeholders and elected representatives, including local authorities, environmental bodies and MPs across the Project area. </a:t>
            </a:r>
          </a:p>
          <a:p>
            <a:pPr marL="283845" indent="-283845">
              <a:buFont typeface="Arial" panose="020B0604020202020204" pitchFamily="34" charset="0"/>
              <a:buChar char="•"/>
            </a:pPr>
            <a:r>
              <a:rPr lang="en-GB" sz="1400" b="0">
                <a:solidFill>
                  <a:schemeClr val="tx1"/>
                </a:solidFill>
                <a:cs typeface="Arial"/>
              </a:rPr>
              <a:t>Undertaken scoping for the environmental impact assessment.</a:t>
            </a:r>
          </a:p>
          <a:p>
            <a:pPr marL="283845" indent="-283845">
              <a:buFont typeface="Arial" panose="020B0604020202020204" pitchFamily="34" charset="0"/>
              <a:buChar char="•"/>
            </a:pPr>
            <a:r>
              <a:rPr lang="en-GB" sz="1400" b="0">
                <a:solidFill>
                  <a:schemeClr val="tx1"/>
                </a:solidFill>
                <a:cs typeface="Arial"/>
              </a:rPr>
              <a:t>Carried out environmental surveys and appraisals to provide more detail on the potential environmental effects of the proposals to inform routeing.</a:t>
            </a:r>
          </a:p>
          <a:p>
            <a:pPr marL="283845" indent="-283845">
              <a:buFont typeface="Arial" panose="020B0604020202020204" pitchFamily="34" charset="0"/>
              <a:buChar char="•"/>
            </a:pPr>
            <a:r>
              <a:rPr lang="en-GB" sz="1400" b="0">
                <a:solidFill>
                  <a:schemeClr val="tx1"/>
                </a:solidFill>
                <a:cs typeface="Arial"/>
              </a:rPr>
              <a:t>Reviewed feedback and continued to develop our design proposals. </a:t>
            </a:r>
          </a:p>
          <a:p>
            <a:pPr marL="283845" indent="-283845"/>
            <a:endParaRPr lang="en-GB" sz="900">
              <a:solidFill>
                <a:srgbClr val="55555A"/>
              </a:solidFill>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a:xfrm>
            <a:off x="301180" y="267573"/>
            <a:ext cx="5544620" cy="430887"/>
          </a:xfrm>
        </p:spPr>
        <p:txBody>
          <a:bodyPr/>
          <a:lstStyle/>
          <a:p>
            <a:r>
              <a:rPr lang="en-GB"/>
              <a:t>Activity since the 2022 consultation</a:t>
            </a:r>
          </a:p>
        </p:txBody>
      </p:sp>
      <p:sp>
        <p:nvSpPr>
          <p:cNvPr id="8" name="Footer Placeholder 3">
            <a:extLst>
              <a:ext uri="{FF2B5EF4-FFF2-40B4-BE49-F238E27FC236}">
                <a16:creationId xmlns:a16="http://schemas.microsoft.com/office/drawing/2014/main" id="{F952B994-0C97-49A4-8AB1-49FE8A9D2A1B}"/>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7" name="Picture 6">
            <a:extLst>
              <a:ext uri="{FF2B5EF4-FFF2-40B4-BE49-F238E27FC236}">
                <a16:creationId xmlns:a16="http://schemas.microsoft.com/office/drawing/2014/main" id="{8A39B4F2-E5F9-D890-E3E6-3F73F33FBCCD}"/>
              </a:ext>
            </a:extLst>
          </p:cNvPr>
          <p:cNvPicPr>
            <a:picLocks noChangeAspect="1"/>
          </p:cNvPicPr>
          <p:nvPr/>
        </p:nvPicPr>
        <p:blipFill>
          <a:blip r:embed="rId3"/>
          <a:stretch>
            <a:fillRect/>
          </a:stretch>
        </p:blipFill>
        <p:spPr>
          <a:xfrm>
            <a:off x="5845800" y="698460"/>
            <a:ext cx="2809993" cy="3989614"/>
          </a:xfrm>
          <a:prstGeom prst="rect">
            <a:avLst/>
          </a:prstGeom>
        </p:spPr>
      </p:pic>
    </p:spTree>
    <p:extLst>
      <p:ext uri="{BB962C8B-B14F-4D97-AF65-F5344CB8AC3E}">
        <p14:creationId xmlns:p14="http://schemas.microsoft.com/office/powerpoint/2010/main" val="181659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ower lines in a field&#10;&#10;Description automatically generated with low confidence">
            <a:extLst>
              <a:ext uri="{FF2B5EF4-FFF2-40B4-BE49-F238E27FC236}">
                <a16:creationId xmlns:a16="http://schemas.microsoft.com/office/drawing/2014/main" id="{26B8CBFB-E715-E881-FFC3-B9432B7BA174}"/>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3982861" cy="984885"/>
          </a:xfrm>
        </p:spPr>
        <p:txBody>
          <a:bodyPr/>
          <a:lstStyle/>
          <a:p>
            <a:r>
              <a:rPr lang="en-GB">
                <a:cs typeface="Arial"/>
              </a:rPr>
              <a:t>Our proposals for Norwich to Tilbury</a:t>
            </a:r>
          </a:p>
        </p:txBody>
      </p:sp>
      <p:sp>
        <p:nvSpPr>
          <p:cNvPr id="3" name="Text Placeholder 2"/>
          <p:cNvSpPr>
            <a:spLocks noGrp="1"/>
          </p:cNvSpPr>
          <p:nvPr>
            <p:ph type="body" sz="quarter" idx="17"/>
          </p:nvPr>
        </p:nvSpPr>
        <p:spPr/>
        <p:txBody>
          <a:bodyPr/>
          <a:lstStyle/>
          <a:p>
            <a:r>
              <a:rPr lang="en-GB"/>
              <a:t>04</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3433106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0C833-A488-4D71-9A9D-B0574ACF2C9E}"/>
              </a:ext>
            </a:extLst>
          </p:cNvPr>
          <p:cNvSpPr>
            <a:spLocks noGrp="1"/>
          </p:cNvSpPr>
          <p:nvPr>
            <p:ph type="title"/>
          </p:nvPr>
        </p:nvSpPr>
        <p:spPr/>
        <p:txBody>
          <a:bodyPr/>
          <a:lstStyle/>
          <a:p>
            <a:r>
              <a:rPr lang="en-GB"/>
              <a:t>Planning and Regulatory Context</a:t>
            </a:r>
            <a:endParaRPr lang="en-US"/>
          </a:p>
        </p:txBody>
      </p:sp>
      <p:pic>
        <p:nvPicPr>
          <p:cNvPr id="9" name="Picture 9" descr="A picture containing graphical user interface&#10;&#10;Description automatically generated">
            <a:extLst>
              <a:ext uri="{FF2B5EF4-FFF2-40B4-BE49-F238E27FC236}">
                <a16:creationId xmlns:a16="http://schemas.microsoft.com/office/drawing/2014/main" id="{3529DE09-E082-4214-ADB5-D2C9D66316BC}"/>
              </a:ext>
            </a:extLst>
          </p:cNvPr>
          <p:cNvPicPr>
            <a:picLocks noChangeAspect="1"/>
          </p:cNvPicPr>
          <p:nvPr/>
        </p:nvPicPr>
        <p:blipFill>
          <a:blip r:embed="rId3"/>
          <a:stretch>
            <a:fillRect/>
          </a:stretch>
        </p:blipFill>
        <p:spPr>
          <a:xfrm rot="-1560000">
            <a:off x="865132" y="1484196"/>
            <a:ext cx="1893517" cy="2672219"/>
          </a:xfrm>
          <a:prstGeom prst="rect">
            <a:avLst/>
          </a:prstGeom>
          <a:ln>
            <a:solidFill>
              <a:schemeClr val="tx1"/>
            </a:solidFill>
          </a:ln>
        </p:spPr>
      </p:pic>
      <p:pic>
        <p:nvPicPr>
          <p:cNvPr id="5" name="Picture 5" descr="Graphical user interface, application&#10;&#10;Description automatically generated">
            <a:extLst>
              <a:ext uri="{FF2B5EF4-FFF2-40B4-BE49-F238E27FC236}">
                <a16:creationId xmlns:a16="http://schemas.microsoft.com/office/drawing/2014/main" id="{3097990B-59F7-496C-AB6A-39815135D7D2}"/>
              </a:ext>
            </a:extLst>
          </p:cNvPr>
          <p:cNvPicPr>
            <a:picLocks noChangeAspect="1"/>
          </p:cNvPicPr>
          <p:nvPr/>
        </p:nvPicPr>
        <p:blipFill rotWithShape="1">
          <a:blip r:embed="rId4"/>
          <a:srcRect l="71166" t="15931" r="13715" b="7677"/>
          <a:stretch/>
        </p:blipFill>
        <p:spPr>
          <a:xfrm>
            <a:off x="2143987" y="1024804"/>
            <a:ext cx="1895418" cy="2688012"/>
          </a:xfrm>
          <a:prstGeom prst="rect">
            <a:avLst/>
          </a:prstGeom>
          <a:ln>
            <a:solidFill>
              <a:schemeClr val="tx1"/>
            </a:solidFill>
          </a:ln>
        </p:spPr>
      </p:pic>
      <p:pic>
        <p:nvPicPr>
          <p:cNvPr id="6" name="Picture 8" descr="A screenshot of a computer&#10;&#10;Description automatically generated">
            <a:extLst>
              <a:ext uri="{FF2B5EF4-FFF2-40B4-BE49-F238E27FC236}">
                <a16:creationId xmlns:a16="http://schemas.microsoft.com/office/drawing/2014/main" id="{23222D43-05EE-4FBC-87B3-1F286F84A6E2}"/>
              </a:ext>
            </a:extLst>
          </p:cNvPr>
          <p:cNvPicPr>
            <a:picLocks noChangeAspect="1"/>
          </p:cNvPicPr>
          <p:nvPr/>
        </p:nvPicPr>
        <p:blipFill rotWithShape="1">
          <a:blip r:embed="rId5"/>
          <a:srcRect l="71133" t="14815" r="13592" b="8102"/>
          <a:stretch/>
        </p:blipFill>
        <p:spPr>
          <a:xfrm rot="1200000">
            <a:off x="3572677" y="1472849"/>
            <a:ext cx="1877543" cy="2648139"/>
          </a:xfrm>
          <a:prstGeom prst="rect">
            <a:avLst/>
          </a:prstGeom>
          <a:ln>
            <a:solidFill>
              <a:schemeClr val="tx1"/>
            </a:solidFill>
          </a:ln>
        </p:spPr>
      </p:pic>
      <p:pic>
        <p:nvPicPr>
          <p:cNvPr id="11" name="Picture 11" descr="Text&#10;&#10;Description automatically generated">
            <a:extLst>
              <a:ext uri="{FF2B5EF4-FFF2-40B4-BE49-F238E27FC236}">
                <a16:creationId xmlns:a16="http://schemas.microsoft.com/office/drawing/2014/main" id="{CDFE7E8C-B563-4D63-B724-FCFEC33EC3FC}"/>
              </a:ext>
            </a:extLst>
          </p:cNvPr>
          <p:cNvPicPr>
            <a:picLocks noChangeAspect="1"/>
          </p:cNvPicPr>
          <p:nvPr/>
        </p:nvPicPr>
        <p:blipFill>
          <a:blip r:embed="rId6"/>
          <a:stretch>
            <a:fillRect/>
          </a:stretch>
        </p:blipFill>
        <p:spPr>
          <a:xfrm>
            <a:off x="6151846" y="2703273"/>
            <a:ext cx="1795920" cy="1788091"/>
          </a:xfrm>
          <a:prstGeom prst="rect">
            <a:avLst/>
          </a:prstGeom>
        </p:spPr>
      </p:pic>
      <p:sp>
        <p:nvSpPr>
          <p:cNvPr id="4" name="Rectangle 3">
            <a:extLst>
              <a:ext uri="{FF2B5EF4-FFF2-40B4-BE49-F238E27FC236}">
                <a16:creationId xmlns:a16="http://schemas.microsoft.com/office/drawing/2014/main" id="{3381FD17-496A-4CCA-9448-1FE100D414D7}"/>
              </a:ext>
            </a:extLst>
          </p:cNvPr>
          <p:cNvSpPr/>
          <p:nvPr/>
        </p:nvSpPr>
        <p:spPr bwMode="auto">
          <a:xfrm>
            <a:off x="1838605" y="2977116"/>
            <a:ext cx="2176207" cy="13720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
                <a:srgbClr val="55555A"/>
              </a:buClr>
              <a:buSzTx/>
              <a:buFontTx/>
              <a:buNone/>
              <a:tabLst/>
              <a:defRPr/>
            </a:pPr>
            <a:r>
              <a:rPr kumimoji="0" lang="en-GB" sz="1800" b="1" i="0" u="none" strike="noStrike" kern="0" cap="none" spc="0" normalizeH="0" baseline="0" noProof="0">
                <a:ln>
                  <a:noFill/>
                </a:ln>
                <a:solidFill>
                  <a:srgbClr val="55555A">
                    <a:lumMod val="50000"/>
                  </a:srgbClr>
                </a:solidFill>
                <a:effectLst/>
                <a:uLnTx/>
                <a:uFillTx/>
                <a:latin typeface="Arial"/>
                <a:ea typeface="ＭＳ Ｐゴシック"/>
                <a:cs typeface="Arial"/>
              </a:rPr>
              <a:t>The</a:t>
            </a:r>
          </a:p>
          <a:p>
            <a:pPr marL="0" marR="0" lvl="0" indent="0" algn="ctr" defTabSz="914400" rtl="0" eaLnBrk="1" fontAlgn="base" latinLnBrk="0" hangingPunct="1">
              <a:lnSpc>
                <a:spcPct val="100000"/>
              </a:lnSpc>
              <a:spcBef>
                <a:spcPct val="0"/>
              </a:spcBef>
              <a:spcAft>
                <a:spcPts val="0"/>
              </a:spcAft>
              <a:buClr>
                <a:srgbClr val="55555A"/>
              </a:buClr>
              <a:buSzTx/>
              <a:buFontTx/>
              <a:buNone/>
              <a:tabLst/>
              <a:defRPr/>
            </a:pPr>
            <a:r>
              <a:rPr kumimoji="0" lang="en-GB" sz="1800" b="1" i="0" u="none" strike="noStrike" kern="0" cap="none" spc="0" normalizeH="0" baseline="0" noProof="0">
                <a:ln>
                  <a:noFill/>
                </a:ln>
                <a:solidFill>
                  <a:srgbClr val="55555A">
                    <a:lumMod val="50000"/>
                  </a:srgbClr>
                </a:solidFill>
                <a:effectLst/>
                <a:uLnTx/>
                <a:uFillTx/>
                <a:latin typeface="Arial"/>
                <a:ea typeface="ＭＳ Ｐゴシック"/>
                <a:cs typeface="Arial"/>
              </a:rPr>
              <a:t>Holford &amp; Horlock</a:t>
            </a:r>
          </a:p>
          <a:p>
            <a:pPr marL="0" marR="0" lvl="0" indent="0" algn="ctr" defTabSz="914400" rtl="0" eaLnBrk="1" fontAlgn="base" latinLnBrk="0" hangingPunct="1">
              <a:lnSpc>
                <a:spcPct val="100000"/>
              </a:lnSpc>
              <a:spcBef>
                <a:spcPct val="0"/>
              </a:spcBef>
              <a:spcAft>
                <a:spcPts val="0"/>
              </a:spcAft>
              <a:buClr>
                <a:srgbClr val="55555A"/>
              </a:buClr>
              <a:buSzTx/>
              <a:buFontTx/>
              <a:buNone/>
              <a:tabLst/>
              <a:defRPr/>
            </a:pPr>
            <a:r>
              <a:rPr kumimoji="0" lang="en-GB" sz="1800" b="1" i="0" u="none" strike="noStrike" kern="0" cap="none" spc="0" normalizeH="0" baseline="0" noProof="0">
                <a:ln>
                  <a:noFill/>
                </a:ln>
                <a:solidFill>
                  <a:srgbClr val="55555A">
                    <a:lumMod val="50000"/>
                  </a:srgbClr>
                </a:solidFill>
                <a:effectLst/>
                <a:uLnTx/>
                <a:uFillTx/>
                <a:latin typeface="Arial"/>
                <a:ea typeface="ＭＳ Ｐゴシック"/>
                <a:cs typeface="Arial"/>
              </a:rPr>
              <a:t>Rules</a:t>
            </a:r>
          </a:p>
        </p:txBody>
      </p:sp>
      <p:sp>
        <p:nvSpPr>
          <p:cNvPr id="2" name="Footer Placeholder 5">
            <a:extLst>
              <a:ext uri="{FF2B5EF4-FFF2-40B4-BE49-F238E27FC236}">
                <a16:creationId xmlns:a16="http://schemas.microsoft.com/office/drawing/2014/main" id="{6B3821F8-6335-4C0A-AD6C-D6C3ACCA8A85}"/>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8" name="Picture 7" descr="A close-up of a logo&#10;&#10;Description automatically generated with medium confidence">
            <a:extLst>
              <a:ext uri="{FF2B5EF4-FFF2-40B4-BE49-F238E27FC236}">
                <a16:creationId xmlns:a16="http://schemas.microsoft.com/office/drawing/2014/main" id="{669180B6-091A-86DE-F2F2-52C924A95E1C}"/>
              </a:ext>
            </a:extLst>
          </p:cNvPr>
          <p:cNvPicPr>
            <a:picLocks noChangeAspect="1"/>
          </p:cNvPicPr>
          <p:nvPr/>
        </p:nvPicPr>
        <p:blipFill>
          <a:blip r:embed="rId7"/>
          <a:stretch>
            <a:fillRect/>
          </a:stretch>
        </p:blipFill>
        <p:spPr>
          <a:xfrm>
            <a:off x="6151846" y="1191063"/>
            <a:ext cx="2221495" cy="1249164"/>
          </a:xfrm>
          <a:prstGeom prst="rect">
            <a:avLst/>
          </a:prstGeom>
        </p:spPr>
      </p:pic>
    </p:spTree>
    <p:extLst>
      <p:ext uri="{BB962C8B-B14F-4D97-AF65-F5344CB8AC3E}">
        <p14:creationId xmlns:p14="http://schemas.microsoft.com/office/powerpoint/2010/main" val="28315206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0698033-1F59-B25F-3253-429AA6DA5AE6}"/>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
        <p:nvSpPr>
          <p:cNvPr id="5" name="Title 4">
            <a:extLst>
              <a:ext uri="{FF2B5EF4-FFF2-40B4-BE49-F238E27FC236}">
                <a16:creationId xmlns:a16="http://schemas.microsoft.com/office/drawing/2014/main" id="{7484E629-FD5B-EE83-B1FF-9B76C18DCE7D}"/>
              </a:ext>
            </a:extLst>
          </p:cNvPr>
          <p:cNvSpPr>
            <a:spLocks noGrp="1"/>
          </p:cNvSpPr>
          <p:nvPr>
            <p:ph type="title"/>
          </p:nvPr>
        </p:nvSpPr>
        <p:spPr/>
        <p:txBody>
          <a:bodyPr/>
          <a:lstStyle/>
          <a:p>
            <a:r>
              <a:rPr lang="en-GB">
                <a:cs typeface="Arial"/>
              </a:rPr>
              <a:t>Our proposals for Norwich to Tilbury</a:t>
            </a:r>
          </a:p>
        </p:txBody>
      </p:sp>
      <p:sp>
        <p:nvSpPr>
          <p:cNvPr id="11" name="TextBox 10">
            <a:extLst>
              <a:ext uri="{FF2B5EF4-FFF2-40B4-BE49-F238E27FC236}">
                <a16:creationId xmlns:a16="http://schemas.microsoft.com/office/drawing/2014/main" id="{95BAF7B6-AA26-D990-77DB-4C68C653D2A4}"/>
              </a:ext>
            </a:extLst>
          </p:cNvPr>
          <p:cNvSpPr txBox="1"/>
          <p:nvPr/>
        </p:nvSpPr>
        <p:spPr bwMode="auto">
          <a:xfrm>
            <a:off x="288389" y="825118"/>
            <a:ext cx="5845125"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GB" sz="1400">
                <a:solidFill>
                  <a:schemeClr val="tx1"/>
                </a:solidFill>
              </a:rPr>
              <a:t>Our proposals for reinforcement include:​</a:t>
            </a:r>
          </a:p>
          <a:p>
            <a:pPr marL="285750" indent="-285750">
              <a:buFont typeface="Arial" panose="020B0604020202020204" pitchFamily="34" charset="0"/>
              <a:buChar char="•"/>
            </a:pPr>
            <a:r>
              <a:rPr lang="en-GB" sz="1400" b="0">
                <a:solidFill>
                  <a:schemeClr val="tx1"/>
                </a:solidFill>
              </a:rPr>
              <a:t>New 400 kV overhead line between Norwich and </a:t>
            </a:r>
            <a:r>
              <a:rPr lang="en-GB" sz="1400" b="0" err="1">
                <a:solidFill>
                  <a:schemeClr val="tx1"/>
                </a:solidFill>
              </a:rPr>
              <a:t>Bramford</a:t>
            </a:r>
            <a:r>
              <a:rPr lang="en-GB" sz="1400" b="0">
                <a:solidFill>
                  <a:schemeClr val="tx1"/>
                </a:solidFill>
              </a:rPr>
              <a:t> (AENC in NOA)​</a:t>
            </a:r>
            <a:endParaRPr lang="en-GB" sz="1400" b="0">
              <a:solidFill>
                <a:schemeClr val="tx1"/>
              </a:solidFill>
              <a:cs typeface="Arial"/>
            </a:endParaRPr>
          </a:p>
          <a:p>
            <a:pPr marL="285750" indent="-285750">
              <a:buFont typeface="Arial" panose="020B0604020202020204" pitchFamily="34" charset="0"/>
              <a:buChar char="•"/>
            </a:pPr>
            <a:r>
              <a:rPr lang="en-GB" sz="1400" b="0">
                <a:solidFill>
                  <a:schemeClr val="tx1"/>
                </a:solidFill>
              </a:rPr>
              <a:t>New 400 kV overhead line between </a:t>
            </a:r>
            <a:r>
              <a:rPr lang="en-GB" sz="1400" b="0" err="1">
                <a:solidFill>
                  <a:schemeClr val="tx1"/>
                </a:solidFill>
              </a:rPr>
              <a:t>Bramford</a:t>
            </a:r>
            <a:r>
              <a:rPr lang="en-GB" sz="1400" b="0">
                <a:solidFill>
                  <a:schemeClr val="tx1"/>
                </a:solidFill>
              </a:rPr>
              <a:t> and Tilbury </a:t>
            </a:r>
            <a:br>
              <a:rPr lang="en-GB" sz="1400" b="0"/>
            </a:br>
            <a:r>
              <a:rPr lang="en-GB" sz="1400" b="0">
                <a:solidFill>
                  <a:schemeClr val="tx1"/>
                </a:solidFill>
              </a:rPr>
              <a:t>(ATNC in NOA)​</a:t>
            </a:r>
            <a:endParaRPr lang="en-GB" sz="1400" b="0">
              <a:solidFill>
                <a:schemeClr val="tx1"/>
              </a:solidFill>
              <a:cs typeface="Arial"/>
            </a:endParaRPr>
          </a:p>
          <a:p>
            <a:pPr marL="285750" indent="-285750">
              <a:buFont typeface="Arial" panose="020B0604020202020204" pitchFamily="34" charset="0"/>
              <a:buChar char="•"/>
            </a:pPr>
            <a:r>
              <a:rPr lang="en-GB" sz="1400" b="0">
                <a:solidFill>
                  <a:schemeClr val="tx1"/>
                </a:solidFill>
                <a:cs typeface="Arial"/>
              </a:rPr>
              <a:t>Underground cables through Dedham Vale AONB and additional undergrounding within its setting and where required.</a:t>
            </a:r>
          </a:p>
          <a:p>
            <a:pPr marL="285750" indent="-285750">
              <a:buFont typeface="Arial" panose="020B0604020202020204" pitchFamily="34" charset="0"/>
              <a:buChar char="•"/>
            </a:pPr>
            <a:r>
              <a:rPr lang="en-GB" sz="1400" b="0">
                <a:solidFill>
                  <a:schemeClr val="tx1"/>
                </a:solidFill>
              </a:rPr>
              <a:t>New 400 kV substation, to be connected into the new </a:t>
            </a:r>
            <a:r>
              <a:rPr lang="en-GB" sz="1400" b="0" err="1">
                <a:solidFill>
                  <a:schemeClr val="tx1"/>
                </a:solidFill>
              </a:rPr>
              <a:t>Bramford</a:t>
            </a:r>
            <a:r>
              <a:rPr lang="en-GB" sz="1400" b="0">
                <a:solidFill>
                  <a:schemeClr val="tx1"/>
                </a:solidFill>
              </a:rPr>
              <a:t> – Tilbury circuit, to connect North Falls and Five Estuaries offshore wind farms and </a:t>
            </a:r>
            <a:r>
              <a:rPr lang="en-GB" sz="1400" b="0" err="1">
                <a:solidFill>
                  <a:schemeClr val="tx1"/>
                </a:solidFill>
              </a:rPr>
              <a:t>Tarchon</a:t>
            </a:r>
            <a:r>
              <a:rPr lang="en-GB" sz="1400" b="0">
                <a:solidFill>
                  <a:schemeClr val="tx1"/>
                </a:solidFill>
              </a:rPr>
              <a:t> Interconnector.</a:t>
            </a:r>
            <a:endParaRPr lang="en-GB" sz="1400" b="0">
              <a:solidFill>
                <a:schemeClr val="tx1"/>
              </a:solidFill>
              <a:cs typeface="Arial"/>
            </a:endParaRPr>
          </a:p>
          <a:p>
            <a:pPr marL="285750" indent="-285750">
              <a:buFont typeface="Arial" panose="020B0604020202020204" pitchFamily="34" charset="0"/>
              <a:buChar char="•"/>
            </a:pPr>
            <a:r>
              <a:rPr lang="en-GB" sz="1400" b="0">
                <a:solidFill>
                  <a:schemeClr val="tx1"/>
                </a:solidFill>
              </a:rPr>
              <a:t>Key supporting infrastructure, including cabling sealing end (CSE) compounds.</a:t>
            </a:r>
            <a:endParaRPr lang="en-GB" sz="1400" b="0">
              <a:solidFill>
                <a:schemeClr val="tx1"/>
              </a:solidFill>
              <a:cs typeface="Arial"/>
            </a:endParaRPr>
          </a:p>
        </p:txBody>
      </p:sp>
      <p:pic>
        <p:nvPicPr>
          <p:cNvPr id="10" name="Picture 9">
            <a:extLst>
              <a:ext uri="{FF2B5EF4-FFF2-40B4-BE49-F238E27FC236}">
                <a16:creationId xmlns:a16="http://schemas.microsoft.com/office/drawing/2014/main" id="{3CBE3806-B478-BED1-D106-E6D46C6E9A68}"/>
              </a:ext>
            </a:extLst>
          </p:cNvPr>
          <p:cNvPicPr>
            <a:picLocks noChangeAspect="1"/>
          </p:cNvPicPr>
          <p:nvPr/>
        </p:nvPicPr>
        <p:blipFill>
          <a:blip r:embed="rId3"/>
          <a:stretch>
            <a:fillRect/>
          </a:stretch>
        </p:blipFill>
        <p:spPr>
          <a:xfrm>
            <a:off x="6133514" y="0"/>
            <a:ext cx="3005715" cy="5143500"/>
          </a:xfrm>
          <a:prstGeom prst="rect">
            <a:avLst/>
          </a:prstGeom>
        </p:spPr>
      </p:pic>
    </p:spTree>
    <p:extLst>
      <p:ext uri="{BB962C8B-B14F-4D97-AF65-F5344CB8AC3E}">
        <p14:creationId xmlns:p14="http://schemas.microsoft.com/office/powerpoint/2010/main" val="407435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a mustache wearing a green and black sweater&#10;&#10;Description automatically generated">
            <a:extLst>
              <a:ext uri="{FF2B5EF4-FFF2-40B4-BE49-F238E27FC236}">
                <a16:creationId xmlns:a16="http://schemas.microsoft.com/office/drawing/2014/main" id="{FB96A1EE-6DE1-FB0B-28C5-663B84B57DB3}"/>
              </a:ext>
            </a:extLst>
          </p:cNvPr>
          <p:cNvPicPr>
            <a:picLocks noChangeAspect="1"/>
          </p:cNvPicPr>
          <p:nvPr/>
        </p:nvPicPr>
        <p:blipFill rotWithShape="1">
          <a:blip r:embed="rId3"/>
          <a:srcRect l="23542" t="11371" r="27017"/>
          <a:stretch/>
        </p:blipFill>
        <p:spPr>
          <a:xfrm>
            <a:off x="1456096" y="2291599"/>
            <a:ext cx="968437" cy="1157984"/>
          </a:xfrm>
          <a:prstGeom prst="rect">
            <a:avLst/>
          </a:prstGeom>
        </p:spPr>
      </p:pic>
      <p:sp>
        <p:nvSpPr>
          <p:cNvPr id="2" name="Title 1">
            <a:extLst>
              <a:ext uri="{FF2B5EF4-FFF2-40B4-BE49-F238E27FC236}">
                <a16:creationId xmlns:a16="http://schemas.microsoft.com/office/drawing/2014/main" id="{B2F2086D-9A8E-480F-8359-76895B17347A}"/>
              </a:ext>
            </a:extLst>
          </p:cNvPr>
          <p:cNvSpPr>
            <a:spLocks noGrp="1"/>
          </p:cNvSpPr>
          <p:nvPr>
            <p:ph type="title"/>
          </p:nvPr>
        </p:nvSpPr>
        <p:spPr/>
        <p:txBody>
          <a:bodyPr/>
          <a:lstStyle/>
          <a:p>
            <a:r>
              <a:rPr lang="en-GB"/>
              <a:t>Meet the team</a:t>
            </a:r>
          </a:p>
        </p:txBody>
      </p:sp>
      <p:sp>
        <p:nvSpPr>
          <p:cNvPr id="56" name="Text Placeholder 10">
            <a:extLst>
              <a:ext uri="{FF2B5EF4-FFF2-40B4-BE49-F238E27FC236}">
                <a16:creationId xmlns:a16="http://schemas.microsoft.com/office/drawing/2014/main" id="{008A3E96-E7F2-3C4A-8A38-F1FB4A0DB8E3}"/>
              </a:ext>
            </a:extLst>
          </p:cNvPr>
          <p:cNvSpPr txBox="1">
            <a:spLocks/>
          </p:cNvSpPr>
          <p:nvPr/>
        </p:nvSpPr>
        <p:spPr bwMode="auto">
          <a:xfrm>
            <a:off x="2295392" y="1094901"/>
            <a:ext cx="1154216"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spcBef>
                <a:spcPts val="0"/>
              </a:spcBef>
              <a:spcAft>
                <a:spcPts val="200"/>
              </a:spcAft>
              <a:buClr>
                <a:schemeClr val="tx1"/>
              </a:buClr>
              <a:buFontTx/>
              <a:buNone/>
              <a:defRPr sz="1100" b="1">
                <a:solidFill>
                  <a:schemeClr val="accent1"/>
                </a:solidFill>
                <a:latin typeface="+mn-lt"/>
                <a:ea typeface="+mn-ea"/>
                <a:cs typeface="+mn-cs"/>
              </a:defRPr>
            </a:lvl1pPr>
            <a:lvl2pPr marL="0" indent="0" algn="l" rtl="0" eaLnBrk="1" fontAlgn="base" hangingPunct="1">
              <a:spcBef>
                <a:spcPts val="0"/>
              </a:spcBef>
              <a:spcAft>
                <a:spcPts val="200"/>
              </a:spcAft>
              <a:buClr>
                <a:schemeClr val="tx1"/>
              </a:buClr>
              <a:buFontTx/>
              <a:buNone/>
              <a:defRPr sz="1100">
                <a:solidFill>
                  <a:schemeClr val="accent1"/>
                </a:solidFill>
                <a:latin typeface="+mn-lt"/>
                <a:ea typeface="+mn-ea"/>
              </a:defRPr>
            </a:lvl2pPr>
            <a:lvl3pPr marL="0" indent="0" algn="l" rtl="0" eaLnBrk="1" fontAlgn="base" hangingPunct="1">
              <a:spcBef>
                <a:spcPts val="0"/>
              </a:spcBef>
              <a:spcAft>
                <a:spcPts val="200"/>
              </a:spcAft>
              <a:buClr>
                <a:schemeClr val="accent1"/>
              </a:buClr>
              <a:buFontTx/>
              <a:buNone/>
              <a:defRPr sz="900">
                <a:solidFill>
                  <a:schemeClr val="accent1"/>
                </a:solidFill>
                <a:latin typeface="+mn-lt"/>
                <a:ea typeface="+mn-ea"/>
              </a:defRPr>
            </a:lvl3pPr>
            <a:lvl4pPr marL="213690"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4pPr>
            <a:lvl5pPr marL="419946"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a:t>Simon</a:t>
            </a:r>
          </a:p>
          <a:p>
            <a:pPr lvl="1"/>
            <a:r>
              <a:rPr lang="en-GB"/>
              <a:t>Senior Project Manager</a:t>
            </a:r>
            <a:endParaRPr lang="en-GB">
              <a:cs typeface="Arial"/>
            </a:endParaRPr>
          </a:p>
        </p:txBody>
      </p:sp>
      <p:sp>
        <p:nvSpPr>
          <p:cNvPr id="8" name="Text Placeholder 10">
            <a:extLst>
              <a:ext uri="{FF2B5EF4-FFF2-40B4-BE49-F238E27FC236}">
                <a16:creationId xmlns:a16="http://schemas.microsoft.com/office/drawing/2014/main" id="{85811DCD-884D-46D0-8007-B2CDA581DE6D}"/>
              </a:ext>
            </a:extLst>
          </p:cNvPr>
          <p:cNvSpPr txBox="1">
            <a:spLocks/>
          </p:cNvSpPr>
          <p:nvPr/>
        </p:nvSpPr>
        <p:spPr bwMode="auto">
          <a:xfrm>
            <a:off x="2476017" y="2491887"/>
            <a:ext cx="1055229" cy="12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spcBef>
                <a:spcPts val="0"/>
              </a:spcBef>
              <a:spcAft>
                <a:spcPts val="200"/>
              </a:spcAft>
              <a:buClr>
                <a:schemeClr val="tx1"/>
              </a:buClr>
              <a:buFontTx/>
              <a:buNone/>
              <a:defRPr sz="1100" b="1">
                <a:solidFill>
                  <a:schemeClr val="accent1"/>
                </a:solidFill>
                <a:latin typeface="+mn-lt"/>
                <a:ea typeface="+mn-ea"/>
                <a:cs typeface="+mn-cs"/>
              </a:defRPr>
            </a:lvl1pPr>
            <a:lvl2pPr marL="0" indent="0" algn="l" rtl="0" eaLnBrk="1" fontAlgn="base" hangingPunct="1">
              <a:spcBef>
                <a:spcPts val="0"/>
              </a:spcBef>
              <a:spcAft>
                <a:spcPts val="200"/>
              </a:spcAft>
              <a:buClr>
                <a:schemeClr val="tx1"/>
              </a:buClr>
              <a:buFontTx/>
              <a:buNone/>
              <a:defRPr sz="1100">
                <a:solidFill>
                  <a:schemeClr val="accent1"/>
                </a:solidFill>
                <a:latin typeface="+mn-lt"/>
                <a:ea typeface="+mn-ea"/>
              </a:defRPr>
            </a:lvl2pPr>
            <a:lvl3pPr marL="0" indent="0" algn="l" rtl="0" eaLnBrk="1" fontAlgn="base" hangingPunct="1">
              <a:spcBef>
                <a:spcPts val="0"/>
              </a:spcBef>
              <a:spcAft>
                <a:spcPts val="200"/>
              </a:spcAft>
              <a:buClr>
                <a:schemeClr val="accent1"/>
              </a:buClr>
              <a:buFontTx/>
              <a:buNone/>
              <a:defRPr sz="900">
                <a:solidFill>
                  <a:schemeClr val="accent1"/>
                </a:solidFill>
                <a:latin typeface="+mn-lt"/>
                <a:ea typeface="+mn-ea"/>
              </a:defRPr>
            </a:lvl3pPr>
            <a:lvl4pPr marL="213690"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4pPr>
            <a:lvl5pPr marL="419946"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a:t>Tom </a:t>
            </a:r>
          </a:p>
          <a:p>
            <a:r>
              <a:rPr lang="en-GB" b="0">
                <a:cs typeface="Arial"/>
              </a:rPr>
              <a:t>Project Community Relations Team</a:t>
            </a:r>
          </a:p>
          <a:p>
            <a:endParaRPr lang="en-GB">
              <a:cs typeface="Arial"/>
            </a:endParaRPr>
          </a:p>
        </p:txBody>
      </p:sp>
      <p:sp>
        <p:nvSpPr>
          <p:cNvPr id="11" name="Text Placeholder 10">
            <a:extLst>
              <a:ext uri="{FF2B5EF4-FFF2-40B4-BE49-F238E27FC236}">
                <a16:creationId xmlns:a16="http://schemas.microsoft.com/office/drawing/2014/main" id="{AFCEDCC5-DDBF-438C-87CF-E6672FE75B2A}"/>
              </a:ext>
            </a:extLst>
          </p:cNvPr>
          <p:cNvSpPr txBox="1">
            <a:spLocks/>
          </p:cNvSpPr>
          <p:nvPr/>
        </p:nvSpPr>
        <p:spPr bwMode="auto">
          <a:xfrm>
            <a:off x="4365657" y="1094901"/>
            <a:ext cx="1154216"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spcBef>
                <a:spcPts val="0"/>
              </a:spcBef>
              <a:spcAft>
                <a:spcPts val="200"/>
              </a:spcAft>
              <a:buClr>
                <a:schemeClr val="tx1"/>
              </a:buClr>
              <a:buFontTx/>
              <a:buNone/>
              <a:defRPr sz="1100" b="1">
                <a:solidFill>
                  <a:schemeClr val="accent1"/>
                </a:solidFill>
                <a:latin typeface="+mn-lt"/>
                <a:ea typeface="+mn-ea"/>
                <a:cs typeface="+mn-cs"/>
              </a:defRPr>
            </a:lvl1pPr>
            <a:lvl2pPr marL="0" indent="0" algn="l" rtl="0" eaLnBrk="1" fontAlgn="base" hangingPunct="1">
              <a:spcBef>
                <a:spcPts val="0"/>
              </a:spcBef>
              <a:spcAft>
                <a:spcPts val="200"/>
              </a:spcAft>
              <a:buClr>
                <a:schemeClr val="tx1"/>
              </a:buClr>
              <a:buFontTx/>
              <a:buNone/>
              <a:defRPr sz="1100">
                <a:solidFill>
                  <a:schemeClr val="accent1"/>
                </a:solidFill>
                <a:latin typeface="+mn-lt"/>
                <a:ea typeface="+mn-ea"/>
              </a:defRPr>
            </a:lvl2pPr>
            <a:lvl3pPr marL="0" indent="0" algn="l" rtl="0" eaLnBrk="1" fontAlgn="base" hangingPunct="1">
              <a:spcBef>
                <a:spcPts val="0"/>
              </a:spcBef>
              <a:spcAft>
                <a:spcPts val="200"/>
              </a:spcAft>
              <a:buClr>
                <a:schemeClr val="accent1"/>
              </a:buClr>
              <a:buFontTx/>
              <a:buNone/>
              <a:defRPr sz="900">
                <a:solidFill>
                  <a:schemeClr val="accent1"/>
                </a:solidFill>
                <a:latin typeface="+mn-lt"/>
                <a:ea typeface="+mn-ea"/>
              </a:defRPr>
            </a:lvl3pPr>
            <a:lvl4pPr marL="213690"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4pPr>
            <a:lvl5pPr marL="419946" indent="-209974" algn="l" rtl="0" eaLnBrk="1" fontAlgn="base" hangingPunct="1">
              <a:spcBef>
                <a:spcPts val="0"/>
              </a:spcBef>
              <a:spcAft>
                <a:spcPts val="200"/>
              </a:spcAft>
              <a:buClr>
                <a:schemeClr val="accent1"/>
              </a:buClr>
              <a:buFont typeface="Arial" panose="020B0604020202020204" pitchFamily="34" charset="0"/>
              <a:buChar char="◦"/>
              <a:defRPr sz="900">
                <a:solidFill>
                  <a:schemeClr val="accent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a:t>Donna</a:t>
            </a:r>
          </a:p>
          <a:p>
            <a:pPr lvl="1"/>
            <a:r>
              <a:rPr lang="en-GB"/>
              <a:t>Regional External Affairs Manager</a:t>
            </a:r>
            <a:endParaRPr lang="en-GB">
              <a:cs typeface="Arial"/>
            </a:endParaRPr>
          </a:p>
        </p:txBody>
      </p:sp>
      <p:cxnSp>
        <p:nvCxnSpPr>
          <p:cNvPr id="27" name="Straight Connector 26">
            <a:extLst>
              <a:ext uri="{FF2B5EF4-FFF2-40B4-BE49-F238E27FC236}">
                <a16:creationId xmlns:a16="http://schemas.microsoft.com/office/drawing/2014/main" id="{658D5006-749C-4DC4-894E-E5BBC2A57AB6}"/>
              </a:ext>
            </a:extLst>
          </p:cNvPr>
          <p:cNvCxnSpPr>
            <a:cxnSpLocks/>
          </p:cNvCxnSpPr>
          <p:nvPr/>
        </p:nvCxnSpPr>
        <p:spPr>
          <a:xfrm>
            <a:off x="1449006" y="3503969"/>
            <a:ext cx="190880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A600073-4D4D-4BC5-9AC9-D6E28437D28A}"/>
              </a:ext>
            </a:extLst>
          </p:cNvPr>
          <p:cNvCxnSpPr>
            <a:cxnSpLocks/>
          </p:cNvCxnSpPr>
          <p:nvPr/>
        </p:nvCxnSpPr>
        <p:spPr>
          <a:xfrm>
            <a:off x="1441789" y="2078247"/>
            <a:ext cx="190880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2B9DD5-9C5B-47E9-9A5D-35C05283C56F}"/>
              </a:ext>
            </a:extLst>
          </p:cNvPr>
          <p:cNvCxnSpPr>
            <a:cxnSpLocks/>
          </p:cNvCxnSpPr>
          <p:nvPr/>
        </p:nvCxnSpPr>
        <p:spPr>
          <a:xfrm>
            <a:off x="3470798" y="2078247"/>
            <a:ext cx="190880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6">
            <a:extLst>
              <a:ext uri="{FF2B5EF4-FFF2-40B4-BE49-F238E27FC236}">
                <a16:creationId xmlns:a16="http://schemas.microsoft.com/office/drawing/2014/main" id="{63BA5614-5435-B3EA-A73F-14DF13B40D43}"/>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3" name="Picture 4">
            <a:extLst>
              <a:ext uri="{FF2B5EF4-FFF2-40B4-BE49-F238E27FC236}">
                <a16:creationId xmlns:a16="http://schemas.microsoft.com/office/drawing/2014/main" id="{4466AD1B-FCA8-E716-4E7C-89DA09DB7A65}"/>
              </a:ext>
            </a:extLst>
          </p:cNvPr>
          <p:cNvPicPr>
            <a:picLocks noChangeAspect="1"/>
          </p:cNvPicPr>
          <p:nvPr/>
        </p:nvPicPr>
        <p:blipFill rotWithShape="1">
          <a:blip r:embed="rId4"/>
          <a:srcRect l="14118" t="-2816" r="14118" b="816"/>
          <a:stretch/>
        </p:blipFill>
        <p:spPr>
          <a:xfrm>
            <a:off x="3493041" y="994279"/>
            <a:ext cx="811456" cy="1020510"/>
          </a:xfrm>
          <a:prstGeom prst="rect">
            <a:avLst/>
          </a:prstGeom>
        </p:spPr>
      </p:pic>
      <p:pic>
        <p:nvPicPr>
          <p:cNvPr id="14" name="Picture 14">
            <a:extLst>
              <a:ext uri="{FF2B5EF4-FFF2-40B4-BE49-F238E27FC236}">
                <a16:creationId xmlns:a16="http://schemas.microsoft.com/office/drawing/2014/main" id="{9E2F3A9E-4A7D-6515-48E0-FFD3B50F701D}"/>
              </a:ext>
            </a:extLst>
          </p:cNvPr>
          <p:cNvPicPr>
            <a:picLocks noChangeAspect="1"/>
          </p:cNvPicPr>
          <p:nvPr/>
        </p:nvPicPr>
        <p:blipFill rotWithShape="1">
          <a:blip r:embed="rId5"/>
          <a:srcRect l="6488" t="7254" r="8240" b="-699"/>
          <a:stretch/>
        </p:blipFill>
        <p:spPr>
          <a:xfrm>
            <a:off x="5531896" y="849608"/>
            <a:ext cx="901560" cy="1161401"/>
          </a:xfrm>
          <a:prstGeom prst="rect">
            <a:avLst/>
          </a:prstGeom>
        </p:spPr>
      </p:pic>
      <p:sp>
        <p:nvSpPr>
          <p:cNvPr id="16" name="Text Placeholder 10">
            <a:extLst>
              <a:ext uri="{FF2B5EF4-FFF2-40B4-BE49-F238E27FC236}">
                <a16:creationId xmlns:a16="http://schemas.microsoft.com/office/drawing/2014/main" id="{8167AB49-A49D-1C99-57F0-848952302BDF}"/>
              </a:ext>
            </a:extLst>
          </p:cNvPr>
          <p:cNvSpPr txBox="1">
            <a:spLocks/>
          </p:cNvSpPr>
          <p:nvPr/>
        </p:nvSpPr>
        <p:spPr bwMode="auto">
          <a:xfrm>
            <a:off x="4596888" y="2484491"/>
            <a:ext cx="1063512" cy="12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r>
              <a:rPr lang="en-GB" sz="1100">
                <a:cs typeface="Arial"/>
              </a:rPr>
              <a:t>Ailsa</a:t>
            </a:r>
          </a:p>
          <a:p>
            <a:r>
              <a:rPr lang="en-GB" sz="1100" b="0">
                <a:cs typeface="Arial"/>
              </a:rPr>
              <a:t>Project Community Relations Team</a:t>
            </a:r>
            <a:endParaRPr lang="en-GB" sz="1100">
              <a:cs typeface="Arial"/>
            </a:endParaRPr>
          </a:p>
          <a:p>
            <a:endParaRPr lang="en-GB" sz="1100">
              <a:cs typeface="Arial"/>
            </a:endParaRPr>
          </a:p>
        </p:txBody>
      </p:sp>
      <p:cxnSp>
        <p:nvCxnSpPr>
          <p:cNvPr id="19" name="Straight Connector 18">
            <a:extLst>
              <a:ext uri="{FF2B5EF4-FFF2-40B4-BE49-F238E27FC236}">
                <a16:creationId xmlns:a16="http://schemas.microsoft.com/office/drawing/2014/main" id="{400260F9-25A8-A12D-EC28-0B5071FCCA57}"/>
              </a:ext>
            </a:extLst>
          </p:cNvPr>
          <p:cNvCxnSpPr>
            <a:cxnSpLocks/>
          </p:cNvCxnSpPr>
          <p:nvPr/>
        </p:nvCxnSpPr>
        <p:spPr>
          <a:xfrm>
            <a:off x="3506773" y="3503969"/>
            <a:ext cx="190880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368B8CCA-1234-164A-A170-19328F2953B4}"/>
              </a:ext>
            </a:extLst>
          </p:cNvPr>
          <p:cNvSpPr txBox="1">
            <a:spLocks/>
          </p:cNvSpPr>
          <p:nvPr/>
        </p:nvSpPr>
        <p:spPr bwMode="auto">
          <a:xfrm>
            <a:off x="6490788" y="1114265"/>
            <a:ext cx="1055229" cy="12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r>
              <a:rPr lang="en-GB" sz="1100">
                <a:cs typeface="Arial"/>
              </a:rPr>
              <a:t>Paul</a:t>
            </a:r>
          </a:p>
          <a:p>
            <a:r>
              <a:rPr lang="en-GB" sz="1100" b="0">
                <a:cs typeface="Arial"/>
              </a:rPr>
              <a:t>Consents Officer</a:t>
            </a:r>
          </a:p>
          <a:p>
            <a:endParaRPr lang="en-GB" sz="1600">
              <a:cs typeface="Arial"/>
            </a:endParaRPr>
          </a:p>
        </p:txBody>
      </p:sp>
      <p:cxnSp>
        <p:nvCxnSpPr>
          <p:cNvPr id="13" name="Straight Connector 12">
            <a:extLst>
              <a:ext uri="{FF2B5EF4-FFF2-40B4-BE49-F238E27FC236}">
                <a16:creationId xmlns:a16="http://schemas.microsoft.com/office/drawing/2014/main" id="{8CFDB547-F842-EB9E-7014-708591EECB93}"/>
              </a:ext>
            </a:extLst>
          </p:cNvPr>
          <p:cNvCxnSpPr>
            <a:cxnSpLocks/>
          </p:cNvCxnSpPr>
          <p:nvPr/>
        </p:nvCxnSpPr>
        <p:spPr>
          <a:xfrm>
            <a:off x="5512234" y="2078247"/>
            <a:ext cx="190880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30D11D3-B739-7BE0-83C3-A68D218EF9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5715" y="2311899"/>
            <a:ext cx="901561" cy="1137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E45B69A9-B8E8-7557-8CF1-B941E7C21664}"/>
              </a:ext>
            </a:extLst>
          </p:cNvPr>
          <p:cNvPicPr>
            <a:picLocks noChangeAspect="1"/>
          </p:cNvPicPr>
          <p:nvPr/>
        </p:nvPicPr>
        <p:blipFill rotWithShape="1">
          <a:blip r:embed="rId7"/>
          <a:srcRect t="4520" r="10596" b="-373"/>
          <a:stretch/>
        </p:blipFill>
        <p:spPr>
          <a:xfrm>
            <a:off x="1455991" y="994279"/>
            <a:ext cx="809546" cy="1018710"/>
          </a:xfrm>
          <a:prstGeom prst="rect">
            <a:avLst/>
          </a:prstGeom>
        </p:spPr>
      </p:pic>
    </p:spTree>
    <p:extLst>
      <p:ext uri="{BB962C8B-B14F-4D97-AF65-F5344CB8AC3E}">
        <p14:creationId xmlns:p14="http://schemas.microsoft.com/office/powerpoint/2010/main" val="38930162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0EFE127-95B7-C5DF-D613-8DBC630CC7D5}"/>
              </a:ext>
            </a:extLst>
          </p:cNvPr>
          <p:cNvSpPr txBox="1">
            <a:spLocks/>
          </p:cNvSpPr>
          <p:nvPr/>
        </p:nvSpPr>
        <p:spPr bwMode="auto">
          <a:xfrm>
            <a:off x="322780" y="601172"/>
            <a:ext cx="8305188"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1400">
                <a:solidFill>
                  <a:schemeClr val="tx1"/>
                </a:solidFill>
                <a:cs typeface="Arial"/>
              </a:rPr>
              <a:t>We have made five changes outside the 2022 preferred route corridor:</a:t>
            </a:r>
          </a:p>
          <a:p>
            <a:pPr marL="283845" indent="-283845">
              <a:buFont typeface="Arial" panose="020B0604020202020204" pitchFamily="34" charset="0"/>
              <a:buChar char="•"/>
            </a:pPr>
            <a:r>
              <a:rPr lang="en-GB" sz="1200" b="0">
                <a:solidFill>
                  <a:schemeClr val="tx1"/>
                </a:solidFill>
                <a:cs typeface="Arial"/>
              </a:rPr>
              <a:t>East of Wortham Ling</a:t>
            </a:r>
          </a:p>
          <a:p>
            <a:pPr marL="283845" indent="-283845">
              <a:buFont typeface="Arial" panose="020B0604020202020204" pitchFamily="34" charset="0"/>
              <a:buChar char="•"/>
            </a:pPr>
            <a:r>
              <a:rPr lang="en-GB" sz="1200" b="0">
                <a:solidFill>
                  <a:schemeClr val="tx1"/>
                </a:solidFill>
                <a:cs typeface="Arial"/>
              </a:rPr>
              <a:t>North of </a:t>
            </a:r>
            <a:r>
              <a:rPr lang="en-GB" sz="1200" b="0" err="1">
                <a:solidFill>
                  <a:schemeClr val="tx1"/>
                </a:solidFill>
                <a:cs typeface="Arial"/>
              </a:rPr>
              <a:t>Flowton</a:t>
            </a:r>
            <a:endParaRPr lang="en-GB" sz="1200" b="0">
              <a:solidFill>
                <a:schemeClr val="tx1"/>
              </a:solidFill>
              <a:cs typeface="Arial"/>
            </a:endParaRPr>
          </a:p>
          <a:p>
            <a:pPr marL="283845" indent="-283845">
              <a:buFont typeface="Arial" panose="020B0604020202020204" pitchFamily="34" charset="0"/>
              <a:buChar char="•"/>
            </a:pPr>
            <a:r>
              <a:rPr lang="en-GB" sz="1200" b="0">
                <a:solidFill>
                  <a:schemeClr val="tx1"/>
                </a:solidFill>
                <a:latin typeface="Arial"/>
                <a:cs typeface="Arial"/>
              </a:rPr>
              <a:t>West of Great Wenham</a:t>
            </a:r>
          </a:p>
          <a:p>
            <a:pPr marL="283845" indent="-283845">
              <a:buFont typeface="Arial" panose="020B0604020202020204" pitchFamily="34" charset="0"/>
              <a:buChar char="•"/>
            </a:pPr>
            <a:r>
              <a:rPr lang="en-GB" sz="1200" b="0">
                <a:solidFill>
                  <a:schemeClr val="tx1"/>
                </a:solidFill>
                <a:latin typeface="Arial"/>
                <a:cs typeface="Arial"/>
              </a:rPr>
              <a:t>West of Writtle</a:t>
            </a:r>
          </a:p>
          <a:p>
            <a:pPr marL="283845" indent="-283845">
              <a:buFont typeface="Arial" panose="020B0604020202020204" pitchFamily="34" charset="0"/>
              <a:buChar char="•"/>
            </a:pPr>
            <a:r>
              <a:rPr lang="en-GB" sz="1200" b="0">
                <a:solidFill>
                  <a:schemeClr val="tx1"/>
                </a:solidFill>
                <a:latin typeface="Arial"/>
                <a:cs typeface="Arial"/>
              </a:rPr>
              <a:t>Further east at Ingatestone</a:t>
            </a:r>
            <a:endParaRPr lang="en-GB" sz="1200" b="0">
              <a:solidFill>
                <a:schemeClr val="tx1"/>
              </a:solidFill>
              <a:latin typeface="Arial" panose="020B0604020202020204" pitchFamily="34" charset="0"/>
              <a:cs typeface="Arial"/>
            </a:endParaRPr>
          </a:p>
          <a:p>
            <a:r>
              <a:rPr lang="en-GB" sz="1400">
                <a:solidFill>
                  <a:schemeClr val="tx1"/>
                </a:solidFill>
                <a:latin typeface="Arial"/>
                <a:cs typeface="Arial"/>
              </a:rPr>
              <a:t>We have increased undergrounding at the following locations:</a:t>
            </a:r>
            <a:endParaRPr lang="en-GB">
              <a:solidFill>
                <a:schemeClr val="tx1"/>
              </a:solidFill>
              <a:latin typeface="Arial" panose="020B0604020202020204" pitchFamily="34" charset="0"/>
              <a:cs typeface="Arial"/>
            </a:endParaRPr>
          </a:p>
          <a:p>
            <a:pPr marL="285750" indent="-285750">
              <a:buFont typeface="Arial"/>
              <a:buChar char="•"/>
            </a:pPr>
            <a:r>
              <a:rPr lang="en-GB" sz="1200" b="0">
                <a:solidFill>
                  <a:schemeClr val="tx1"/>
                </a:solidFill>
                <a:latin typeface="Arial"/>
                <a:cs typeface="Arial"/>
              </a:rPr>
              <a:t>Total of ~14.6km from Notley Enterprise Park through the AONB to EACN</a:t>
            </a:r>
            <a:endParaRPr lang="en-GB" sz="1200" b="0">
              <a:solidFill>
                <a:schemeClr val="tx1"/>
              </a:solidFill>
              <a:latin typeface="Arial" panose="020B0604020202020204" pitchFamily="34" charset="0"/>
              <a:cs typeface="Arial"/>
            </a:endParaRPr>
          </a:p>
          <a:p>
            <a:pPr marL="285750" indent="-285750">
              <a:buFont typeface="Arial"/>
              <a:buChar char="•"/>
            </a:pPr>
            <a:r>
              <a:rPr lang="en-GB" sz="1200" b="0">
                <a:solidFill>
                  <a:schemeClr val="tx1"/>
                </a:solidFill>
                <a:latin typeface="Arial"/>
                <a:cs typeface="Arial"/>
              </a:rPr>
              <a:t>Total of ~5.3km near Great Horkesley</a:t>
            </a:r>
            <a:endParaRPr lang="en-GB" sz="1200" b="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200" b="0">
                <a:solidFill>
                  <a:srgbClr val="55555A"/>
                </a:solidFill>
                <a:latin typeface="Arial"/>
                <a:cs typeface="Arial"/>
              </a:rPr>
              <a:t>~0.7km at Fairstead</a:t>
            </a:r>
            <a:endParaRPr lang="en-GB" sz="1200" b="0">
              <a:solidFill>
                <a:srgbClr val="55555A"/>
              </a:solidFill>
              <a:latin typeface="Arial" panose="020B0604020202020204" pitchFamily="34" charset="0"/>
              <a:cs typeface="Arial" panose="020B0604020202020204" pitchFamily="34" charset="0"/>
            </a:endParaRPr>
          </a:p>
          <a:p>
            <a:pPr marL="285750" indent="-285750">
              <a:buFont typeface="Arial"/>
              <a:buChar char="•"/>
            </a:pPr>
            <a:r>
              <a:rPr lang="en-GB" sz="1200" b="0">
                <a:solidFill>
                  <a:srgbClr val="55555A"/>
                </a:solidFill>
                <a:latin typeface="Arial"/>
                <a:cs typeface="Arial"/>
              </a:rPr>
              <a:t>~4.6km from north of Lower Thames Crossing to Tilbury Substation</a:t>
            </a:r>
            <a:endParaRPr lang="en-GB" sz="1200" b="0">
              <a:solidFill>
                <a:srgbClr val="55555A"/>
              </a:solidFill>
              <a:latin typeface="Arial" panose="020B0604020202020204" pitchFamily="34" charset="0"/>
              <a:cs typeface="Arial" panose="020B0604020202020204" pitchFamily="34" charset="0"/>
            </a:endParaRPr>
          </a:p>
          <a:p>
            <a:r>
              <a:rPr lang="en-GB" sz="1400">
                <a:solidFill>
                  <a:srgbClr val="55555A"/>
                </a:solidFill>
                <a:latin typeface="Arial"/>
                <a:cs typeface="Arial"/>
              </a:rPr>
              <a:t>Moved outside the graduated swathe but within the 2022 corridor in a number of other locations</a:t>
            </a:r>
            <a:endParaRPr lang="en-GB" sz="1400">
              <a:solidFill>
                <a:srgbClr val="55555A"/>
              </a:solidFill>
              <a:latin typeface="Arial" panose="020B0604020202020204" pitchFamily="34" charset="0"/>
              <a:cs typeface="Arial" panose="020B0604020202020204" pitchFamily="34" charset="0"/>
            </a:endParaRPr>
          </a:p>
          <a:p>
            <a:pPr marL="283845" indent="-283845"/>
            <a:endParaRPr lang="en-GB" sz="900">
              <a:solidFill>
                <a:srgbClr val="55555A"/>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B98437C5-BE08-4C0F-AF81-995C6E623618}"/>
              </a:ext>
            </a:extLst>
          </p:cNvPr>
          <p:cNvSpPr>
            <a:spLocks noGrp="1"/>
          </p:cNvSpPr>
          <p:nvPr>
            <p:ph type="title"/>
          </p:nvPr>
        </p:nvSpPr>
        <p:spPr>
          <a:xfrm>
            <a:off x="322780" y="267573"/>
            <a:ext cx="8636435" cy="430887"/>
          </a:xfrm>
        </p:spPr>
        <p:txBody>
          <a:bodyPr/>
          <a:lstStyle/>
          <a:p>
            <a:r>
              <a:rPr lang="en-GB" sz="1800"/>
              <a:t>Changes from last year - informed by feedback and technical assessments</a:t>
            </a:r>
          </a:p>
        </p:txBody>
      </p:sp>
      <p:sp>
        <p:nvSpPr>
          <p:cNvPr id="2" name="Footer Placeholder 5">
            <a:extLst>
              <a:ext uri="{FF2B5EF4-FFF2-40B4-BE49-F238E27FC236}">
                <a16:creationId xmlns:a16="http://schemas.microsoft.com/office/drawing/2014/main" id="{5137FB27-F942-F3DC-E79A-5DB3AE61DE1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293413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437C5-BE08-4C0F-AF81-995C6E623618}"/>
              </a:ext>
            </a:extLst>
          </p:cNvPr>
          <p:cNvSpPr>
            <a:spLocks noGrp="1"/>
          </p:cNvSpPr>
          <p:nvPr>
            <p:ph type="title"/>
          </p:nvPr>
        </p:nvSpPr>
        <p:spPr>
          <a:xfrm>
            <a:off x="322780" y="267573"/>
            <a:ext cx="8636435" cy="430887"/>
          </a:xfrm>
        </p:spPr>
        <p:txBody>
          <a:bodyPr/>
          <a:lstStyle/>
          <a:p>
            <a:r>
              <a:rPr lang="en-GB">
                <a:cs typeface="Arial"/>
              </a:rPr>
              <a:t>Design Development Report and preferred route alignment</a:t>
            </a:r>
          </a:p>
        </p:txBody>
      </p:sp>
      <p:sp>
        <p:nvSpPr>
          <p:cNvPr id="2" name="Footer Placeholder 5">
            <a:extLst>
              <a:ext uri="{FF2B5EF4-FFF2-40B4-BE49-F238E27FC236}">
                <a16:creationId xmlns:a16="http://schemas.microsoft.com/office/drawing/2014/main" id="{5137FB27-F942-F3DC-E79A-5DB3AE61DE1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
        <p:nvSpPr>
          <p:cNvPr id="5" name="Text Placeholder 1">
            <a:extLst>
              <a:ext uri="{FF2B5EF4-FFF2-40B4-BE49-F238E27FC236}">
                <a16:creationId xmlns:a16="http://schemas.microsoft.com/office/drawing/2014/main" id="{20EFE127-95B7-C5DF-D613-8DBC630CC7D5}"/>
              </a:ext>
            </a:extLst>
          </p:cNvPr>
          <p:cNvSpPr txBox="1">
            <a:spLocks/>
          </p:cNvSpPr>
          <p:nvPr/>
        </p:nvSpPr>
        <p:spPr bwMode="auto">
          <a:xfrm>
            <a:off x="322780" y="1139445"/>
            <a:ext cx="7195415"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1400">
                <a:solidFill>
                  <a:schemeClr val="tx1"/>
                </a:solidFill>
                <a:cs typeface="Arial"/>
              </a:rPr>
              <a:t>Design Development Report</a:t>
            </a:r>
          </a:p>
          <a:p>
            <a:pPr marL="285750" indent="-285750">
              <a:buFont typeface="Arial"/>
              <a:buChar char="•"/>
            </a:pPr>
            <a:r>
              <a:rPr lang="en-GB" sz="1400" b="0">
                <a:solidFill>
                  <a:schemeClr val="tx1"/>
                </a:solidFill>
                <a:latin typeface="Arial"/>
                <a:cs typeface="Arial"/>
              </a:rPr>
              <a:t>sets out alternatives identified in feedback and why preferred or not</a:t>
            </a:r>
            <a:endParaRPr lang="en-GB" sz="140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400" b="0">
                <a:solidFill>
                  <a:schemeClr val="tx1"/>
                </a:solidFill>
                <a:latin typeface="Arial"/>
                <a:cs typeface="Arial"/>
              </a:rPr>
              <a:t>explains development of current preferred draft alignment including as informed by feedback</a:t>
            </a:r>
            <a:endParaRPr lang="en-GB" sz="1400" b="0">
              <a:solidFill>
                <a:schemeClr val="tx1"/>
              </a:solidFill>
              <a:latin typeface="Arial" panose="020B0604020202020204" pitchFamily="34" charset="0"/>
              <a:cs typeface="Arial" panose="020B0604020202020204" pitchFamily="34" charset="0"/>
            </a:endParaRPr>
          </a:p>
          <a:p>
            <a:r>
              <a:rPr lang="en-GB" sz="1400">
                <a:solidFill>
                  <a:schemeClr val="tx1"/>
                </a:solidFill>
                <a:latin typeface="Arial"/>
                <a:cs typeface="Arial"/>
              </a:rPr>
              <a:t>Preferred route alignment</a:t>
            </a:r>
            <a:endParaRPr lang="en-GB" sz="1400" b="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400" b="0">
                <a:solidFill>
                  <a:schemeClr val="tx1"/>
                </a:solidFill>
                <a:latin typeface="Arial"/>
                <a:cs typeface="Arial"/>
              </a:rPr>
              <a:t>environmental constraints</a:t>
            </a:r>
            <a:endParaRPr lang="en-GB" sz="140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400" b="0">
                <a:solidFill>
                  <a:schemeClr val="tx1"/>
                </a:solidFill>
                <a:latin typeface="Arial"/>
                <a:cs typeface="Arial"/>
              </a:rPr>
              <a:t>planning allocations and applications</a:t>
            </a:r>
            <a:endParaRPr lang="en-GB" sz="1400" b="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400" b="0">
                <a:solidFill>
                  <a:schemeClr val="tx1"/>
                </a:solidFill>
                <a:latin typeface="Arial"/>
                <a:cs typeface="Arial"/>
              </a:rPr>
              <a:t>existing infrastructure</a:t>
            </a:r>
            <a:endParaRPr lang="en-GB" sz="1400" b="0">
              <a:solidFill>
                <a:schemeClr val="tx1"/>
              </a:solidFill>
              <a:latin typeface="Arial" panose="020B0604020202020204" pitchFamily="34" charset="0"/>
              <a:cs typeface="Arial" panose="020B0604020202020204" pitchFamily="34" charset="0"/>
            </a:endParaRPr>
          </a:p>
          <a:p>
            <a:pPr marL="285750" indent="-285750">
              <a:buFont typeface="Arial"/>
              <a:buChar char="•"/>
            </a:pPr>
            <a:r>
              <a:rPr lang="en-GB" sz="1400" b="0">
                <a:solidFill>
                  <a:schemeClr val="tx1"/>
                </a:solidFill>
                <a:latin typeface="Arial"/>
                <a:cs typeface="Arial"/>
              </a:rPr>
              <a:t>2022 non-statutory consultation feedback</a:t>
            </a:r>
            <a:endParaRPr lang="en-GB" sz="1400" b="0">
              <a:solidFill>
                <a:schemeClr val="tx1"/>
              </a:solidFill>
              <a:latin typeface="Arial" panose="020B0604020202020204" pitchFamily="34" charset="0"/>
              <a:cs typeface="Arial" panose="020B0604020202020204" pitchFamily="34" charset="0"/>
            </a:endParaRPr>
          </a:p>
          <a:p>
            <a:pPr marL="283845" indent="-283845"/>
            <a:endParaRPr lang="en-GB" sz="9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20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pic>
        <p:nvPicPr>
          <p:cNvPr id="2" name="Picture 3" descr="Map&#10;&#10;Description automatically generated">
            <a:extLst>
              <a:ext uri="{FF2B5EF4-FFF2-40B4-BE49-F238E27FC236}">
                <a16:creationId xmlns:a16="http://schemas.microsoft.com/office/drawing/2014/main" id="{5E511783-DF9B-7FBB-E5AE-4DB5C8EFED46}"/>
              </a:ext>
            </a:extLst>
          </p:cNvPr>
          <p:cNvPicPr>
            <a:picLocks noChangeAspect="1"/>
          </p:cNvPicPr>
          <p:nvPr/>
        </p:nvPicPr>
        <p:blipFill>
          <a:blip r:embed="rId3"/>
          <a:stretch>
            <a:fillRect/>
          </a:stretch>
        </p:blipFill>
        <p:spPr>
          <a:xfrm>
            <a:off x="715040" y="-32885"/>
            <a:ext cx="6790216" cy="4803903"/>
          </a:xfrm>
          <a:prstGeom prst="rect">
            <a:avLst/>
          </a:prstGeom>
        </p:spPr>
      </p:pic>
      <p:sp>
        <p:nvSpPr>
          <p:cNvPr id="7" name="TextBox 6">
            <a:extLst>
              <a:ext uri="{FF2B5EF4-FFF2-40B4-BE49-F238E27FC236}">
                <a16:creationId xmlns:a16="http://schemas.microsoft.com/office/drawing/2014/main" id="{42A1B3CE-C632-2AFD-7A41-71E1611FCD6E}"/>
              </a:ext>
            </a:extLst>
          </p:cNvPr>
          <p:cNvSpPr txBox="1"/>
          <p:nvPr/>
        </p:nvSpPr>
        <p:spPr bwMode="auto">
          <a:xfrm>
            <a:off x="7497725" y="4422803"/>
            <a:ext cx="4970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DISS</a:t>
            </a:r>
          </a:p>
        </p:txBody>
      </p:sp>
    </p:spTree>
    <p:extLst>
      <p:ext uri="{BB962C8B-B14F-4D97-AF65-F5344CB8AC3E}">
        <p14:creationId xmlns:p14="http://schemas.microsoft.com/office/powerpoint/2010/main" val="379193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pic>
        <p:nvPicPr>
          <p:cNvPr id="2" name="Picture 3" descr="Map&#10;&#10;Description automatically generated">
            <a:extLst>
              <a:ext uri="{FF2B5EF4-FFF2-40B4-BE49-F238E27FC236}">
                <a16:creationId xmlns:a16="http://schemas.microsoft.com/office/drawing/2014/main" id="{0F2B5A6A-885A-0089-DE09-D5F1FE1E65F1}"/>
              </a:ext>
            </a:extLst>
          </p:cNvPr>
          <p:cNvPicPr>
            <a:picLocks noChangeAspect="1"/>
          </p:cNvPicPr>
          <p:nvPr/>
        </p:nvPicPr>
        <p:blipFill>
          <a:blip r:embed="rId3"/>
          <a:stretch>
            <a:fillRect/>
          </a:stretch>
        </p:blipFill>
        <p:spPr>
          <a:xfrm>
            <a:off x="921046" y="341"/>
            <a:ext cx="6697181" cy="4737450"/>
          </a:xfrm>
          <a:prstGeom prst="rect">
            <a:avLst/>
          </a:prstGeom>
        </p:spPr>
      </p:pic>
      <p:sp>
        <p:nvSpPr>
          <p:cNvPr id="7" name="TextBox 6">
            <a:extLst>
              <a:ext uri="{FF2B5EF4-FFF2-40B4-BE49-F238E27FC236}">
                <a16:creationId xmlns:a16="http://schemas.microsoft.com/office/drawing/2014/main" id="{42A1B3CE-C632-2AFD-7A41-71E1611FCD6E}"/>
              </a:ext>
            </a:extLst>
          </p:cNvPr>
          <p:cNvSpPr txBox="1"/>
          <p:nvPr/>
        </p:nvSpPr>
        <p:spPr bwMode="auto">
          <a:xfrm>
            <a:off x="7520763" y="4220298"/>
            <a:ext cx="1623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OFFTON TO BRAMFORD</a:t>
            </a:r>
            <a:endParaRPr lang="en-US"/>
          </a:p>
        </p:txBody>
      </p:sp>
    </p:spTree>
    <p:extLst>
      <p:ext uri="{BB962C8B-B14F-4D97-AF65-F5344CB8AC3E}">
        <p14:creationId xmlns:p14="http://schemas.microsoft.com/office/powerpoint/2010/main" val="167189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pic>
        <p:nvPicPr>
          <p:cNvPr id="3" name="Picture 3" descr="Map&#10;&#10;Description automatically generated">
            <a:extLst>
              <a:ext uri="{FF2B5EF4-FFF2-40B4-BE49-F238E27FC236}">
                <a16:creationId xmlns:a16="http://schemas.microsoft.com/office/drawing/2014/main" id="{3C143CB1-CC7F-AC35-11CF-8C33019F36DF}"/>
              </a:ext>
            </a:extLst>
          </p:cNvPr>
          <p:cNvPicPr>
            <a:picLocks noChangeAspect="1"/>
          </p:cNvPicPr>
          <p:nvPr/>
        </p:nvPicPr>
        <p:blipFill>
          <a:blip r:embed="rId3"/>
          <a:stretch>
            <a:fillRect/>
          </a:stretch>
        </p:blipFill>
        <p:spPr>
          <a:xfrm>
            <a:off x="728331" y="341"/>
            <a:ext cx="6743699" cy="4777322"/>
          </a:xfrm>
          <a:prstGeom prst="rect">
            <a:avLst/>
          </a:prstGeom>
        </p:spPr>
      </p:pic>
      <p:sp>
        <p:nvSpPr>
          <p:cNvPr id="7" name="TextBox 6">
            <a:extLst>
              <a:ext uri="{FF2B5EF4-FFF2-40B4-BE49-F238E27FC236}">
                <a16:creationId xmlns:a16="http://schemas.microsoft.com/office/drawing/2014/main" id="{42A1B3CE-C632-2AFD-7A41-71E1611FCD6E}"/>
              </a:ext>
            </a:extLst>
          </p:cNvPr>
          <p:cNvSpPr txBox="1"/>
          <p:nvPr/>
        </p:nvSpPr>
        <p:spPr bwMode="auto">
          <a:xfrm>
            <a:off x="7472030" y="3960058"/>
            <a:ext cx="157273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DEDHAM VALE AONB TO CONNECTION SUBSTATION</a:t>
            </a:r>
            <a:endParaRPr lang="en-US"/>
          </a:p>
        </p:txBody>
      </p:sp>
    </p:spTree>
    <p:extLst>
      <p:ext uri="{BB962C8B-B14F-4D97-AF65-F5344CB8AC3E}">
        <p14:creationId xmlns:p14="http://schemas.microsoft.com/office/powerpoint/2010/main" val="3403610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pic>
        <p:nvPicPr>
          <p:cNvPr id="2" name="Picture 3" descr="Map&#10;&#10;Description automatically generated">
            <a:extLst>
              <a:ext uri="{FF2B5EF4-FFF2-40B4-BE49-F238E27FC236}">
                <a16:creationId xmlns:a16="http://schemas.microsoft.com/office/drawing/2014/main" id="{7B76485E-3F7F-A10F-102D-69599C3904FB}"/>
              </a:ext>
            </a:extLst>
          </p:cNvPr>
          <p:cNvPicPr>
            <a:picLocks noChangeAspect="1"/>
          </p:cNvPicPr>
          <p:nvPr/>
        </p:nvPicPr>
        <p:blipFill>
          <a:blip r:embed="rId3"/>
          <a:stretch>
            <a:fillRect/>
          </a:stretch>
        </p:blipFill>
        <p:spPr>
          <a:xfrm>
            <a:off x="934337" y="341"/>
            <a:ext cx="6683891" cy="4737450"/>
          </a:xfrm>
          <a:prstGeom prst="rect">
            <a:avLst/>
          </a:prstGeom>
        </p:spPr>
      </p:pic>
      <p:sp>
        <p:nvSpPr>
          <p:cNvPr id="7" name="TextBox 6">
            <a:extLst>
              <a:ext uri="{FF2B5EF4-FFF2-40B4-BE49-F238E27FC236}">
                <a16:creationId xmlns:a16="http://schemas.microsoft.com/office/drawing/2014/main" id="{42A1B3CE-C632-2AFD-7A41-71E1611FCD6E}"/>
              </a:ext>
            </a:extLst>
          </p:cNvPr>
          <p:cNvSpPr txBox="1"/>
          <p:nvPr/>
        </p:nvSpPr>
        <p:spPr bwMode="auto">
          <a:xfrm>
            <a:off x="7549115" y="4442738"/>
            <a:ext cx="15554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ARDLEIGH TO GREAT HORKESLEY</a:t>
            </a:r>
          </a:p>
        </p:txBody>
      </p:sp>
    </p:spTree>
    <p:extLst>
      <p:ext uri="{BB962C8B-B14F-4D97-AF65-F5344CB8AC3E}">
        <p14:creationId xmlns:p14="http://schemas.microsoft.com/office/powerpoint/2010/main" val="4020526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sp>
        <p:nvSpPr>
          <p:cNvPr id="7" name="TextBox 6">
            <a:extLst>
              <a:ext uri="{FF2B5EF4-FFF2-40B4-BE49-F238E27FC236}">
                <a16:creationId xmlns:a16="http://schemas.microsoft.com/office/drawing/2014/main" id="{42A1B3CE-C632-2AFD-7A41-71E1611FCD6E}"/>
              </a:ext>
            </a:extLst>
          </p:cNvPr>
          <p:cNvSpPr txBox="1"/>
          <p:nvPr/>
        </p:nvSpPr>
        <p:spPr bwMode="auto">
          <a:xfrm>
            <a:off x="7530956" y="4436093"/>
            <a:ext cx="1075214" cy="1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FAIRSTEAD</a:t>
            </a:r>
            <a:endParaRPr lang="en-US"/>
          </a:p>
        </p:txBody>
      </p:sp>
      <p:pic>
        <p:nvPicPr>
          <p:cNvPr id="3" name="Picture 3">
            <a:extLst>
              <a:ext uri="{FF2B5EF4-FFF2-40B4-BE49-F238E27FC236}">
                <a16:creationId xmlns:a16="http://schemas.microsoft.com/office/drawing/2014/main" id="{565DC026-72D1-8565-11EC-D50CEC467940}"/>
              </a:ext>
            </a:extLst>
          </p:cNvPr>
          <p:cNvPicPr>
            <a:picLocks noChangeAspect="1"/>
          </p:cNvPicPr>
          <p:nvPr/>
        </p:nvPicPr>
        <p:blipFill>
          <a:blip r:embed="rId3"/>
          <a:stretch>
            <a:fillRect/>
          </a:stretch>
        </p:blipFill>
        <p:spPr>
          <a:xfrm>
            <a:off x="748267" y="341"/>
            <a:ext cx="6717118" cy="4777322"/>
          </a:xfrm>
          <a:prstGeom prst="rect">
            <a:avLst/>
          </a:prstGeom>
        </p:spPr>
      </p:pic>
    </p:spTree>
    <p:extLst>
      <p:ext uri="{BB962C8B-B14F-4D97-AF65-F5344CB8AC3E}">
        <p14:creationId xmlns:p14="http://schemas.microsoft.com/office/powerpoint/2010/main" val="3459622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pic>
        <p:nvPicPr>
          <p:cNvPr id="2" name="Picture 3" descr="Map&#10;&#10;Description automatically generated">
            <a:extLst>
              <a:ext uri="{FF2B5EF4-FFF2-40B4-BE49-F238E27FC236}">
                <a16:creationId xmlns:a16="http://schemas.microsoft.com/office/drawing/2014/main" id="{FAB967DB-FCCB-4013-3C9D-78DD6B88467A}"/>
              </a:ext>
            </a:extLst>
          </p:cNvPr>
          <p:cNvPicPr>
            <a:picLocks noChangeAspect="1"/>
          </p:cNvPicPr>
          <p:nvPr/>
        </p:nvPicPr>
        <p:blipFill>
          <a:blip r:embed="rId3"/>
          <a:stretch>
            <a:fillRect/>
          </a:stretch>
        </p:blipFill>
        <p:spPr>
          <a:xfrm>
            <a:off x="429290" y="342"/>
            <a:ext cx="6717118" cy="4757385"/>
          </a:xfrm>
          <a:prstGeom prst="rect">
            <a:avLst/>
          </a:prstGeom>
        </p:spPr>
      </p:pic>
      <p:sp>
        <p:nvSpPr>
          <p:cNvPr id="7" name="TextBox 6">
            <a:extLst>
              <a:ext uri="{FF2B5EF4-FFF2-40B4-BE49-F238E27FC236}">
                <a16:creationId xmlns:a16="http://schemas.microsoft.com/office/drawing/2014/main" id="{42A1B3CE-C632-2AFD-7A41-71E1611FCD6E}"/>
              </a:ext>
            </a:extLst>
          </p:cNvPr>
          <p:cNvSpPr txBox="1"/>
          <p:nvPr/>
        </p:nvSpPr>
        <p:spPr bwMode="auto">
          <a:xfrm>
            <a:off x="7045847" y="4250022"/>
            <a:ext cx="1739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WRITTLE TO EDNEY COMMON</a:t>
            </a:r>
            <a:endParaRPr lang="en-US"/>
          </a:p>
        </p:txBody>
      </p:sp>
    </p:spTree>
    <p:extLst>
      <p:ext uri="{BB962C8B-B14F-4D97-AF65-F5344CB8AC3E}">
        <p14:creationId xmlns:p14="http://schemas.microsoft.com/office/powerpoint/2010/main" val="170198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sp>
        <p:nvSpPr>
          <p:cNvPr id="7" name="TextBox 6">
            <a:extLst>
              <a:ext uri="{FF2B5EF4-FFF2-40B4-BE49-F238E27FC236}">
                <a16:creationId xmlns:a16="http://schemas.microsoft.com/office/drawing/2014/main" id="{42A1B3CE-C632-2AFD-7A41-71E1611FCD6E}"/>
              </a:ext>
            </a:extLst>
          </p:cNvPr>
          <p:cNvSpPr txBox="1"/>
          <p:nvPr/>
        </p:nvSpPr>
        <p:spPr bwMode="auto">
          <a:xfrm>
            <a:off x="7205335" y="4416156"/>
            <a:ext cx="15935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INGATESTONE</a:t>
            </a:r>
            <a:endParaRPr lang="en-US"/>
          </a:p>
        </p:txBody>
      </p:sp>
      <p:pic>
        <p:nvPicPr>
          <p:cNvPr id="3" name="Picture 3" descr="Map&#10;&#10;Description automatically generated">
            <a:extLst>
              <a:ext uri="{FF2B5EF4-FFF2-40B4-BE49-F238E27FC236}">
                <a16:creationId xmlns:a16="http://schemas.microsoft.com/office/drawing/2014/main" id="{38AD5EAD-EDC1-C95F-2340-4C5038D89005}"/>
              </a:ext>
            </a:extLst>
          </p:cNvPr>
          <p:cNvPicPr>
            <a:picLocks noChangeAspect="1"/>
          </p:cNvPicPr>
          <p:nvPr/>
        </p:nvPicPr>
        <p:blipFill>
          <a:blip r:embed="rId3"/>
          <a:stretch>
            <a:fillRect/>
          </a:stretch>
        </p:blipFill>
        <p:spPr>
          <a:xfrm>
            <a:off x="396063" y="341"/>
            <a:ext cx="6683891" cy="4737450"/>
          </a:xfrm>
          <a:prstGeom prst="rect">
            <a:avLst/>
          </a:prstGeom>
        </p:spPr>
      </p:pic>
    </p:spTree>
    <p:extLst>
      <p:ext uri="{BB962C8B-B14F-4D97-AF65-F5344CB8AC3E}">
        <p14:creationId xmlns:p14="http://schemas.microsoft.com/office/powerpoint/2010/main" val="1464197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sp>
        <p:nvSpPr>
          <p:cNvPr id="7" name="TextBox 6">
            <a:extLst>
              <a:ext uri="{FF2B5EF4-FFF2-40B4-BE49-F238E27FC236}">
                <a16:creationId xmlns:a16="http://schemas.microsoft.com/office/drawing/2014/main" id="{42A1B3CE-C632-2AFD-7A41-71E1611FCD6E}"/>
              </a:ext>
            </a:extLst>
          </p:cNvPr>
          <p:cNvSpPr txBox="1"/>
          <p:nvPr/>
        </p:nvSpPr>
        <p:spPr bwMode="auto">
          <a:xfrm>
            <a:off x="7550893" y="4376284"/>
            <a:ext cx="1593552" cy="1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HUTTON</a:t>
            </a:r>
            <a:endParaRPr lang="en-US"/>
          </a:p>
        </p:txBody>
      </p:sp>
      <p:pic>
        <p:nvPicPr>
          <p:cNvPr id="2" name="Picture 3" descr="Map&#10;&#10;Description automatically generated">
            <a:extLst>
              <a:ext uri="{FF2B5EF4-FFF2-40B4-BE49-F238E27FC236}">
                <a16:creationId xmlns:a16="http://schemas.microsoft.com/office/drawing/2014/main" id="{1EB245BA-5D8B-DC86-0A37-DD3670AF62D4}"/>
              </a:ext>
            </a:extLst>
          </p:cNvPr>
          <p:cNvPicPr>
            <a:picLocks noChangeAspect="1"/>
          </p:cNvPicPr>
          <p:nvPr/>
        </p:nvPicPr>
        <p:blipFill>
          <a:blip r:embed="rId3"/>
          <a:stretch>
            <a:fillRect/>
          </a:stretch>
        </p:blipFill>
        <p:spPr>
          <a:xfrm>
            <a:off x="741622" y="341"/>
            <a:ext cx="6697181" cy="4737450"/>
          </a:xfrm>
          <a:prstGeom prst="rect">
            <a:avLst/>
          </a:prstGeom>
        </p:spPr>
      </p:pic>
    </p:spTree>
    <p:extLst>
      <p:ext uri="{BB962C8B-B14F-4D97-AF65-F5344CB8AC3E}">
        <p14:creationId xmlns:p14="http://schemas.microsoft.com/office/powerpoint/2010/main" val="98153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1622382-7676-455B-9576-7DB35AD3C03C}"/>
              </a:ext>
            </a:extLst>
          </p:cNvPr>
          <p:cNvSpPr>
            <a:spLocks noGrp="1"/>
          </p:cNvSpPr>
          <p:nvPr>
            <p:ph type="ftr" sz="quarter" idx="10"/>
          </p:nvPr>
        </p:nvSpPr>
        <p:spPr/>
        <p:txBody>
          <a:bodyPr/>
          <a:lstStyle/>
          <a:p>
            <a:r>
              <a:rPr lang="en-US"/>
              <a:t>| Norwich to Tilbury | June – August 2023</a:t>
            </a:r>
          </a:p>
        </p:txBody>
      </p:sp>
      <p:sp>
        <p:nvSpPr>
          <p:cNvPr id="2" name="Title 1">
            <a:extLst>
              <a:ext uri="{FF2B5EF4-FFF2-40B4-BE49-F238E27FC236}">
                <a16:creationId xmlns:a16="http://schemas.microsoft.com/office/drawing/2014/main" id="{B1305186-45BD-4F97-A52E-B3D807664952}"/>
              </a:ext>
            </a:extLst>
          </p:cNvPr>
          <p:cNvSpPr>
            <a:spLocks noGrp="1"/>
          </p:cNvSpPr>
          <p:nvPr>
            <p:ph type="title"/>
          </p:nvPr>
        </p:nvSpPr>
        <p:spPr/>
        <p:txBody>
          <a:bodyPr/>
          <a:lstStyle/>
          <a:p>
            <a:r>
              <a:rPr lang="en-GB"/>
              <a:t>Agenda</a:t>
            </a:r>
          </a:p>
        </p:txBody>
      </p:sp>
      <p:graphicFrame>
        <p:nvGraphicFramePr>
          <p:cNvPr id="4" name="Group 65">
            <a:extLst>
              <a:ext uri="{FF2B5EF4-FFF2-40B4-BE49-F238E27FC236}">
                <a16:creationId xmlns:a16="http://schemas.microsoft.com/office/drawing/2014/main" id="{C384CB05-63A7-44C4-AFCB-5C0C6D6F50EE}"/>
              </a:ext>
            </a:extLst>
          </p:cNvPr>
          <p:cNvGraphicFramePr>
            <a:graphicFrameLocks noGrp="1"/>
          </p:cNvGraphicFramePr>
          <p:nvPr>
            <p:extLst>
              <p:ext uri="{D42A27DB-BD31-4B8C-83A1-F6EECF244321}">
                <p14:modId xmlns:p14="http://schemas.microsoft.com/office/powerpoint/2010/main" val="2087993680"/>
              </p:ext>
            </p:extLst>
          </p:nvPr>
        </p:nvGraphicFramePr>
        <p:xfrm>
          <a:off x="733292" y="1042621"/>
          <a:ext cx="5972307" cy="2509920"/>
        </p:xfrm>
        <a:graphic>
          <a:graphicData uri="http://schemas.openxmlformats.org/drawingml/2006/table">
            <a:tbl>
              <a:tblPr/>
              <a:tblGrid>
                <a:gridCol w="711514">
                  <a:extLst>
                    <a:ext uri="{9D8B030D-6E8A-4147-A177-3AD203B41FA5}">
                      <a16:colId xmlns:a16="http://schemas.microsoft.com/office/drawing/2014/main" val="20000"/>
                    </a:ext>
                  </a:extLst>
                </a:gridCol>
                <a:gridCol w="4421965">
                  <a:extLst>
                    <a:ext uri="{9D8B030D-6E8A-4147-A177-3AD203B41FA5}">
                      <a16:colId xmlns:a16="http://schemas.microsoft.com/office/drawing/2014/main" val="20001"/>
                    </a:ext>
                  </a:extLst>
                </a:gridCol>
                <a:gridCol w="838828">
                  <a:extLst>
                    <a:ext uri="{9D8B030D-6E8A-4147-A177-3AD203B41FA5}">
                      <a16:colId xmlns:a16="http://schemas.microsoft.com/office/drawing/2014/main" val="3467868088"/>
                    </a:ext>
                  </a:extLst>
                </a:gridCol>
              </a:tblGrid>
              <a:tr h="31115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01</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rtl="0" eaLnBrk="1" fontAlgn="auto" latinLnBrk="0" hangingPunct="1">
                        <a:lnSpc>
                          <a:spcPct val="100000"/>
                        </a:lnSpc>
                        <a:spcBef>
                          <a:spcPts val="0"/>
                        </a:spcBef>
                        <a:spcAft>
                          <a:spcPts val="600"/>
                        </a:spcAft>
                        <a:buClrTx/>
                        <a:buSzTx/>
                        <a:buFont typeface="Arial" panose="020B0604020202020204" pitchFamily="34" charset="0"/>
                        <a:buNone/>
                      </a:pPr>
                      <a:r>
                        <a:rPr lang="en-GB" sz="1400" b="0" i="0" u="none" strike="noStrike" kern="1200" cap="none" spc="0" normalizeH="0" baseline="0" noProof="0">
                          <a:ln>
                            <a:noFill/>
                          </a:ln>
                          <a:solidFill>
                            <a:schemeClr val="tx1"/>
                          </a:solidFill>
                          <a:effectLst/>
                          <a:uLnTx/>
                          <a:uFillTx/>
                          <a:latin typeface="+mn-lt"/>
                          <a:ea typeface="+mn-ea"/>
                          <a:cs typeface="+mn-cs"/>
                        </a:rPr>
                        <a:t>Introduction and project</a:t>
                      </a:r>
                      <a:r>
                        <a:rPr kumimoji="0" lang="en-GB" sz="1400" b="0" i="0" u="none" strike="noStrike" kern="1200" cap="none" spc="0" normalizeH="0" baseline="0" noProof="0">
                          <a:ln>
                            <a:noFill/>
                          </a:ln>
                          <a:solidFill>
                            <a:schemeClr val="tx1"/>
                          </a:solidFill>
                          <a:effectLst/>
                          <a:uLnTx/>
                          <a:uFillTx/>
                          <a:latin typeface="+mn-lt"/>
                          <a:ea typeface="+mn-ea"/>
                          <a:cs typeface="+mn-cs"/>
                        </a:rPr>
                        <a:t> </a:t>
                      </a:r>
                      <a:r>
                        <a:rPr lang="en-GB" sz="1400" b="0" i="0" u="none" strike="noStrike" kern="1200" cap="none" spc="0" normalizeH="0" baseline="0" noProof="0">
                          <a:ln>
                            <a:noFill/>
                          </a:ln>
                          <a:solidFill>
                            <a:schemeClr val="tx1"/>
                          </a:solidFill>
                          <a:effectLst/>
                          <a:uLnTx/>
                          <a:uFillTx/>
                          <a:latin typeface="+mn-lt"/>
                          <a:ea typeface="+mn-ea"/>
                          <a:cs typeface="+mn-cs"/>
                        </a:rPr>
                        <a:t>background </a:t>
                      </a: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1150">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02</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rtl="0" eaLnBrk="1" fontAlgn="auto" latinLnBrk="0" hangingPunct="1">
                        <a:lnSpc>
                          <a:spcPct val="100000"/>
                        </a:lnSpc>
                        <a:spcBef>
                          <a:spcPts val="0"/>
                        </a:spcBef>
                        <a:spcAft>
                          <a:spcPts val="600"/>
                        </a:spcAft>
                        <a:buClrTx/>
                        <a:buSzTx/>
                        <a:buFont typeface="Arial" panose="020B0604020202020204" pitchFamily="34" charset="0"/>
                        <a:buNone/>
                      </a:pPr>
                      <a:r>
                        <a:rPr kumimoji="0" lang="en-GB" sz="1400" b="0" i="0" u="none" strike="noStrike" kern="1200" cap="none" spc="0" normalizeH="0" baseline="0" noProof="0">
                          <a:ln>
                            <a:noFill/>
                          </a:ln>
                          <a:solidFill>
                            <a:schemeClr val="tx1"/>
                          </a:solidFill>
                          <a:effectLst/>
                          <a:uLnTx/>
                          <a:uFillTx/>
                          <a:latin typeface="+mn-lt"/>
                          <a:ea typeface="+mn-ea"/>
                          <a:cs typeface="+mn-cs"/>
                        </a:rPr>
                        <a:t>Regional context and need for reinforcement</a:t>
                      </a:r>
                      <a:r>
                        <a:rPr lang="en-GB" sz="1400" b="0" i="0" u="none" strike="noStrike" kern="1200" cap="none" spc="0" normalizeH="0" baseline="0" noProof="0">
                          <a:ln>
                            <a:noFill/>
                          </a:ln>
                          <a:solidFill>
                            <a:schemeClr val="tx1"/>
                          </a:solidFill>
                          <a:effectLst/>
                          <a:uLnTx/>
                          <a:uFillTx/>
                          <a:latin typeface="+mn-lt"/>
                          <a:ea typeface="+mn-ea"/>
                          <a:cs typeface="+mn-cs"/>
                        </a:rPr>
                        <a:t> </a:t>
                      </a: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0085807"/>
                  </a:ext>
                </a:extLst>
              </a:tr>
              <a:tr h="311150">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03</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b="0" i="0" u="none" strike="noStrike" kern="1200" cap="none" spc="0" normalizeH="0" baseline="0" noProof="0">
                          <a:ln>
                            <a:noFill/>
                          </a:ln>
                          <a:solidFill>
                            <a:schemeClr val="tx1"/>
                          </a:solidFill>
                          <a:effectLst/>
                          <a:uLnTx/>
                          <a:uFillTx/>
                          <a:latin typeface="+mn-lt"/>
                          <a:ea typeface="+mn-ea"/>
                          <a:cs typeface="+mn-cs"/>
                        </a:rPr>
                        <a:t>2022 non-statutory consultation</a:t>
                      </a: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800" b="1" i="0" u="none" strike="noStrike" cap="none" normalizeH="0" baseline="0">
                        <a:ln>
                          <a:noFill/>
                        </a:ln>
                        <a:solidFill>
                          <a:schemeClr val="accent1"/>
                        </a:solidFill>
                        <a:effectLst/>
                        <a:latin typeface="+mn-lt"/>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5358028"/>
                  </a:ext>
                </a:extLst>
              </a:tr>
              <a:tr h="311150">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04</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b="0" i="0" u="none" strike="noStrike" kern="1200" cap="none" spc="0" normalizeH="0" baseline="0" noProof="0">
                          <a:ln>
                            <a:noFill/>
                          </a:ln>
                          <a:solidFill>
                            <a:schemeClr val="tx1"/>
                          </a:solidFill>
                          <a:effectLst/>
                          <a:uLnTx/>
                          <a:uFillTx/>
                          <a:latin typeface="+mn-lt"/>
                          <a:ea typeface="+mn-ea"/>
                          <a:cs typeface="+mn-cs"/>
                        </a:rPr>
                        <a:t>Our proposals for Norwich to Tilbury</a:t>
                      </a: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6736402"/>
                  </a:ext>
                </a:extLst>
              </a:tr>
              <a:tr h="311150">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05</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gridSpan="2">
                  <a:txBody>
                    <a:bodyPr/>
                    <a:lstStyle/>
                    <a:p>
                      <a:pPr marL="0" lvl="1" indent="0" algn="l">
                        <a:lnSpc>
                          <a:spcPct val="100000"/>
                        </a:lnSpc>
                        <a:spcBef>
                          <a:spcPts val="0"/>
                        </a:spcBef>
                        <a:spcAft>
                          <a:spcPts val="600"/>
                        </a:spcAft>
                        <a:buNone/>
                      </a:pPr>
                      <a:r>
                        <a:rPr lang="en-GB" sz="1400" b="0" i="0" u="none" strike="noStrike" kern="1200" cap="none" spc="0" normalizeH="0" baseline="0" noProof="0">
                          <a:ln>
                            <a:noFill/>
                          </a:ln>
                          <a:solidFill>
                            <a:schemeClr val="tx1"/>
                          </a:solidFill>
                          <a:effectLst/>
                          <a:uLnTx/>
                          <a:uFillTx/>
                          <a:latin typeface="+mn-lt"/>
                          <a:ea typeface="+mn-ea"/>
                          <a:cs typeface="+mn-cs"/>
                        </a:rPr>
                        <a:t>Public consultation June – August 2023</a:t>
                      </a: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389722506"/>
                  </a:ext>
                </a:extLst>
              </a:tr>
              <a:tr h="311150">
                <a:tc>
                  <a:txBody>
                    <a:body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06</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gridSpan="2">
                  <a:txBody>
                    <a:bodyPr/>
                    <a:lstStyle/>
                    <a:p>
                      <a:pPr marL="0" lvl="1" indent="0" algn="l">
                        <a:lnSpc>
                          <a:spcPct val="100000"/>
                        </a:lnSpc>
                        <a:spcBef>
                          <a:spcPts val="0"/>
                        </a:spcBef>
                        <a:spcAft>
                          <a:spcPts val="600"/>
                        </a:spcAft>
                        <a:buNone/>
                      </a:pPr>
                      <a:r>
                        <a:rPr lang="en-GB" sz="1400" b="0" i="0" u="none" strike="noStrike" kern="1200" cap="none" spc="0" normalizeH="0" baseline="0" noProof="0">
                          <a:ln>
                            <a:noFill/>
                          </a:ln>
                          <a:solidFill>
                            <a:schemeClr val="tx1"/>
                          </a:solidFill>
                          <a:effectLst/>
                          <a:uLnTx/>
                          <a:uFillTx/>
                          <a:latin typeface="+mn-lt"/>
                          <a:ea typeface="+mn-ea"/>
                          <a:cs typeface="+mn-cs"/>
                        </a:rPr>
                        <a:t>Q&amp;A</a:t>
                      </a:r>
                    </a:p>
                  </a:txBody>
                  <a:tcPr marL="72000" marR="72000" marT="72000" marB="7200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6415619"/>
                  </a:ext>
                </a:extLst>
              </a:tr>
            </a:tbl>
          </a:graphicData>
        </a:graphic>
      </p:graphicFrame>
    </p:spTree>
    <p:extLst>
      <p:ext uri="{BB962C8B-B14F-4D97-AF65-F5344CB8AC3E}">
        <p14:creationId xmlns:p14="http://schemas.microsoft.com/office/powerpoint/2010/main" val="2636104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B984D8-3E74-6F24-7975-A858E13C0C72}"/>
              </a:ext>
            </a:extLst>
          </p:cNvPr>
          <p:cNvSpPr>
            <a:spLocks noGrp="1"/>
          </p:cNvSpPr>
          <p:nvPr>
            <p:ph type="ftr" sz="quarter" idx="10"/>
          </p:nvPr>
        </p:nvSpPr>
        <p:spPr/>
        <p:txBody>
          <a:bodyPr/>
          <a:lstStyle/>
          <a:p>
            <a:r>
              <a:rPr lang="en-US"/>
              <a:t>| Norwich to Tilbury | June – August 2023</a:t>
            </a:r>
          </a:p>
        </p:txBody>
      </p:sp>
      <p:sp>
        <p:nvSpPr>
          <p:cNvPr id="7" name="TextBox 6">
            <a:extLst>
              <a:ext uri="{FF2B5EF4-FFF2-40B4-BE49-F238E27FC236}">
                <a16:creationId xmlns:a16="http://schemas.microsoft.com/office/drawing/2014/main" id="{42A1B3CE-C632-2AFD-7A41-71E1611FCD6E}"/>
              </a:ext>
            </a:extLst>
          </p:cNvPr>
          <p:cNvSpPr txBox="1"/>
          <p:nvPr/>
        </p:nvSpPr>
        <p:spPr bwMode="auto">
          <a:xfrm>
            <a:off x="6932875" y="4256667"/>
            <a:ext cx="2125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a:cs typeface="Arial"/>
              </a:rPr>
              <a:t>LOWER THAMES CROSSING TO TILBURY SUBSTATION</a:t>
            </a:r>
          </a:p>
        </p:txBody>
      </p:sp>
      <p:pic>
        <p:nvPicPr>
          <p:cNvPr id="3" name="Picture 3" descr="Map&#10;&#10;Description automatically generated">
            <a:extLst>
              <a:ext uri="{FF2B5EF4-FFF2-40B4-BE49-F238E27FC236}">
                <a16:creationId xmlns:a16="http://schemas.microsoft.com/office/drawing/2014/main" id="{5A396A97-9CF4-5A4D-BA44-3C7EC7DF505A}"/>
              </a:ext>
            </a:extLst>
          </p:cNvPr>
          <p:cNvPicPr>
            <a:picLocks noChangeAspect="1"/>
          </p:cNvPicPr>
          <p:nvPr/>
        </p:nvPicPr>
        <p:blipFill>
          <a:blip r:embed="rId3"/>
          <a:stretch>
            <a:fillRect/>
          </a:stretch>
        </p:blipFill>
        <p:spPr>
          <a:xfrm>
            <a:off x="236574" y="342"/>
            <a:ext cx="6703827" cy="4737450"/>
          </a:xfrm>
          <a:prstGeom prst="rect">
            <a:avLst/>
          </a:prstGeom>
        </p:spPr>
      </p:pic>
    </p:spTree>
    <p:extLst>
      <p:ext uri="{BB962C8B-B14F-4D97-AF65-F5344CB8AC3E}">
        <p14:creationId xmlns:p14="http://schemas.microsoft.com/office/powerpoint/2010/main" val="1465175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437C5-BE08-4C0F-AF81-995C6E623618}"/>
              </a:ext>
            </a:extLst>
          </p:cNvPr>
          <p:cNvSpPr>
            <a:spLocks noGrp="1"/>
          </p:cNvSpPr>
          <p:nvPr>
            <p:ph type="title"/>
          </p:nvPr>
        </p:nvSpPr>
        <p:spPr>
          <a:xfrm>
            <a:off x="322780" y="267573"/>
            <a:ext cx="8636435" cy="430887"/>
          </a:xfrm>
        </p:spPr>
        <p:txBody>
          <a:bodyPr/>
          <a:lstStyle/>
          <a:p>
            <a:r>
              <a:rPr lang="en-GB">
                <a:cs typeface="Arial"/>
              </a:rPr>
              <a:t>Maps of our proposals</a:t>
            </a:r>
          </a:p>
        </p:txBody>
      </p:sp>
      <p:sp>
        <p:nvSpPr>
          <p:cNvPr id="2" name="Footer Placeholder 5">
            <a:extLst>
              <a:ext uri="{FF2B5EF4-FFF2-40B4-BE49-F238E27FC236}">
                <a16:creationId xmlns:a16="http://schemas.microsoft.com/office/drawing/2014/main" id="{5137FB27-F942-F3DC-E79A-5DB3AE61DE1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
        <p:nvSpPr>
          <p:cNvPr id="5" name="Text Placeholder 1">
            <a:extLst>
              <a:ext uri="{FF2B5EF4-FFF2-40B4-BE49-F238E27FC236}">
                <a16:creationId xmlns:a16="http://schemas.microsoft.com/office/drawing/2014/main" id="{20EFE127-95B7-C5DF-D613-8DBC630CC7D5}"/>
              </a:ext>
            </a:extLst>
          </p:cNvPr>
          <p:cNvSpPr txBox="1">
            <a:spLocks/>
          </p:cNvSpPr>
          <p:nvPr/>
        </p:nvSpPr>
        <p:spPr bwMode="auto">
          <a:xfrm>
            <a:off x="322781" y="1139445"/>
            <a:ext cx="42492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285750" indent="-285750">
              <a:buFont typeface="Arial" panose="020B0604020202020204" pitchFamily="34" charset="0"/>
              <a:buChar char="•"/>
            </a:pPr>
            <a:r>
              <a:rPr lang="en-GB" sz="1400" b="0">
                <a:solidFill>
                  <a:schemeClr val="tx1"/>
                </a:solidFill>
                <a:cs typeface="Arial"/>
              </a:rPr>
              <a:t>Maps showing the entire length of our proposed alignment are available on our website: </a:t>
            </a:r>
            <a:r>
              <a:rPr lang="en-GB" sz="1400">
                <a:solidFill>
                  <a:srgbClr val="00148C"/>
                </a:solidFill>
                <a:cs typeface="Arial"/>
                <a:hlinkClick r:id="rId3">
                  <a:extLst>
                    <a:ext uri="{A12FA001-AC4F-418D-AE19-62706E023703}">
                      <ahyp:hlinkClr xmlns:ahyp="http://schemas.microsoft.com/office/drawing/2018/hyperlinkcolor" val="tx"/>
                    </a:ext>
                  </a:extLst>
                </a:hlinkClick>
              </a:rPr>
              <a:t>www.nationalgrid.com/norwich-to-tilbury</a:t>
            </a:r>
            <a:r>
              <a:rPr lang="en-GB" sz="1400">
                <a:solidFill>
                  <a:srgbClr val="00148C"/>
                </a:solidFill>
                <a:cs typeface="Arial"/>
              </a:rPr>
              <a:t> </a:t>
            </a:r>
          </a:p>
          <a:p>
            <a:r>
              <a:rPr lang="en-GB" sz="1400" b="0">
                <a:solidFill>
                  <a:schemeClr val="tx1"/>
                </a:solidFill>
                <a:cs typeface="Arial"/>
              </a:rPr>
              <a:t>Alternatively, you can scan the QR code below:</a:t>
            </a:r>
          </a:p>
        </p:txBody>
      </p:sp>
      <p:pic>
        <p:nvPicPr>
          <p:cNvPr id="6" name="Picture 5">
            <a:extLst>
              <a:ext uri="{FF2B5EF4-FFF2-40B4-BE49-F238E27FC236}">
                <a16:creationId xmlns:a16="http://schemas.microsoft.com/office/drawing/2014/main" id="{20352D30-11DB-BFC6-FC5A-0BD6A79E3FA5}"/>
              </a:ext>
            </a:extLst>
          </p:cNvPr>
          <p:cNvPicPr>
            <a:picLocks noChangeAspect="1"/>
          </p:cNvPicPr>
          <p:nvPr/>
        </p:nvPicPr>
        <p:blipFill>
          <a:blip r:embed="rId4"/>
          <a:stretch>
            <a:fillRect/>
          </a:stretch>
        </p:blipFill>
        <p:spPr>
          <a:xfrm>
            <a:off x="1234838" y="2318526"/>
            <a:ext cx="1930499" cy="1930499"/>
          </a:xfrm>
          <a:prstGeom prst="rect">
            <a:avLst/>
          </a:prstGeom>
        </p:spPr>
      </p:pic>
      <p:pic>
        <p:nvPicPr>
          <p:cNvPr id="3" name="Picture 6" descr="A power lines in a field&#10;&#10;Description automatically generated">
            <a:extLst>
              <a:ext uri="{FF2B5EF4-FFF2-40B4-BE49-F238E27FC236}">
                <a16:creationId xmlns:a16="http://schemas.microsoft.com/office/drawing/2014/main" id="{B47509BE-3A77-8DC7-4484-44DBB9DA297B}"/>
              </a:ext>
            </a:extLst>
          </p:cNvPr>
          <p:cNvPicPr>
            <a:picLocks noChangeAspect="1"/>
          </p:cNvPicPr>
          <p:nvPr/>
        </p:nvPicPr>
        <p:blipFill rotWithShape="1">
          <a:blip r:embed="rId5"/>
          <a:srcRect l="8080" r="157" b="-142"/>
          <a:stretch/>
        </p:blipFill>
        <p:spPr>
          <a:xfrm>
            <a:off x="4678806" y="200087"/>
            <a:ext cx="3883177" cy="4683527"/>
          </a:xfrm>
          <a:prstGeom prst="rect">
            <a:avLst/>
          </a:prstGeom>
        </p:spPr>
      </p:pic>
    </p:spTree>
    <p:extLst>
      <p:ext uri="{BB962C8B-B14F-4D97-AF65-F5344CB8AC3E}">
        <p14:creationId xmlns:p14="http://schemas.microsoft.com/office/powerpoint/2010/main" val="3201509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ower lines in a field&#10;&#10;Description automatically generated with low confidence">
            <a:extLst>
              <a:ext uri="{FF2B5EF4-FFF2-40B4-BE49-F238E27FC236}">
                <a16:creationId xmlns:a16="http://schemas.microsoft.com/office/drawing/2014/main" id="{26B8CBFB-E715-E881-FFC3-B9432B7BA174}"/>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3982861" cy="984885"/>
          </a:xfrm>
        </p:spPr>
        <p:txBody>
          <a:bodyPr/>
          <a:lstStyle/>
          <a:p>
            <a:r>
              <a:rPr lang="en-GB"/>
              <a:t>Public consultation June – August 2023</a:t>
            </a:r>
          </a:p>
        </p:txBody>
      </p:sp>
      <p:sp>
        <p:nvSpPr>
          <p:cNvPr id="3" name="Text Placeholder 2"/>
          <p:cNvSpPr>
            <a:spLocks noGrp="1"/>
          </p:cNvSpPr>
          <p:nvPr>
            <p:ph type="body" sz="quarter" idx="17"/>
          </p:nvPr>
        </p:nvSpPr>
        <p:spPr/>
        <p:txBody>
          <a:bodyPr/>
          <a:lstStyle/>
          <a:p>
            <a:r>
              <a:rPr lang="en-GB"/>
              <a:t>05</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13618334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322780" y="958905"/>
            <a:ext cx="3967679" cy="3521074"/>
          </a:xfrm>
        </p:spPr>
        <p:txBody>
          <a:bodyPr>
            <a:normAutofit/>
          </a:bodyPr>
          <a:lstStyle/>
          <a:p>
            <a:pPr marL="285750" lvl="1" indent="-285750">
              <a:lnSpc>
                <a:spcPct val="90000"/>
              </a:lnSpc>
              <a:spcBef>
                <a:spcPts val="0"/>
              </a:spcBef>
              <a:spcAft>
                <a:spcPts val="600"/>
              </a:spcAft>
              <a:buFont typeface="Arial"/>
              <a:buChar char="•"/>
              <a:defRPr/>
            </a:pPr>
            <a:r>
              <a:rPr lang="en-US" sz="1700">
                <a:solidFill>
                  <a:srgbClr val="55555A"/>
                </a:solidFill>
                <a:cs typeface="Arial"/>
              </a:rPr>
              <a:t>Our public consultation began on </a:t>
            </a:r>
            <a:r>
              <a:rPr lang="en-US" sz="1700" b="1">
                <a:solidFill>
                  <a:srgbClr val="55555A"/>
                </a:solidFill>
                <a:cs typeface="Arial"/>
              </a:rPr>
              <a:t>27 June </a:t>
            </a:r>
            <a:r>
              <a:rPr lang="en-US" sz="1700">
                <a:solidFill>
                  <a:srgbClr val="55555A"/>
                </a:solidFill>
                <a:cs typeface="Arial"/>
              </a:rPr>
              <a:t>and closes on </a:t>
            </a:r>
            <a:r>
              <a:rPr lang="en-US" sz="1700" b="1">
                <a:solidFill>
                  <a:srgbClr val="55555A"/>
                </a:solidFill>
                <a:cs typeface="Arial"/>
              </a:rPr>
              <a:t>21 August 2023</a:t>
            </a:r>
            <a:r>
              <a:rPr lang="en-US" sz="1700">
                <a:solidFill>
                  <a:srgbClr val="55555A"/>
                </a:solidFill>
                <a:cs typeface="Arial"/>
              </a:rPr>
              <a:t>, lasting eight weeks.</a:t>
            </a:r>
          </a:p>
          <a:p>
            <a:pPr marL="285750" lvl="1" indent="-285750">
              <a:lnSpc>
                <a:spcPct val="90000"/>
              </a:lnSpc>
              <a:spcBef>
                <a:spcPts val="0"/>
              </a:spcBef>
              <a:spcAft>
                <a:spcPts val="600"/>
              </a:spcAft>
              <a:buFont typeface="Arial"/>
              <a:buChar char="•"/>
              <a:defRPr/>
            </a:pPr>
            <a:r>
              <a:rPr lang="en-US" sz="1700">
                <a:solidFill>
                  <a:srgbClr val="55555A"/>
                </a:solidFill>
                <a:cs typeface="Arial"/>
              </a:rPr>
              <a:t>We set out our proposed plans for public consultation in a Consultation Strategy, which was reviewed and commented on by local councils. </a:t>
            </a:r>
          </a:p>
          <a:p>
            <a:pPr marL="285750" lvl="1" indent="-285750">
              <a:lnSpc>
                <a:spcPct val="90000"/>
              </a:lnSpc>
              <a:spcBef>
                <a:spcPts val="0"/>
              </a:spcBef>
              <a:spcAft>
                <a:spcPts val="600"/>
              </a:spcAft>
              <a:buFont typeface="Arial"/>
              <a:buChar char="•"/>
              <a:defRPr/>
            </a:pPr>
            <a:r>
              <a:rPr lang="en-US" sz="1700">
                <a:solidFill>
                  <a:srgbClr val="55555A"/>
                </a:solidFill>
                <a:cs typeface="Arial"/>
              </a:rPr>
              <a:t>We have advertised the consultation through a newsletter to over 50,000 households along the route, and through local and regional media, and on social media.</a:t>
            </a:r>
          </a:p>
          <a:p>
            <a:pPr marL="269875" marR="0" lvl="2" indent="-269875" algn="l" defTabSz="914400" rtl="0" eaLnBrk="1" fontAlgn="base" latinLnBrk="0" hangingPunct="1">
              <a:lnSpc>
                <a:spcPct val="100000"/>
              </a:lnSpc>
              <a:spcBef>
                <a:spcPct val="0"/>
              </a:spcBef>
              <a:spcAft>
                <a:spcPts val="200"/>
              </a:spcAft>
              <a:buClr>
                <a:srgbClr val="00148C"/>
              </a:buClr>
              <a:buSzTx/>
              <a:buFont typeface="Arial" panose="020B0604020202020204" pitchFamily="34" charset="0"/>
              <a:buChar char="•"/>
              <a:tabLst/>
              <a:defRPr/>
            </a:pPr>
            <a:endParaRPr lang="en-US" sz="1800" i="0" u="none" strike="noStrike" kern="0" cap="none" spc="0" normalizeH="0" baseline="0" noProof="0">
              <a:ln>
                <a:noFill/>
              </a:ln>
              <a:solidFill>
                <a:srgbClr val="55555A"/>
              </a:solidFill>
              <a:effectLst/>
              <a:uLnTx/>
              <a:uFillTx/>
              <a:latin typeface="Arial"/>
              <a:ea typeface="ＭＳ Ｐゴシック"/>
              <a:cs typeface="Arial"/>
            </a:endParaRPr>
          </a:p>
          <a:p>
            <a:pPr marL="1095375" lvl="4" indent="-285750">
              <a:spcAft>
                <a:spcPts val="0"/>
              </a:spcAft>
            </a:pPr>
            <a:endParaRPr lang="en-GB">
              <a:cs typeface="Arial"/>
            </a:endParaRPr>
          </a:p>
        </p:txBody>
      </p:sp>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t>Timing and duration</a:t>
            </a:r>
          </a:p>
        </p:txBody>
      </p:sp>
      <p:sp>
        <p:nvSpPr>
          <p:cNvPr id="7" name="Footer Placeholder 3">
            <a:extLst>
              <a:ext uri="{FF2B5EF4-FFF2-40B4-BE49-F238E27FC236}">
                <a16:creationId xmlns:a16="http://schemas.microsoft.com/office/drawing/2014/main" id="{29FA5FF2-732D-256E-DA5C-F1D8008DBD02}"/>
              </a:ext>
            </a:extLst>
          </p:cNvPr>
          <p:cNvSpPr>
            <a:spLocks noGrp="1"/>
          </p:cNvSpPr>
          <p:nvPr>
            <p:ph type="ftr" sz="quarter" idx="10"/>
          </p:nvPr>
        </p:nvSpPr>
        <p:spPr>
          <a:xfrm>
            <a:off x="1216830" y="4727015"/>
            <a:ext cx="7195415" cy="169277"/>
          </a:xfrm>
        </p:spPr>
        <p:txBody>
          <a:bodyPr/>
          <a:lstStyle/>
          <a:p>
            <a:r>
              <a:rPr lang="en-US"/>
              <a:t>| Norwich to Tilbury | June – August 2023</a:t>
            </a:r>
          </a:p>
        </p:txBody>
      </p:sp>
      <p:pic>
        <p:nvPicPr>
          <p:cNvPr id="4" name="Picture 3">
            <a:extLst>
              <a:ext uri="{FF2B5EF4-FFF2-40B4-BE49-F238E27FC236}">
                <a16:creationId xmlns:a16="http://schemas.microsoft.com/office/drawing/2014/main" id="{BEDEF9CD-E189-9126-4653-A722F271515D}"/>
              </a:ext>
            </a:extLst>
          </p:cNvPr>
          <p:cNvPicPr>
            <a:picLocks noChangeAspect="1"/>
          </p:cNvPicPr>
          <p:nvPr/>
        </p:nvPicPr>
        <p:blipFill>
          <a:blip r:embed="rId3"/>
          <a:stretch>
            <a:fillRect/>
          </a:stretch>
        </p:blipFill>
        <p:spPr>
          <a:xfrm>
            <a:off x="4584246" y="267573"/>
            <a:ext cx="3846007" cy="4428000"/>
          </a:xfrm>
          <a:prstGeom prst="rect">
            <a:avLst/>
          </a:prstGeom>
        </p:spPr>
      </p:pic>
    </p:spTree>
    <p:extLst>
      <p:ext uri="{BB962C8B-B14F-4D97-AF65-F5344CB8AC3E}">
        <p14:creationId xmlns:p14="http://schemas.microsoft.com/office/powerpoint/2010/main" val="116725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5AEC16-4A6B-4235-A023-14C9FB639947}"/>
              </a:ext>
            </a:extLst>
          </p:cNvPr>
          <p:cNvSpPr>
            <a:spLocks noGrp="1"/>
          </p:cNvSpPr>
          <p:nvPr>
            <p:ph type="title"/>
          </p:nvPr>
        </p:nvSpPr>
        <p:spPr>
          <a:xfrm>
            <a:off x="322780" y="267573"/>
            <a:ext cx="6836706" cy="430887"/>
          </a:xfrm>
        </p:spPr>
        <p:txBody>
          <a:bodyPr/>
          <a:lstStyle/>
          <a:p>
            <a:r>
              <a:rPr lang="en-GB"/>
              <a:t>2023 non-statutory public consultation</a:t>
            </a:r>
          </a:p>
        </p:txBody>
      </p:sp>
      <p:sp>
        <p:nvSpPr>
          <p:cNvPr id="5" name="Text Placeholder 4">
            <a:extLst>
              <a:ext uri="{FF2B5EF4-FFF2-40B4-BE49-F238E27FC236}">
                <a16:creationId xmlns:a16="http://schemas.microsoft.com/office/drawing/2014/main" id="{DCD988D6-C104-4150-B216-9D8DBF217FCD}"/>
              </a:ext>
            </a:extLst>
          </p:cNvPr>
          <p:cNvSpPr>
            <a:spLocks noGrp="1"/>
          </p:cNvSpPr>
          <p:nvPr>
            <p:ph type="body" sz="quarter" idx="16"/>
          </p:nvPr>
        </p:nvSpPr>
        <p:spPr>
          <a:xfrm>
            <a:off x="322780" y="789929"/>
            <a:ext cx="4600760" cy="3859026"/>
          </a:xfrm>
        </p:spPr>
        <p:txBody>
          <a:bodyPr>
            <a:normAutofit fontScale="92500" lnSpcReduction="10000"/>
          </a:bodyPr>
          <a:lstStyle/>
          <a:p>
            <a:pPr lvl="1">
              <a:spcBef>
                <a:spcPts val="0"/>
              </a:spcBef>
              <a:spcAft>
                <a:spcPts val="600"/>
              </a:spcAft>
            </a:pPr>
            <a:r>
              <a:rPr lang="en-GB" sz="1800" b="1">
                <a:solidFill>
                  <a:srgbClr val="002878"/>
                </a:solidFill>
                <a:ea typeface="+mn-lt"/>
                <a:cs typeface="+mn-lt"/>
              </a:rPr>
              <a:t>The purpose of this non-statutory consultation is to:</a:t>
            </a:r>
          </a:p>
          <a:p>
            <a:pPr marL="285750" lvl="1" indent="-285750">
              <a:spcBef>
                <a:spcPts val="0"/>
              </a:spcBef>
              <a:spcAft>
                <a:spcPts val="600"/>
              </a:spcAft>
              <a:buFont typeface="Arial"/>
              <a:buChar char="•"/>
            </a:pPr>
            <a:r>
              <a:rPr lang="en-US" sz="1800">
                <a:solidFill>
                  <a:srgbClr val="55555A"/>
                </a:solidFill>
                <a:cs typeface="Arial"/>
              </a:rPr>
              <a:t>Provide an overview of the updated project.</a:t>
            </a:r>
          </a:p>
          <a:p>
            <a:pPr marL="285750" lvl="1" indent="-285750">
              <a:spcBef>
                <a:spcPts val="0"/>
              </a:spcBef>
              <a:spcAft>
                <a:spcPts val="600"/>
              </a:spcAft>
              <a:buFont typeface="Arial"/>
              <a:buChar char="•"/>
            </a:pPr>
            <a:r>
              <a:rPr lang="en-US" sz="1800">
                <a:solidFill>
                  <a:srgbClr val="55555A"/>
                </a:solidFill>
                <a:cs typeface="Arial"/>
              </a:rPr>
              <a:t>Present our </a:t>
            </a:r>
            <a:r>
              <a:rPr lang="en-GB" sz="1800">
                <a:solidFill>
                  <a:srgbClr val="55555A"/>
                </a:solidFill>
                <a:cs typeface="Arial"/>
              </a:rPr>
              <a:t>preferred draft alignment, including pylon positions, the locations of underground cables, cable sealing ends (CSEs), and the connection node substation.</a:t>
            </a:r>
            <a:r>
              <a:rPr lang="en-US" sz="1800">
                <a:solidFill>
                  <a:srgbClr val="55555A"/>
                </a:solidFill>
                <a:cs typeface="Arial"/>
              </a:rPr>
              <a:t> </a:t>
            </a:r>
          </a:p>
          <a:p>
            <a:pPr marL="285750" lvl="1" indent="-285750">
              <a:spcBef>
                <a:spcPts val="0"/>
              </a:spcBef>
              <a:spcAft>
                <a:spcPts val="600"/>
              </a:spcAft>
              <a:buFont typeface="Arial"/>
              <a:buChar char="•"/>
            </a:pPr>
            <a:r>
              <a:rPr lang="en-US" sz="1800">
                <a:solidFill>
                  <a:srgbClr val="55555A"/>
                </a:solidFill>
                <a:cs typeface="Arial"/>
              </a:rPr>
              <a:t>Explain where we have made changes to our proposals since the last consultation. </a:t>
            </a:r>
          </a:p>
          <a:p>
            <a:pPr marL="285750" lvl="1" indent="-285750">
              <a:spcBef>
                <a:spcPts val="0"/>
              </a:spcBef>
              <a:spcAft>
                <a:spcPts val="600"/>
              </a:spcAft>
              <a:buFont typeface="Arial"/>
              <a:buChar char="•"/>
            </a:pPr>
            <a:r>
              <a:rPr lang="en-US" sz="1800">
                <a:solidFill>
                  <a:srgbClr val="55555A"/>
                </a:solidFill>
                <a:cs typeface="Arial"/>
              </a:rPr>
              <a:t>Ensure all stakeholders have the opportunity to provide feedback on our work to date.</a:t>
            </a:r>
          </a:p>
          <a:p>
            <a:pPr marL="285750" lvl="1" indent="-285750">
              <a:spcBef>
                <a:spcPts val="0"/>
              </a:spcBef>
              <a:spcAft>
                <a:spcPts val="600"/>
              </a:spcAft>
              <a:buFont typeface="Arial"/>
              <a:buChar char="•"/>
            </a:pPr>
            <a:r>
              <a:rPr lang="en-US" sz="1800">
                <a:solidFill>
                  <a:srgbClr val="55555A"/>
                </a:solidFill>
                <a:cs typeface="Arial"/>
              </a:rPr>
              <a:t>Outline the next steps, the </a:t>
            </a:r>
            <a:r>
              <a:rPr lang="en-US" sz="1800" err="1">
                <a:solidFill>
                  <a:srgbClr val="55555A"/>
                </a:solidFill>
                <a:cs typeface="Arial"/>
              </a:rPr>
              <a:t>programme</a:t>
            </a:r>
            <a:r>
              <a:rPr lang="en-US" sz="1800">
                <a:solidFill>
                  <a:srgbClr val="55555A"/>
                </a:solidFill>
                <a:cs typeface="Arial"/>
              </a:rPr>
              <a:t> and how we will further develop our proposals. </a:t>
            </a:r>
          </a:p>
          <a:p>
            <a:pPr marL="285750" lvl="1" indent="-285750">
              <a:spcBef>
                <a:spcPts val="0"/>
              </a:spcBef>
              <a:spcAft>
                <a:spcPts val="600"/>
              </a:spcAft>
              <a:buFont typeface="Arial"/>
              <a:buChar char="•"/>
            </a:pPr>
            <a:endParaRPr lang="en-GB" sz="1800">
              <a:solidFill>
                <a:srgbClr val="55555A"/>
              </a:solidFill>
              <a:cs typeface="Arial"/>
            </a:endParaRPr>
          </a:p>
        </p:txBody>
      </p:sp>
      <p:pic>
        <p:nvPicPr>
          <p:cNvPr id="6" name="Picture 5" descr="Two people looking at a computer&#10;&#10;Description automatically generated">
            <a:extLst>
              <a:ext uri="{FF2B5EF4-FFF2-40B4-BE49-F238E27FC236}">
                <a16:creationId xmlns:a16="http://schemas.microsoft.com/office/drawing/2014/main" id="{9FB1826E-C924-44A5-8964-5E408B183AAF}"/>
              </a:ext>
            </a:extLst>
          </p:cNvPr>
          <p:cNvPicPr>
            <a:picLocks noChangeAspect="1"/>
          </p:cNvPicPr>
          <p:nvPr/>
        </p:nvPicPr>
        <p:blipFill>
          <a:blip r:embed="rId4"/>
          <a:stretch>
            <a:fillRect/>
          </a:stretch>
        </p:blipFill>
        <p:spPr>
          <a:xfrm>
            <a:off x="5010134" y="844930"/>
            <a:ext cx="4136626" cy="2763395"/>
          </a:xfrm>
          <a:prstGeom prst="rect">
            <a:avLst/>
          </a:prstGeom>
        </p:spPr>
      </p:pic>
      <p:sp>
        <p:nvSpPr>
          <p:cNvPr id="2" name="Footer Placeholder 5">
            <a:extLst>
              <a:ext uri="{FF2B5EF4-FFF2-40B4-BE49-F238E27FC236}">
                <a16:creationId xmlns:a16="http://schemas.microsoft.com/office/drawing/2014/main" id="{1AD64760-5F04-C4FE-3D40-D7A6F7CE0434}"/>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2672167704"/>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324000" y="619904"/>
            <a:ext cx="8820000" cy="4898777"/>
          </a:xfrm>
        </p:spPr>
        <p:txBody>
          <a:bodyPr/>
          <a:lstStyle/>
          <a:p>
            <a:pPr marL="0" lvl="2" indent="0">
              <a:spcAft>
                <a:spcPts val="200"/>
              </a:spcAft>
              <a:buNone/>
            </a:pPr>
            <a:endParaRPr lang="en-GB" sz="1200" b="1">
              <a:solidFill>
                <a:schemeClr val="accent1"/>
              </a:solidFill>
              <a:cs typeface="+mn-cs"/>
            </a:endParaRPr>
          </a:p>
          <a:p>
            <a:pPr marL="0" lvl="2" indent="0">
              <a:spcAft>
                <a:spcPts val="200"/>
              </a:spcAft>
              <a:buNone/>
            </a:pPr>
            <a:r>
              <a:rPr lang="en-GB" sz="1200" b="1">
                <a:solidFill>
                  <a:schemeClr val="accent1"/>
                </a:solidFill>
                <a:cs typeface="+mn-cs"/>
              </a:rPr>
              <a:t>Materials being published</a:t>
            </a:r>
            <a:endParaRPr lang="en-GB" sz="1200" b="1">
              <a:solidFill>
                <a:schemeClr val="accent1"/>
              </a:solidFill>
              <a:cs typeface="Arial"/>
            </a:endParaRPr>
          </a:p>
          <a:p>
            <a:pPr marL="269875" lvl="2" indent="-269875">
              <a:spcAft>
                <a:spcPts val="200"/>
              </a:spcAft>
            </a:pPr>
            <a:r>
              <a:rPr lang="en-GB" sz="1200"/>
              <a:t>Project website, which includes an interactive map to show proposals, FAQs, online feedback form and land team information</a:t>
            </a:r>
            <a:endParaRPr lang="en-GB" sz="1200">
              <a:cs typeface="Arial"/>
            </a:endParaRPr>
          </a:p>
          <a:p>
            <a:pPr marL="269875" lvl="2" indent="-269875">
              <a:spcAft>
                <a:spcPts val="200"/>
              </a:spcAft>
            </a:pPr>
            <a:r>
              <a:rPr lang="en-GB" sz="1200"/>
              <a:t>Project Background Document 2023, Design Development Report 2023, Strategic Options Backcheck and Review 2023, and 2022 Non-Statutory Consultation Feedback Report</a:t>
            </a:r>
            <a:endParaRPr lang="en-GB" sz="1200">
              <a:cs typeface="Arial"/>
            </a:endParaRPr>
          </a:p>
          <a:p>
            <a:pPr marL="269875" lvl="2" indent="-269875">
              <a:spcAft>
                <a:spcPts val="200"/>
              </a:spcAft>
            </a:pPr>
            <a:r>
              <a:rPr lang="en-GB" sz="1200">
                <a:cs typeface="Arial"/>
              </a:rPr>
              <a:t>maps and supporting technical documentation, including </a:t>
            </a:r>
            <a:r>
              <a:rPr lang="en-US" sz="1200">
                <a:cs typeface="Arial"/>
              </a:rPr>
              <a:t>overview plans and preferred draft alignment section plans (June 2023)</a:t>
            </a:r>
            <a:endParaRPr lang="en-GB" sz="1200">
              <a:cs typeface="Arial"/>
            </a:endParaRPr>
          </a:p>
          <a:p>
            <a:pPr marL="269875" lvl="2" indent="-269875">
              <a:spcAft>
                <a:spcPts val="200"/>
              </a:spcAft>
            </a:pPr>
            <a:r>
              <a:rPr lang="en-GB" sz="1200"/>
              <a:t>Consultation newsletter</a:t>
            </a:r>
            <a:endParaRPr lang="en-GB" sz="1200">
              <a:cs typeface="Arial"/>
            </a:endParaRPr>
          </a:p>
          <a:p>
            <a:pPr marL="269875" lvl="2" indent="-269875">
              <a:spcAft>
                <a:spcPts val="200"/>
              </a:spcAft>
            </a:pPr>
            <a:r>
              <a:rPr lang="en-GB" sz="1200">
                <a:cs typeface="Arial"/>
              </a:rPr>
              <a:t>Feedback form</a:t>
            </a:r>
          </a:p>
          <a:p>
            <a:pPr marL="0" lvl="2" indent="0">
              <a:spcAft>
                <a:spcPts val="200"/>
              </a:spcAft>
              <a:buNone/>
            </a:pPr>
            <a:endParaRPr lang="en-GB" sz="1200"/>
          </a:p>
          <a:p>
            <a:pPr marL="0" lvl="2" indent="0">
              <a:spcAft>
                <a:spcPts val="200"/>
              </a:spcAft>
              <a:buNone/>
            </a:pPr>
            <a:r>
              <a:rPr lang="en-GB" sz="1200" b="1">
                <a:solidFill>
                  <a:schemeClr val="accent1"/>
                </a:solidFill>
                <a:cs typeface="+mn-cs"/>
              </a:rPr>
              <a:t>Stakeholder briefings</a:t>
            </a:r>
            <a:endParaRPr lang="en-GB" sz="1200" b="1">
              <a:solidFill>
                <a:schemeClr val="accent1"/>
              </a:solidFill>
              <a:cs typeface="Arial"/>
            </a:endParaRPr>
          </a:p>
          <a:p>
            <a:pPr marL="269875" lvl="2" indent="-269875">
              <a:spcAft>
                <a:spcPts val="200"/>
              </a:spcAft>
            </a:pPr>
            <a:r>
              <a:rPr lang="en-US" sz="1200"/>
              <a:t>MPs</a:t>
            </a:r>
            <a:endParaRPr lang="en-US" sz="1200">
              <a:cs typeface="Arial"/>
            </a:endParaRPr>
          </a:p>
          <a:p>
            <a:pPr marL="269875" lvl="2" indent="-269875">
              <a:spcAft>
                <a:spcPts val="200"/>
              </a:spcAft>
            </a:pPr>
            <a:r>
              <a:rPr lang="en-US" sz="1200"/>
              <a:t>local elected representatives</a:t>
            </a:r>
            <a:endParaRPr lang="en-US" sz="1200">
              <a:cs typeface="Arial"/>
            </a:endParaRPr>
          </a:p>
          <a:p>
            <a:pPr marL="269875" lvl="2" indent="-269875">
              <a:spcAft>
                <a:spcPts val="200"/>
              </a:spcAft>
            </a:pPr>
            <a:r>
              <a:rPr lang="en-US" sz="1200"/>
              <a:t>parish councils </a:t>
            </a:r>
            <a:endParaRPr lang="en-US" sz="1200">
              <a:cs typeface="Arial"/>
            </a:endParaRPr>
          </a:p>
          <a:p>
            <a:pPr marL="269875" lvl="2" indent="-269875">
              <a:spcAft>
                <a:spcPts val="200"/>
              </a:spcAft>
            </a:pPr>
            <a:endParaRPr lang="en-US" sz="1200">
              <a:solidFill>
                <a:srgbClr val="55555A"/>
              </a:solidFill>
              <a:cs typeface="+mn-cs"/>
            </a:endParaRPr>
          </a:p>
          <a:p>
            <a:pPr marL="0" lvl="2" indent="0">
              <a:spcAft>
                <a:spcPts val="200"/>
              </a:spcAft>
              <a:buNone/>
            </a:pPr>
            <a:r>
              <a:rPr lang="en-GB" sz="1200" b="1">
                <a:solidFill>
                  <a:schemeClr val="accent1"/>
                </a:solidFill>
                <a:cs typeface="+mn-cs"/>
              </a:rPr>
              <a:t>Consultation events</a:t>
            </a:r>
            <a:endParaRPr lang="en-GB" sz="1200" b="1">
              <a:solidFill>
                <a:schemeClr val="accent1"/>
              </a:solidFill>
              <a:cs typeface="Arial"/>
            </a:endParaRPr>
          </a:p>
          <a:p>
            <a:pPr marL="269875" lvl="2" indent="-269875">
              <a:spcAft>
                <a:spcPts val="200"/>
              </a:spcAft>
            </a:pPr>
            <a:r>
              <a:rPr lang="en-GB" sz="1200">
                <a:cs typeface="Arial"/>
              </a:rPr>
              <a:t>12 face-to-face events</a:t>
            </a:r>
            <a:endParaRPr lang="en-GB" sz="1200" i="1">
              <a:ea typeface="+mn-lt"/>
              <a:cs typeface="+mn-lt"/>
            </a:endParaRPr>
          </a:p>
          <a:p>
            <a:pPr marL="269875" lvl="2" indent="-269875">
              <a:spcAft>
                <a:spcPts val="200"/>
              </a:spcAft>
            </a:pPr>
            <a:r>
              <a:rPr lang="en-GB" sz="1200">
                <a:cs typeface="Arial"/>
              </a:rPr>
              <a:t>four online webinars</a:t>
            </a:r>
          </a:p>
          <a:p>
            <a:pPr marL="269875" lvl="2" indent="-269875">
              <a:spcAft>
                <a:spcPts val="200"/>
              </a:spcAft>
            </a:pPr>
            <a:r>
              <a:rPr lang="en-GB" sz="1200">
                <a:cs typeface="Arial"/>
              </a:rPr>
              <a:t>direct engagement, including youth engagement and outreach to seldom heard groups and organisations</a:t>
            </a:r>
          </a:p>
          <a:p>
            <a:pPr marL="269875" lvl="2" indent="-269875">
              <a:spcAft>
                <a:spcPts val="200"/>
              </a:spcAft>
            </a:pPr>
            <a:endParaRPr lang="en-GB">
              <a:highlight>
                <a:srgbClr val="FFFF00"/>
              </a:highlight>
              <a:cs typeface="Arial"/>
            </a:endParaRPr>
          </a:p>
          <a:p>
            <a:pPr marL="269875" lvl="2" indent="-269875">
              <a:spcAft>
                <a:spcPts val="200"/>
              </a:spcAft>
            </a:pPr>
            <a:endParaRPr lang="en-GB" sz="1400">
              <a:cs typeface="Arial"/>
            </a:endParaRPr>
          </a:p>
          <a:p>
            <a:pPr marL="0" lvl="2" indent="0">
              <a:spcAft>
                <a:spcPts val="200"/>
              </a:spcAft>
              <a:buNone/>
            </a:pPr>
            <a:endParaRPr lang="en-GB" sz="1100">
              <a:cs typeface="Arial"/>
            </a:endParaRPr>
          </a:p>
          <a:p>
            <a:pPr marL="0" lvl="2" indent="0">
              <a:spcAft>
                <a:spcPts val="200"/>
              </a:spcAft>
              <a:buNone/>
            </a:pPr>
            <a:r>
              <a:rPr lang="en-GB"/>
              <a:t>				</a:t>
            </a:r>
            <a:endParaRPr lang="en-GB" sz="1600">
              <a:cs typeface="Arial"/>
            </a:endParaRPr>
          </a:p>
        </p:txBody>
      </p:sp>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a:xfrm>
            <a:off x="322780" y="230938"/>
            <a:ext cx="5544620" cy="430887"/>
          </a:xfrm>
        </p:spPr>
        <p:txBody>
          <a:bodyPr/>
          <a:lstStyle/>
          <a:p>
            <a:r>
              <a:rPr lang="en-GB"/>
              <a:t>How we are consulting </a:t>
            </a:r>
          </a:p>
        </p:txBody>
      </p:sp>
      <p:sp>
        <p:nvSpPr>
          <p:cNvPr id="3" name="Footer Placeholder 5">
            <a:extLst>
              <a:ext uri="{FF2B5EF4-FFF2-40B4-BE49-F238E27FC236}">
                <a16:creationId xmlns:a16="http://schemas.microsoft.com/office/drawing/2014/main" id="{3CF757B5-DD8E-CD11-C99D-E3C2D2EA3C2A}"/>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746884885"/>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cs typeface="Arial"/>
              </a:rPr>
              <a:t>Webinar events</a:t>
            </a:r>
            <a:endParaRPr lang="en-GB"/>
          </a:p>
        </p:txBody>
      </p:sp>
      <p:sp>
        <p:nvSpPr>
          <p:cNvPr id="6" name="TextBox 5">
            <a:extLst>
              <a:ext uri="{FF2B5EF4-FFF2-40B4-BE49-F238E27FC236}">
                <a16:creationId xmlns:a16="http://schemas.microsoft.com/office/drawing/2014/main" id="{1EE1C4FC-E69C-A389-99E0-B185E9DB0401}"/>
              </a:ext>
            </a:extLst>
          </p:cNvPr>
          <p:cNvSpPr txBox="1"/>
          <p:nvPr/>
        </p:nvSpPr>
        <p:spPr bwMode="auto">
          <a:xfrm>
            <a:off x="3200400" y="2343150"/>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buClr>
                <a:schemeClr val="tx1"/>
              </a:buClr>
            </a:pPr>
            <a:endParaRPr lang="en-US"/>
          </a:p>
        </p:txBody>
      </p:sp>
      <p:graphicFrame>
        <p:nvGraphicFramePr>
          <p:cNvPr id="4" name="Table 3">
            <a:extLst>
              <a:ext uri="{FF2B5EF4-FFF2-40B4-BE49-F238E27FC236}">
                <a16:creationId xmlns:a16="http://schemas.microsoft.com/office/drawing/2014/main" id="{4E29D008-D610-AB3B-FF25-8EEA2E350E21}"/>
              </a:ext>
            </a:extLst>
          </p:cNvPr>
          <p:cNvGraphicFramePr>
            <a:graphicFrameLocks noGrp="1"/>
          </p:cNvGraphicFramePr>
          <p:nvPr>
            <p:extLst>
              <p:ext uri="{D42A27DB-BD31-4B8C-83A1-F6EECF244321}">
                <p14:modId xmlns:p14="http://schemas.microsoft.com/office/powerpoint/2010/main" val="3682782849"/>
              </p:ext>
            </p:extLst>
          </p:nvPr>
        </p:nvGraphicFramePr>
        <p:xfrm>
          <a:off x="402980" y="835269"/>
          <a:ext cx="8198095" cy="2689346"/>
        </p:xfrm>
        <a:graphic>
          <a:graphicData uri="http://schemas.openxmlformats.org/drawingml/2006/table">
            <a:tbl>
              <a:tblPr firstRow="1" firstCol="1" bandRow="1">
                <a:tableStyleId>{5C22544A-7EE6-4342-B048-85BDC9FD1C3A}</a:tableStyleId>
              </a:tblPr>
              <a:tblGrid>
                <a:gridCol w="3527884">
                  <a:extLst>
                    <a:ext uri="{9D8B030D-6E8A-4147-A177-3AD203B41FA5}">
                      <a16:colId xmlns:a16="http://schemas.microsoft.com/office/drawing/2014/main" val="3717525226"/>
                    </a:ext>
                  </a:extLst>
                </a:gridCol>
                <a:gridCol w="4670211">
                  <a:extLst>
                    <a:ext uri="{9D8B030D-6E8A-4147-A177-3AD203B41FA5}">
                      <a16:colId xmlns:a16="http://schemas.microsoft.com/office/drawing/2014/main" val="1411056219"/>
                    </a:ext>
                  </a:extLst>
                </a:gridCol>
              </a:tblGrid>
              <a:tr h="336306">
                <a:tc>
                  <a:txBody>
                    <a:bodyPr/>
                    <a:lstStyle/>
                    <a:p>
                      <a:pPr algn="l"/>
                      <a:r>
                        <a:rPr lang="en-US">
                          <a:effectLst/>
                        </a:rPr>
                        <a:t>Date</a:t>
                      </a:r>
                    </a:p>
                  </a:txBody>
                  <a:tcPr marL="68580" marR="68580" marT="9525" marB="9525" anchor="b"/>
                </a:tc>
                <a:tc>
                  <a:txBody>
                    <a:bodyPr/>
                    <a:lstStyle/>
                    <a:p>
                      <a:pPr algn="l"/>
                      <a:r>
                        <a:rPr lang="en-US">
                          <a:effectLst/>
                        </a:rPr>
                        <a:t>Time</a:t>
                      </a:r>
                    </a:p>
                  </a:txBody>
                  <a:tcPr marL="68580" marR="68580" marT="9525" marB="9525" anchor="b"/>
                </a:tc>
                <a:extLst>
                  <a:ext uri="{0D108BD9-81ED-4DB2-BD59-A6C34878D82A}">
                    <a16:rowId xmlns:a16="http://schemas.microsoft.com/office/drawing/2014/main" val="2287327456"/>
                  </a:ext>
                </a:extLst>
              </a:tr>
              <a:tr h="588260">
                <a:tc>
                  <a:txBody>
                    <a:bodyPr/>
                    <a:lstStyle/>
                    <a:p>
                      <a:pPr marL="0" indent="0">
                        <a:buNone/>
                      </a:pPr>
                      <a:r>
                        <a:rPr lang="en-US">
                          <a:effectLst/>
                        </a:rPr>
                        <a:t>Wednesday 5 July</a:t>
                      </a:r>
                    </a:p>
                  </a:txBody>
                  <a:tcPr marL="68580" marR="68580" marT="9525" marB="9525" anchor="ctr"/>
                </a:tc>
                <a:tc>
                  <a:txBody>
                    <a:bodyPr/>
                    <a:lstStyle/>
                    <a:p>
                      <a:pPr marL="0" indent="0">
                        <a:buNone/>
                      </a:pPr>
                      <a:r>
                        <a:rPr lang="en-US">
                          <a:effectLst/>
                        </a:rPr>
                        <a:t>1-2pm </a:t>
                      </a:r>
                    </a:p>
                  </a:txBody>
                  <a:tcPr marL="68580" marR="68580" marT="9525" marB="9525" anchor="ctr"/>
                </a:tc>
                <a:extLst>
                  <a:ext uri="{0D108BD9-81ED-4DB2-BD59-A6C34878D82A}">
                    <a16:rowId xmlns:a16="http://schemas.microsoft.com/office/drawing/2014/main" val="3348301195"/>
                  </a:ext>
                </a:extLst>
              </a:tr>
              <a:tr h="588260">
                <a:tc>
                  <a:txBody>
                    <a:bodyPr/>
                    <a:lstStyle/>
                    <a:p>
                      <a:pPr marL="0" indent="0">
                        <a:buNone/>
                      </a:pPr>
                      <a:r>
                        <a:rPr lang="en-US">
                          <a:effectLst/>
                        </a:rPr>
                        <a:t>Tuesday 25 July</a:t>
                      </a:r>
                    </a:p>
                  </a:txBody>
                  <a:tcPr marL="68580" marR="68580" marT="9525" marB="9525" anchor="ctr"/>
                </a:tc>
                <a:tc>
                  <a:txBody>
                    <a:bodyPr/>
                    <a:lstStyle/>
                    <a:p>
                      <a:pPr marL="0" indent="0">
                        <a:buNone/>
                      </a:pPr>
                      <a:r>
                        <a:rPr lang="en-US">
                          <a:effectLst/>
                        </a:rPr>
                        <a:t>7-8pm</a:t>
                      </a:r>
                    </a:p>
                  </a:txBody>
                  <a:tcPr marL="68580" marR="68580" marT="9525" marB="9525" anchor="ctr"/>
                </a:tc>
                <a:extLst>
                  <a:ext uri="{0D108BD9-81ED-4DB2-BD59-A6C34878D82A}">
                    <a16:rowId xmlns:a16="http://schemas.microsoft.com/office/drawing/2014/main" val="3385925865"/>
                  </a:ext>
                </a:extLst>
              </a:tr>
              <a:tr h="588260">
                <a:tc>
                  <a:txBody>
                    <a:bodyPr/>
                    <a:lstStyle/>
                    <a:p>
                      <a:pPr marL="0" indent="0">
                        <a:buNone/>
                      </a:pPr>
                      <a:r>
                        <a:rPr lang="en-US">
                          <a:effectLst/>
                        </a:rPr>
                        <a:t>Saturday 12 August</a:t>
                      </a:r>
                    </a:p>
                  </a:txBody>
                  <a:tcPr marL="68580" marR="68580" marT="9525" marB="9525" anchor="ctr"/>
                </a:tc>
                <a:tc>
                  <a:txBody>
                    <a:bodyPr/>
                    <a:lstStyle/>
                    <a:p>
                      <a:pPr marL="0" indent="0">
                        <a:buNone/>
                      </a:pPr>
                      <a:r>
                        <a:rPr lang="en-US">
                          <a:effectLst/>
                        </a:rPr>
                        <a:t>10-11am</a:t>
                      </a:r>
                    </a:p>
                  </a:txBody>
                  <a:tcPr marL="68580" marR="68580" marT="9525" marB="9525" anchor="ctr"/>
                </a:tc>
                <a:extLst>
                  <a:ext uri="{0D108BD9-81ED-4DB2-BD59-A6C34878D82A}">
                    <a16:rowId xmlns:a16="http://schemas.microsoft.com/office/drawing/2014/main" val="241259970"/>
                  </a:ext>
                </a:extLst>
              </a:tr>
              <a:tr h="588260">
                <a:tc>
                  <a:txBody>
                    <a:bodyPr/>
                    <a:lstStyle/>
                    <a:p>
                      <a:pPr marL="0" indent="0">
                        <a:buNone/>
                      </a:pPr>
                      <a:r>
                        <a:rPr lang="en-US">
                          <a:effectLst/>
                        </a:rPr>
                        <a:t>Thursday 17 August</a:t>
                      </a:r>
                    </a:p>
                  </a:txBody>
                  <a:tcPr marL="68580" marR="68580" marT="9525" marB="9525" anchor="ctr"/>
                </a:tc>
                <a:tc>
                  <a:txBody>
                    <a:bodyPr/>
                    <a:lstStyle/>
                    <a:p>
                      <a:pPr marL="0" indent="0">
                        <a:buNone/>
                      </a:pPr>
                      <a:r>
                        <a:rPr lang="en-US">
                          <a:effectLst/>
                        </a:rPr>
                        <a:t>10-11am</a:t>
                      </a:r>
                    </a:p>
                  </a:txBody>
                  <a:tcPr marL="68580" marR="68580" marT="9525" marB="9525" anchor="ctr"/>
                </a:tc>
                <a:extLst>
                  <a:ext uri="{0D108BD9-81ED-4DB2-BD59-A6C34878D82A}">
                    <a16:rowId xmlns:a16="http://schemas.microsoft.com/office/drawing/2014/main" val="1694229560"/>
                  </a:ext>
                </a:extLst>
              </a:tr>
            </a:tbl>
          </a:graphicData>
        </a:graphic>
      </p:graphicFrame>
      <p:sp>
        <p:nvSpPr>
          <p:cNvPr id="5" name="TextBox 4">
            <a:extLst>
              <a:ext uri="{FF2B5EF4-FFF2-40B4-BE49-F238E27FC236}">
                <a16:creationId xmlns:a16="http://schemas.microsoft.com/office/drawing/2014/main" id="{B09B9534-5D94-DB37-86F1-36B8AF748CCA}"/>
              </a:ext>
            </a:extLst>
          </p:cNvPr>
          <p:cNvSpPr txBox="1"/>
          <p:nvPr/>
        </p:nvSpPr>
        <p:spPr bwMode="auto">
          <a:xfrm>
            <a:off x="3200400" y="2343150"/>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buClr>
                <a:schemeClr val="tx1"/>
              </a:buClr>
            </a:pPr>
            <a:endParaRPr lang="en-US"/>
          </a:p>
        </p:txBody>
      </p:sp>
      <p:sp>
        <p:nvSpPr>
          <p:cNvPr id="3" name="Footer Placeholder 5">
            <a:extLst>
              <a:ext uri="{FF2B5EF4-FFF2-40B4-BE49-F238E27FC236}">
                <a16:creationId xmlns:a16="http://schemas.microsoft.com/office/drawing/2014/main" id="{72C388C9-32A0-5672-8A5C-D6F0ED9DC0AA}"/>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4219598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cs typeface="Arial"/>
              </a:rPr>
              <a:t>Information Points</a:t>
            </a:r>
            <a:endParaRPr lang="en-GB"/>
          </a:p>
        </p:txBody>
      </p:sp>
      <p:sp>
        <p:nvSpPr>
          <p:cNvPr id="6" name="TextBox 5">
            <a:extLst>
              <a:ext uri="{FF2B5EF4-FFF2-40B4-BE49-F238E27FC236}">
                <a16:creationId xmlns:a16="http://schemas.microsoft.com/office/drawing/2014/main" id="{1EE1C4FC-E69C-A389-99E0-B185E9DB0401}"/>
              </a:ext>
            </a:extLst>
          </p:cNvPr>
          <p:cNvSpPr txBox="1"/>
          <p:nvPr/>
        </p:nvSpPr>
        <p:spPr bwMode="auto">
          <a:xfrm>
            <a:off x="3200400" y="2343150"/>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buClr>
                <a:schemeClr val="tx1"/>
              </a:buClr>
            </a:pPr>
            <a:endParaRPr lang="en-US"/>
          </a:p>
        </p:txBody>
      </p:sp>
      <p:graphicFrame>
        <p:nvGraphicFramePr>
          <p:cNvPr id="4" name="Table 3">
            <a:extLst>
              <a:ext uri="{FF2B5EF4-FFF2-40B4-BE49-F238E27FC236}">
                <a16:creationId xmlns:a16="http://schemas.microsoft.com/office/drawing/2014/main" id="{4E29D008-D610-AB3B-FF25-8EEA2E350E21}"/>
              </a:ext>
            </a:extLst>
          </p:cNvPr>
          <p:cNvGraphicFramePr>
            <a:graphicFrameLocks noGrp="1"/>
          </p:cNvGraphicFramePr>
          <p:nvPr>
            <p:extLst>
              <p:ext uri="{D42A27DB-BD31-4B8C-83A1-F6EECF244321}">
                <p14:modId xmlns:p14="http://schemas.microsoft.com/office/powerpoint/2010/main" val="268595436"/>
              </p:ext>
            </p:extLst>
          </p:nvPr>
        </p:nvGraphicFramePr>
        <p:xfrm>
          <a:off x="402980" y="835269"/>
          <a:ext cx="8060049" cy="3178836"/>
        </p:xfrm>
        <a:graphic>
          <a:graphicData uri="http://schemas.openxmlformats.org/drawingml/2006/table">
            <a:tbl>
              <a:tblPr firstRow="1" firstCol="1" bandRow="1">
                <a:tableStyleId>{5C22544A-7EE6-4342-B048-85BDC9FD1C3A}</a:tableStyleId>
              </a:tblPr>
              <a:tblGrid>
                <a:gridCol w="1753414">
                  <a:extLst>
                    <a:ext uri="{9D8B030D-6E8A-4147-A177-3AD203B41FA5}">
                      <a16:colId xmlns:a16="http://schemas.microsoft.com/office/drawing/2014/main" val="3717525226"/>
                    </a:ext>
                  </a:extLst>
                </a:gridCol>
                <a:gridCol w="2321169">
                  <a:extLst>
                    <a:ext uri="{9D8B030D-6E8A-4147-A177-3AD203B41FA5}">
                      <a16:colId xmlns:a16="http://schemas.microsoft.com/office/drawing/2014/main" val="1411056219"/>
                    </a:ext>
                  </a:extLst>
                </a:gridCol>
                <a:gridCol w="1638154">
                  <a:extLst>
                    <a:ext uri="{9D8B030D-6E8A-4147-A177-3AD203B41FA5}">
                      <a16:colId xmlns:a16="http://schemas.microsoft.com/office/drawing/2014/main" val="935988317"/>
                    </a:ext>
                  </a:extLst>
                </a:gridCol>
                <a:gridCol w="2347312">
                  <a:extLst>
                    <a:ext uri="{9D8B030D-6E8A-4147-A177-3AD203B41FA5}">
                      <a16:colId xmlns:a16="http://schemas.microsoft.com/office/drawing/2014/main" val="422067321"/>
                    </a:ext>
                  </a:extLst>
                </a:gridCol>
              </a:tblGrid>
              <a:tr h="188220">
                <a:tc>
                  <a:txBody>
                    <a:bodyPr/>
                    <a:lstStyle/>
                    <a:p>
                      <a:r>
                        <a:rPr lang="en-US">
                          <a:effectLst/>
                        </a:rPr>
                        <a:t>Venue</a:t>
                      </a:r>
                    </a:p>
                  </a:txBody>
                  <a:tcPr marL="68580" marR="68580" marT="9525" marB="9525" anchor="b"/>
                </a:tc>
                <a:tc>
                  <a:txBody>
                    <a:bodyPr/>
                    <a:lstStyle/>
                    <a:p>
                      <a:r>
                        <a:rPr lang="en-US">
                          <a:effectLst/>
                        </a:rPr>
                        <a:t>Address</a:t>
                      </a:r>
                    </a:p>
                  </a:txBody>
                  <a:tcPr marL="68580" marR="68580" marT="9525" marB="9525" anchor="b"/>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Venue</a:t>
                      </a:r>
                    </a:p>
                  </a:txBody>
                  <a:tcPr marL="68580" marR="68580" marT="9525" marB="9525" anchor="b">
                    <a:solidFill>
                      <a:srgbClr val="00148C"/>
                    </a:solidFill>
                  </a:tcPr>
                </a:tc>
                <a:tc>
                  <a:txBody>
                    <a:bodyPr/>
                    <a:lstStyle/>
                    <a:p>
                      <a:r>
                        <a:rPr lang="en-US">
                          <a:effectLst/>
                        </a:rPr>
                        <a:t>Address</a:t>
                      </a:r>
                    </a:p>
                  </a:txBody>
                  <a:tcPr marL="68580" marR="68580" marT="9525" marB="9525" anchor="b"/>
                </a:tc>
                <a:extLst>
                  <a:ext uri="{0D108BD9-81ED-4DB2-BD59-A6C34878D82A}">
                    <a16:rowId xmlns:a16="http://schemas.microsoft.com/office/drawing/2014/main" val="2287327456"/>
                  </a:ext>
                </a:extLst>
              </a:tr>
              <a:tr h="401536">
                <a:tc>
                  <a:txBody>
                    <a:bodyPr/>
                    <a:lstStyle/>
                    <a:p>
                      <a:pPr marL="0" indent="0">
                        <a:buNone/>
                      </a:pPr>
                      <a:r>
                        <a:rPr lang="en-US">
                          <a:effectLst/>
                        </a:rPr>
                        <a:t>Long Stratton Library</a:t>
                      </a:r>
                    </a:p>
                  </a:txBody>
                  <a:tcPr marL="68580" marR="68580" marT="9525" marB="9525" anchor="ctr"/>
                </a:tc>
                <a:tc>
                  <a:txBody>
                    <a:bodyPr/>
                    <a:lstStyle/>
                    <a:p>
                      <a:r>
                        <a:rPr lang="en-US" b="0"/>
                        <a:t>The Street, Long Stratton, NR15 2XJ</a:t>
                      </a:r>
                      <a:endParaRPr lang="en-GB" b="0"/>
                    </a:p>
                  </a:txBody>
                  <a:tcPr marL="68580" marR="68580" marT="9525" marB="9525" anchor="ctr"/>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Coggeshall Library</a:t>
                      </a:r>
                    </a:p>
                  </a:txBody>
                  <a:tcPr marL="68580" marR="68580" marT="9525" marB="9525" anchor="ctr">
                    <a:solidFill>
                      <a:srgbClr val="00148C"/>
                    </a:solidFill>
                  </a:tcPr>
                </a:tc>
                <a:tc>
                  <a:txBody>
                    <a:bodyPr/>
                    <a:lstStyle/>
                    <a:p>
                      <a:r>
                        <a:rPr lang="en-US" b="0"/>
                        <a:t>29 Stoneham Street, Coggeshall, Colchester, CO6 1UH</a:t>
                      </a:r>
                      <a:endParaRPr lang="en-GB" b="0"/>
                    </a:p>
                  </a:txBody>
                  <a:tcPr marL="68580" marR="68580" marT="9525" marB="9525" anchor="ctr"/>
                </a:tc>
                <a:extLst>
                  <a:ext uri="{0D108BD9-81ED-4DB2-BD59-A6C34878D82A}">
                    <a16:rowId xmlns:a16="http://schemas.microsoft.com/office/drawing/2014/main" val="3348301195"/>
                  </a:ext>
                </a:extLst>
              </a:tr>
              <a:tr h="401536">
                <a:tc>
                  <a:txBody>
                    <a:bodyPr/>
                    <a:lstStyle/>
                    <a:p>
                      <a:pPr marL="0" indent="0">
                        <a:buNone/>
                      </a:pPr>
                      <a:r>
                        <a:rPr lang="en-US">
                          <a:effectLst/>
                        </a:rPr>
                        <a:t>Diss Library</a:t>
                      </a:r>
                    </a:p>
                  </a:txBody>
                  <a:tcPr marL="68580" marR="68580" marT="9525" marB="9525" anchor="ctr"/>
                </a:tc>
                <a:tc>
                  <a:txBody>
                    <a:bodyPr/>
                    <a:lstStyle/>
                    <a:p>
                      <a:r>
                        <a:rPr lang="en-US" b="0"/>
                        <a:t>Church Street, Diss, IP22 4DD</a:t>
                      </a:r>
                      <a:endParaRPr lang="en-GB" b="0"/>
                    </a:p>
                  </a:txBody>
                  <a:tcPr marL="68580" marR="68580" marT="9525" marB="9525" anchor="ctr"/>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Writtle Library</a:t>
                      </a:r>
                    </a:p>
                  </a:txBody>
                  <a:tcPr marL="68580" marR="68580" marT="9525" marB="9525" anchor="ctr">
                    <a:solidFill>
                      <a:srgbClr val="00148C"/>
                    </a:solidFill>
                  </a:tcPr>
                </a:tc>
                <a:tc>
                  <a:txBody>
                    <a:bodyPr/>
                    <a:lstStyle/>
                    <a:p>
                      <a:r>
                        <a:rPr lang="en-US" b="0"/>
                        <a:t>45 The Green, Writtle, Chelmsford, CM1 3DT</a:t>
                      </a:r>
                      <a:endParaRPr lang="en-GB" b="0"/>
                    </a:p>
                  </a:txBody>
                  <a:tcPr marL="68580" marR="68580" marT="9525" marB="9525" anchor="ctr"/>
                </a:tc>
                <a:extLst>
                  <a:ext uri="{0D108BD9-81ED-4DB2-BD59-A6C34878D82A}">
                    <a16:rowId xmlns:a16="http://schemas.microsoft.com/office/drawing/2014/main" val="3385925865"/>
                  </a:ext>
                </a:extLst>
              </a:tr>
              <a:tr h="401536">
                <a:tc>
                  <a:txBody>
                    <a:bodyPr/>
                    <a:lstStyle/>
                    <a:p>
                      <a:pPr marL="0" indent="0">
                        <a:buNone/>
                      </a:pPr>
                      <a:r>
                        <a:rPr lang="en-US">
                          <a:effectLst/>
                        </a:rPr>
                        <a:t>Stowmarket Library</a:t>
                      </a:r>
                    </a:p>
                  </a:txBody>
                  <a:tcPr marL="68580" marR="68580" marT="9525" marB="9525" anchor="ctr"/>
                </a:tc>
                <a:tc>
                  <a:txBody>
                    <a:bodyPr/>
                    <a:lstStyle/>
                    <a:p>
                      <a:r>
                        <a:rPr lang="en-US" b="0"/>
                        <a:t>Milton Road, </a:t>
                      </a:r>
                      <a:r>
                        <a:rPr lang="en-US" b="0" err="1"/>
                        <a:t>Stowmarket</a:t>
                      </a:r>
                      <a:r>
                        <a:rPr lang="en-US" b="0"/>
                        <a:t>, IP14 1EX</a:t>
                      </a:r>
                      <a:endParaRPr lang="en-GB" b="0"/>
                    </a:p>
                  </a:txBody>
                  <a:tcPr marL="68580" marR="68580" marT="9525" marB="9525" anchor="ctr"/>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Chelmsford Library</a:t>
                      </a:r>
                    </a:p>
                  </a:txBody>
                  <a:tcPr marL="68580" marR="68580" marT="9525" marB="9525" anchor="ctr">
                    <a:solidFill>
                      <a:srgbClr val="00148C"/>
                    </a:solidFill>
                  </a:tcPr>
                </a:tc>
                <a:tc>
                  <a:txBody>
                    <a:bodyPr/>
                    <a:lstStyle/>
                    <a:p>
                      <a:r>
                        <a:rPr lang="en-US" b="0"/>
                        <a:t>County Hall, Market Road, Chelmsford, CM1 1QH</a:t>
                      </a:r>
                      <a:endParaRPr lang="en-GB" b="0"/>
                    </a:p>
                  </a:txBody>
                  <a:tcPr marL="68580" marR="68580" marT="9525" marB="9525" anchor="ctr"/>
                </a:tc>
                <a:extLst>
                  <a:ext uri="{0D108BD9-81ED-4DB2-BD59-A6C34878D82A}">
                    <a16:rowId xmlns:a16="http://schemas.microsoft.com/office/drawing/2014/main" val="241259970"/>
                  </a:ext>
                </a:extLst>
              </a:tr>
              <a:tr h="401536">
                <a:tc>
                  <a:txBody>
                    <a:bodyPr/>
                    <a:lstStyle/>
                    <a:p>
                      <a:pPr marL="0" indent="0">
                        <a:buNone/>
                      </a:pPr>
                      <a:r>
                        <a:rPr lang="en-US">
                          <a:effectLst/>
                        </a:rPr>
                        <a:t>Suffolk County Council</a:t>
                      </a:r>
                    </a:p>
                  </a:txBody>
                  <a:tcPr marL="68580" marR="68580" marT="9525" marB="9525" anchor="ctr"/>
                </a:tc>
                <a:tc>
                  <a:txBody>
                    <a:bodyPr/>
                    <a:lstStyle/>
                    <a:p>
                      <a:r>
                        <a:rPr lang="en-US" b="0"/>
                        <a:t>Endeavour House, 8 Russell Rd, Ipswich, IP1 2BX</a:t>
                      </a:r>
                      <a:endParaRPr lang="en-GB" b="0"/>
                    </a:p>
                  </a:txBody>
                  <a:tcPr marL="68580" marR="68580" marT="9525" marB="9525" anchor="ctr"/>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Ingatestone Library</a:t>
                      </a:r>
                    </a:p>
                  </a:txBody>
                  <a:tcPr marL="68580" marR="68580" marT="9525" marB="9525" anchor="ctr">
                    <a:solidFill>
                      <a:srgbClr val="00148C"/>
                    </a:solidFill>
                  </a:tcPr>
                </a:tc>
                <a:tc>
                  <a:txBody>
                    <a:bodyPr/>
                    <a:lstStyle/>
                    <a:p>
                      <a:r>
                        <a:rPr lang="en-US" b="0"/>
                        <a:t>High Street, Ingatestone, CM4 9EU</a:t>
                      </a:r>
                      <a:endParaRPr lang="en-GB" b="0"/>
                    </a:p>
                  </a:txBody>
                  <a:tcPr marL="68580" marR="68580" marT="9525" marB="9525" anchor="ctr"/>
                </a:tc>
                <a:extLst>
                  <a:ext uri="{0D108BD9-81ED-4DB2-BD59-A6C34878D82A}">
                    <a16:rowId xmlns:a16="http://schemas.microsoft.com/office/drawing/2014/main" val="1694229560"/>
                  </a:ext>
                </a:extLst>
              </a:tr>
              <a:tr h="401536">
                <a:tc>
                  <a:txBody>
                    <a:bodyPr/>
                    <a:lstStyle/>
                    <a:p>
                      <a:pPr marL="0" indent="0">
                        <a:buNone/>
                      </a:pPr>
                      <a:r>
                        <a:rPr lang="en-US">
                          <a:effectLst/>
                        </a:rPr>
                        <a:t>Capel Library</a:t>
                      </a:r>
                    </a:p>
                  </a:txBody>
                  <a:tcPr marL="68580" marR="68580" marT="9525" marB="9525" anchor="ctr"/>
                </a:tc>
                <a:tc>
                  <a:txBody>
                    <a:bodyPr/>
                    <a:lstStyle/>
                    <a:p>
                      <a:r>
                        <a:rPr lang="en-US" b="0"/>
                        <a:t>The Street, Capel St Mary, Ipswich, IP9 2EF</a:t>
                      </a:r>
                      <a:endParaRPr lang="en-GB" b="0"/>
                    </a:p>
                  </a:txBody>
                  <a:tcPr marL="68580" marR="68580" marT="9525" marB="9525" anchor="ctr"/>
                </a:tc>
                <a:tc>
                  <a:txBody>
                    <a:bodyPr/>
                    <a:lstStyle/>
                    <a:p>
                      <a:pPr mar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Brentwood Borough Council</a:t>
                      </a:r>
                    </a:p>
                  </a:txBody>
                  <a:tcPr marL="68580" marR="68580" marT="9525" marB="9525" anchor="ctr">
                    <a:solidFill>
                      <a:srgbClr val="00148C"/>
                    </a:solidFill>
                  </a:tcPr>
                </a:tc>
                <a:tc>
                  <a:txBody>
                    <a:bodyPr/>
                    <a:lstStyle/>
                    <a:p>
                      <a:r>
                        <a:rPr lang="en-US" b="0"/>
                        <a:t>Town Hall, </a:t>
                      </a:r>
                      <a:r>
                        <a:rPr lang="en-US" b="0" err="1"/>
                        <a:t>Ingrave</a:t>
                      </a:r>
                      <a:r>
                        <a:rPr lang="en-US" b="0"/>
                        <a:t> Road, Brentwood, CM15 8AY</a:t>
                      </a:r>
                      <a:endParaRPr lang="en-GB" b="0"/>
                    </a:p>
                  </a:txBody>
                  <a:tcPr marL="68580" marR="68580" marT="9525" marB="9525" anchor="ctr"/>
                </a:tc>
                <a:extLst>
                  <a:ext uri="{0D108BD9-81ED-4DB2-BD59-A6C34878D82A}">
                    <a16:rowId xmlns:a16="http://schemas.microsoft.com/office/drawing/2014/main" val="722103262"/>
                  </a:ext>
                </a:extLst>
              </a:tr>
              <a:tr h="401536">
                <a:tc>
                  <a:txBody>
                    <a:bodyPr/>
                    <a:lstStyle/>
                    <a:p>
                      <a:r>
                        <a:rPr lang="en-GB"/>
                        <a:t>Tendring District Council</a:t>
                      </a:r>
                    </a:p>
                  </a:txBody>
                  <a:tcPr marL="68580" marR="68580" marT="9524" marB="9524" anchor="ctr"/>
                </a:tc>
                <a:tc>
                  <a:txBody>
                    <a:bodyPr/>
                    <a:lstStyle/>
                    <a:p>
                      <a:r>
                        <a:rPr lang="fr-FR" b="0"/>
                        <a:t>88-90 Pier Avenue, </a:t>
                      </a:r>
                      <a:r>
                        <a:rPr lang="fr-FR" b="0" err="1"/>
                        <a:t>Clacton</a:t>
                      </a:r>
                      <a:r>
                        <a:rPr lang="fr-FR" b="0"/>
                        <a:t> on </a:t>
                      </a:r>
                      <a:r>
                        <a:rPr lang="fr-FR" b="0" err="1"/>
                        <a:t>Sea</a:t>
                      </a:r>
                      <a:r>
                        <a:rPr lang="fr-FR" b="0"/>
                        <a:t>, Essex, CO15 1TN</a:t>
                      </a:r>
                      <a:endParaRPr lang="en-GB" b="0"/>
                    </a:p>
                  </a:txBody>
                  <a:tcPr marL="68580" marR="68580" marT="9524" marB="9524" anchor="ctr"/>
                </a:tc>
                <a:tc>
                  <a:txBody>
                    <a:bodyPr/>
                    <a:lstStyle/>
                    <a:p>
                      <a:pPr marL="0" lvl="0" indent="0" algn="l" rtl="0" eaLnBrk="1" fontAlgn="base" hangingPunct="1">
                        <a:spcBef>
                          <a:spcPct val="0"/>
                        </a:spcBef>
                        <a:spcAft>
                          <a:spcPts val="600"/>
                        </a:spcAft>
                        <a:buClr>
                          <a:schemeClr val="tx1"/>
                        </a:buClr>
                        <a:buFontTx/>
                        <a:buNone/>
                      </a:pPr>
                      <a:r>
                        <a:rPr lang="en-US" sz="1200" b="1">
                          <a:solidFill>
                            <a:schemeClr val="lt1"/>
                          </a:solidFill>
                          <a:effectLst/>
                          <a:latin typeface="+mn-lt"/>
                          <a:ea typeface="+mn-ea"/>
                          <a:cs typeface="+mn-cs"/>
                        </a:rPr>
                        <a:t>Tilbury Library</a:t>
                      </a:r>
                    </a:p>
                  </a:txBody>
                  <a:tcPr marL="68580" marR="68580" marT="9524" marB="9524" anchor="ctr">
                    <a:solidFill>
                      <a:srgbClr val="00148C"/>
                    </a:solidFill>
                  </a:tcPr>
                </a:tc>
                <a:tc>
                  <a:txBody>
                    <a:bodyPr/>
                    <a:lstStyle/>
                    <a:p>
                      <a:r>
                        <a:rPr lang="en-US" b="0" err="1"/>
                        <a:t>Kanmore</a:t>
                      </a:r>
                      <a:r>
                        <a:rPr lang="en-US" b="0"/>
                        <a:t> House, 16 Civic Square, Tilbury RM18 8AD</a:t>
                      </a:r>
                      <a:endParaRPr lang="en-GB" b="0"/>
                    </a:p>
                  </a:txBody>
                  <a:tcPr marL="68580" marR="68580" marT="9524" marB="9524" anchor="ctr"/>
                </a:tc>
                <a:extLst>
                  <a:ext uri="{0D108BD9-81ED-4DB2-BD59-A6C34878D82A}">
                    <a16:rowId xmlns:a16="http://schemas.microsoft.com/office/drawing/2014/main" val="179027360"/>
                  </a:ext>
                </a:extLst>
              </a:tr>
              <a:tr h="401536">
                <a:tc>
                  <a:txBody>
                    <a:bodyPr/>
                    <a:lstStyle/>
                    <a:p>
                      <a:pPr marL="0" lvl="0" indent="0">
                        <a:buNone/>
                      </a:pPr>
                      <a:r>
                        <a:rPr lang="en-US">
                          <a:effectLst/>
                        </a:rPr>
                        <a:t>Colchester Library</a:t>
                      </a:r>
                    </a:p>
                  </a:txBody>
                  <a:tcPr marL="68580" marR="68580" marT="9524" marB="9524" anchor="ctr"/>
                </a:tc>
                <a:tc>
                  <a:txBody>
                    <a:bodyPr/>
                    <a:lstStyle/>
                    <a:p>
                      <a:r>
                        <a:rPr lang="en-US" b="0"/>
                        <a:t>Trinity Square, Colchester, CO1 1JB</a:t>
                      </a:r>
                      <a:endParaRPr lang="en-GB" b="0"/>
                    </a:p>
                  </a:txBody>
                  <a:tcPr marL="68580" marR="68580" marT="9524" marB="9524" anchor="ctr"/>
                </a:tc>
                <a:tc>
                  <a:txBody>
                    <a:bodyPr/>
                    <a:lstStyle/>
                    <a:p>
                      <a:pPr marL="0" indent="0" algn="l" rtl="0" eaLnBrk="1" fontAlgn="base" hangingPunct="1">
                        <a:spcBef>
                          <a:spcPct val="0"/>
                        </a:spcBef>
                        <a:spcAft>
                          <a:spcPts val="600"/>
                        </a:spcAft>
                        <a:buClr>
                          <a:schemeClr val="tx1"/>
                        </a:buClr>
                        <a:buFontTx/>
                        <a:buNone/>
                      </a:pPr>
                      <a:endParaRPr lang="en-US" sz="1200" b="1">
                        <a:solidFill>
                          <a:schemeClr val="lt1"/>
                        </a:solidFill>
                        <a:effectLst/>
                        <a:latin typeface="+mn-lt"/>
                        <a:ea typeface="+mn-ea"/>
                        <a:cs typeface="+mn-cs"/>
                      </a:endParaRPr>
                    </a:p>
                  </a:txBody>
                  <a:tcPr marL="68580" marR="68580" marT="9525" marB="9525" anchor="ctr">
                    <a:solidFill>
                      <a:srgbClr val="00148C"/>
                    </a:solidFill>
                  </a:tcPr>
                </a:tc>
                <a:tc>
                  <a:txBody>
                    <a:bodyPr/>
                    <a:lstStyle/>
                    <a:p>
                      <a:endParaRPr lang="en-GB"/>
                    </a:p>
                  </a:txBody>
                  <a:tcPr marL="68580" marR="68580" marT="9525" marB="9525" anchor="ctr"/>
                </a:tc>
                <a:extLst>
                  <a:ext uri="{0D108BD9-81ED-4DB2-BD59-A6C34878D82A}">
                    <a16:rowId xmlns:a16="http://schemas.microsoft.com/office/drawing/2014/main" val="1526911505"/>
                  </a:ext>
                </a:extLst>
              </a:tr>
            </a:tbl>
          </a:graphicData>
        </a:graphic>
      </p:graphicFrame>
      <p:sp>
        <p:nvSpPr>
          <p:cNvPr id="3" name="Footer Placeholder 5">
            <a:extLst>
              <a:ext uri="{FF2B5EF4-FFF2-40B4-BE49-F238E27FC236}">
                <a16:creationId xmlns:a16="http://schemas.microsoft.com/office/drawing/2014/main" id="{4FF55ECA-61D9-6BE3-54A0-214051A186DC}"/>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908259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44EA761-C605-45A1-95BC-CB8D4BA4CF9D}"/>
              </a:ext>
            </a:extLst>
          </p:cNvPr>
          <p:cNvSpPr>
            <a:spLocks noGrp="1"/>
          </p:cNvSpPr>
          <p:nvPr>
            <p:ph type="title"/>
          </p:nvPr>
        </p:nvSpPr>
        <p:spPr>
          <a:xfrm>
            <a:off x="322780" y="267573"/>
            <a:ext cx="5544620" cy="430887"/>
          </a:xfrm>
        </p:spPr>
        <p:txBody>
          <a:bodyPr/>
          <a:lstStyle/>
          <a:p>
            <a:r>
              <a:rPr lang="en-US"/>
              <a:t>How to respond to our consultation</a:t>
            </a:r>
            <a:endParaRPr lang="en-GB"/>
          </a:p>
        </p:txBody>
      </p:sp>
      <p:sp>
        <p:nvSpPr>
          <p:cNvPr id="7" name="Text Placeholder 4">
            <a:extLst>
              <a:ext uri="{FF2B5EF4-FFF2-40B4-BE49-F238E27FC236}">
                <a16:creationId xmlns:a16="http://schemas.microsoft.com/office/drawing/2014/main" id="{08482979-AAE9-46FA-A056-76626A6B52A0}"/>
              </a:ext>
            </a:extLst>
          </p:cNvPr>
          <p:cNvSpPr>
            <a:spLocks noGrp="1"/>
          </p:cNvSpPr>
          <p:nvPr>
            <p:ph type="body" sz="quarter" idx="16"/>
          </p:nvPr>
        </p:nvSpPr>
        <p:spPr>
          <a:xfrm>
            <a:off x="322780" y="924531"/>
            <a:ext cx="8255643" cy="3585597"/>
          </a:xfrm>
        </p:spPr>
        <p:txBody>
          <a:bodyPr/>
          <a:lstStyle/>
          <a:p>
            <a:pPr marL="269875" lvl="2" indent="-269875">
              <a:spcAft>
                <a:spcPts val="200"/>
              </a:spcAft>
            </a:pPr>
            <a:r>
              <a:rPr lang="en-US" sz="1300"/>
              <a:t>to sign up for a webinar or speak to the project team, please contact us using the details below.</a:t>
            </a:r>
            <a:endParaRPr lang="en-US" sz="1300">
              <a:cs typeface="Arial"/>
            </a:endParaRPr>
          </a:p>
          <a:p>
            <a:pPr marL="0" lvl="2" indent="0">
              <a:spcAft>
                <a:spcPts val="200"/>
              </a:spcAft>
              <a:buNone/>
            </a:pPr>
            <a:endParaRPr lang="en-US" sz="1300">
              <a:cs typeface="Arial"/>
            </a:endParaRPr>
          </a:p>
          <a:p>
            <a:pPr marL="555625" lvl="3" indent="-285750">
              <a:spcAft>
                <a:spcPts val="200"/>
              </a:spcAft>
              <a:buFont typeface="Arial" panose="020B0604020202020204" pitchFamily="34" charset="0"/>
              <a:buChar char="•"/>
            </a:pPr>
            <a:r>
              <a:rPr lang="en-GB" sz="1300" b="1"/>
              <a:t>Website</a:t>
            </a:r>
            <a:r>
              <a:rPr lang="en-GB" sz="1300"/>
              <a:t>: </a:t>
            </a:r>
            <a:r>
              <a:rPr lang="en-GB" sz="1300" b="0" i="0" u="sng" strike="noStrike">
                <a:solidFill>
                  <a:srgbClr val="0000FF"/>
                </a:solidFill>
                <a:effectLst/>
                <a:hlinkClick r:id="rId3"/>
              </a:rPr>
              <a:t>www.nationalgrid.com/norwich-to-tilbury</a:t>
            </a:r>
            <a:endParaRPr lang="en-GB" sz="1300" b="0" i="0" u="sng" strike="noStrike">
              <a:solidFill>
                <a:srgbClr val="0000FF"/>
              </a:solidFill>
              <a:effectLst/>
            </a:endParaRPr>
          </a:p>
          <a:p>
            <a:pPr marL="555625" lvl="3" indent="-285750">
              <a:spcAft>
                <a:spcPts val="200"/>
              </a:spcAft>
              <a:buFont typeface="Arial" panose="020B0604020202020204" pitchFamily="34" charset="0"/>
              <a:buChar char="•"/>
            </a:pPr>
            <a:r>
              <a:rPr lang="fr-FR" sz="1300" b="1"/>
              <a:t>Email</a:t>
            </a:r>
            <a:r>
              <a:rPr lang="fr-FR" sz="1300"/>
              <a:t>:</a:t>
            </a:r>
            <a:r>
              <a:rPr lang="en-GB" sz="1300">
                <a:solidFill>
                  <a:srgbClr val="FFFFFF"/>
                </a:solidFill>
              </a:rPr>
              <a:t> </a:t>
            </a:r>
            <a:r>
              <a:rPr lang="en-GB" sz="1300" b="0" i="0" u="sng" strike="noStrike">
                <a:solidFill>
                  <a:srgbClr val="0000FF"/>
                </a:solidFill>
                <a:effectLst/>
                <a:hlinkClick r:id="rId4"/>
              </a:rPr>
              <a:t>contact@n-t.nationalgrid.com</a:t>
            </a:r>
            <a:endParaRPr lang="en-GB" sz="1300" i="0" u="none" strike="noStrike" baseline="0">
              <a:solidFill>
                <a:srgbClr val="FFFFFF"/>
              </a:solidFill>
              <a:cs typeface="Arial"/>
            </a:endParaRPr>
          </a:p>
          <a:p>
            <a:pPr marL="555625" lvl="3" indent="-285750">
              <a:spcAft>
                <a:spcPts val="200"/>
              </a:spcAft>
              <a:buFont typeface="Arial" panose="020B0604020202020204" pitchFamily="34" charset="0"/>
              <a:buChar char="•"/>
            </a:pPr>
            <a:r>
              <a:rPr lang="en-GB" sz="1300" b="1"/>
              <a:t>Call</a:t>
            </a:r>
            <a:r>
              <a:rPr lang="en-GB" sz="1300"/>
              <a:t>: 0800 151 0992</a:t>
            </a:r>
            <a:endParaRPr lang="en-GB" sz="1300">
              <a:cs typeface="Arial"/>
            </a:endParaRPr>
          </a:p>
          <a:p>
            <a:pPr marL="269875" lvl="2" indent="-269875">
              <a:spcAft>
                <a:spcPts val="200"/>
              </a:spcAft>
            </a:pPr>
            <a:endParaRPr lang="en-US" sz="1300">
              <a:cs typeface="Arial"/>
            </a:endParaRPr>
          </a:p>
          <a:p>
            <a:pPr marL="269875" lvl="2" indent="-269875">
              <a:spcAft>
                <a:spcPts val="200"/>
              </a:spcAft>
            </a:pPr>
            <a:r>
              <a:rPr lang="en-US" sz="1300"/>
              <a:t>feedback forms are available:</a:t>
            </a:r>
          </a:p>
          <a:p>
            <a:pPr lvl="3">
              <a:spcAft>
                <a:spcPts val="200"/>
              </a:spcAft>
              <a:buFont typeface="Arial" panose="020B0604020202020204" pitchFamily="34" charset="0"/>
              <a:buChar char="•"/>
            </a:pPr>
            <a:r>
              <a:rPr lang="en-US" sz="1300"/>
              <a:t>online</a:t>
            </a:r>
          </a:p>
          <a:p>
            <a:pPr lvl="3">
              <a:spcAft>
                <a:spcPts val="200"/>
              </a:spcAft>
              <a:buFont typeface="Arial" panose="020B0604020202020204" pitchFamily="34" charset="0"/>
              <a:buChar char="•"/>
            </a:pPr>
            <a:r>
              <a:rPr lang="en-US" sz="1300"/>
              <a:t>at information points</a:t>
            </a:r>
          </a:p>
          <a:p>
            <a:pPr lvl="3">
              <a:spcAft>
                <a:spcPts val="200"/>
              </a:spcAft>
              <a:buFont typeface="Arial" panose="020B0604020202020204" pitchFamily="34" charset="0"/>
              <a:buChar char="•"/>
            </a:pPr>
            <a:r>
              <a:rPr lang="en-US" sz="1300"/>
              <a:t>at public events.</a:t>
            </a:r>
          </a:p>
          <a:p>
            <a:pPr marL="270000" lvl="3" indent="0">
              <a:spcAft>
                <a:spcPts val="200"/>
              </a:spcAft>
              <a:buNone/>
            </a:pPr>
            <a:endParaRPr lang="en-US" sz="1300"/>
          </a:p>
          <a:p>
            <a:pPr marL="269875" lvl="2" indent="-269875">
              <a:spcAft>
                <a:spcPts val="200"/>
              </a:spcAft>
            </a:pPr>
            <a:r>
              <a:rPr lang="en-US" sz="1300"/>
              <a:t>you can request paper copies of all materials and feedback forms over the phone or by email.</a:t>
            </a:r>
          </a:p>
          <a:p>
            <a:pPr marL="269875" lvl="2" indent="-269875">
              <a:spcAft>
                <a:spcPts val="200"/>
              </a:spcAft>
            </a:pPr>
            <a:endParaRPr lang="en-US" sz="1300">
              <a:highlight>
                <a:srgbClr val="FFFF00"/>
              </a:highlight>
            </a:endParaRPr>
          </a:p>
          <a:p>
            <a:pPr marL="269875" lvl="2" indent="-269875">
              <a:spcAft>
                <a:spcPts val="200"/>
              </a:spcAft>
            </a:pPr>
            <a:r>
              <a:rPr lang="en-US" sz="1300"/>
              <a:t>if you feel your land may be affected by the proposals, please contact the Lands Team at Fisher German:</a:t>
            </a:r>
          </a:p>
          <a:p>
            <a:pPr lvl="3">
              <a:spcAft>
                <a:spcPts val="200"/>
              </a:spcAft>
              <a:buFont typeface="Arial" panose="020B0604020202020204" pitchFamily="34" charset="0"/>
              <a:buChar char="•"/>
            </a:pPr>
            <a:r>
              <a:rPr lang="en-US" sz="1300" b="1"/>
              <a:t>Email:</a:t>
            </a:r>
            <a:r>
              <a:rPr lang="en-US" sz="1300"/>
              <a:t> </a:t>
            </a:r>
            <a:r>
              <a:rPr lang="en-US" sz="1300">
                <a:hlinkClick r:id="rId5"/>
              </a:rPr>
              <a:t>Norwich-Tilbury@fishergerman.co.uk</a:t>
            </a:r>
            <a:endParaRPr lang="en-US" sz="1300"/>
          </a:p>
          <a:p>
            <a:pPr lvl="3">
              <a:spcAft>
                <a:spcPts val="200"/>
              </a:spcAft>
              <a:buFont typeface="Arial" panose="020B0604020202020204" pitchFamily="34" charset="0"/>
              <a:buChar char="•"/>
            </a:pPr>
            <a:r>
              <a:rPr lang="en-US" sz="1300" b="1"/>
              <a:t>Call</a:t>
            </a:r>
            <a:r>
              <a:rPr lang="en-US" sz="1300"/>
              <a:t>: 0808 175 3314</a:t>
            </a:r>
            <a:endParaRPr lang="en-US" sz="1300" b="1"/>
          </a:p>
        </p:txBody>
      </p:sp>
      <p:sp>
        <p:nvSpPr>
          <p:cNvPr id="3" name="Footer Placeholder 6">
            <a:extLst>
              <a:ext uri="{FF2B5EF4-FFF2-40B4-BE49-F238E27FC236}">
                <a16:creationId xmlns:a16="http://schemas.microsoft.com/office/drawing/2014/main" id="{CE3122D7-095D-EEEE-2C5F-74EEB99AA285}"/>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1503047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ield of flowers with power lines in the background&#10;&#10;Description automatically generated with low confidence">
            <a:extLst>
              <a:ext uri="{FF2B5EF4-FFF2-40B4-BE49-F238E27FC236}">
                <a16:creationId xmlns:a16="http://schemas.microsoft.com/office/drawing/2014/main" id="{BDA2798A-1EB5-9339-555B-AF92326D1D18}"/>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5140022" cy="492443"/>
          </a:xfrm>
        </p:spPr>
        <p:txBody>
          <a:bodyPr/>
          <a:lstStyle/>
          <a:p>
            <a:r>
              <a:rPr lang="en-GB"/>
              <a:t>Q&amp;A</a:t>
            </a:r>
            <a:endParaRPr lang="en-GB">
              <a:cs typeface="Arial"/>
            </a:endParaRPr>
          </a:p>
        </p:txBody>
      </p:sp>
      <p:sp>
        <p:nvSpPr>
          <p:cNvPr id="3" name="Text Placeholder 2"/>
          <p:cNvSpPr>
            <a:spLocks noGrp="1"/>
          </p:cNvSpPr>
          <p:nvPr>
            <p:ph type="body" sz="quarter" idx="17"/>
          </p:nvPr>
        </p:nvSpPr>
        <p:spPr/>
        <p:txBody>
          <a:bodyPr/>
          <a:lstStyle/>
          <a:p>
            <a:r>
              <a:rPr lang="en-GB"/>
              <a:t>06</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1268672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ower lines in a field&#10;&#10;Description automatically generated with low confidence">
            <a:extLst>
              <a:ext uri="{FF2B5EF4-FFF2-40B4-BE49-F238E27FC236}">
                <a16:creationId xmlns:a16="http://schemas.microsoft.com/office/drawing/2014/main" id="{26B8CBFB-E715-E881-FFC3-B9432B7BA174}"/>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3982861" cy="984885"/>
          </a:xfrm>
        </p:spPr>
        <p:txBody>
          <a:bodyPr/>
          <a:lstStyle/>
          <a:p>
            <a:r>
              <a:rPr lang="en-GB"/>
              <a:t>Introduction and project background</a:t>
            </a:r>
          </a:p>
        </p:txBody>
      </p:sp>
      <p:sp>
        <p:nvSpPr>
          <p:cNvPr id="3" name="Text Placeholder 2"/>
          <p:cNvSpPr>
            <a:spLocks noGrp="1"/>
          </p:cNvSpPr>
          <p:nvPr>
            <p:ph type="body" sz="quarter" idx="17"/>
          </p:nvPr>
        </p:nvSpPr>
        <p:spPr/>
        <p:txBody>
          <a:bodyPr/>
          <a:lstStyle/>
          <a:p>
            <a:r>
              <a:rPr lang="en-GB"/>
              <a:t>01</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32818298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D62AD-89DC-4DA7-AA12-1176EDCA180B}"/>
              </a:ext>
            </a:extLst>
          </p:cNvPr>
          <p:cNvSpPr>
            <a:spLocks noGrp="1"/>
          </p:cNvSpPr>
          <p:nvPr>
            <p:ph type="title"/>
          </p:nvPr>
        </p:nvSpPr>
        <p:spPr/>
        <p:txBody>
          <a:bodyPr/>
          <a:lstStyle/>
          <a:p>
            <a:r>
              <a:rPr lang="en-GB">
                <a:cs typeface="Arial"/>
              </a:rPr>
              <a:t>Consultation events</a:t>
            </a:r>
            <a:endParaRPr lang="en-GB"/>
          </a:p>
        </p:txBody>
      </p:sp>
      <p:sp>
        <p:nvSpPr>
          <p:cNvPr id="6" name="TextBox 5">
            <a:extLst>
              <a:ext uri="{FF2B5EF4-FFF2-40B4-BE49-F238E27FC236}">
                <a16:creationId xmlns:a16="http://schemas.microsoft.com/office/drawing/2014/main" id="{1EE1C4FC-E69C-A389-99E0-B185E9DB0401}"/>
              </a:ext>
            </a:extLst>
          </p:cNvPr>
          <p:cNvSpPr txBox="1"/>
          <p:nvPr/>
        </p:nvSpPr>
        <p:spPr bwMode="auto">
          <a:xfrm>
            <a:off x="3200400" y="2343150"/>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buClr>
                <a:schemeClr val="tx1"/>
              </a:buClr>
            </a:pPr>
            <a:endParaRPr lang="en-US"/>
          </a:p>
        </p:txBody>
      </p:sp>
      <p:graphicFrame>
        <p:nvGraphicFramePr>
          <p:cNvPr id="8" name="Table 7">
            <a:extLst>
              <a:ext uri="{FF2B5EF4-FFF2-40B4-BE49-F238E27FC236}">
                <a16:creationId xmlns:a16="http://schemas.microsoft.com/office/drawing/2014/main" id="{88046A06-80AA-01C3-8449-12EB4335410C}"/>
              </a:ext>
            </a:extLst>
          </p:cNvPr>
          <p:cNvGraphicFramePr>
            <a:graphicFrameLocks noGrp="1"/>
          </p:cNvGraphicFramePr>
          <p:nvPr>
            <p:extLst>
              <p:ext uri="{D42A27DB-BD31-4B8C-83A1-F6EECF244321}">
                <p14:modId xmlns:p14="http://schemas.microsoft.com/office/powerpoint/2010/main" val="1016977623"/>
              </p:ext>
            </p:extLst>
          </p:nvPr>
        </p:nvGraphicFramePr>
        <p:xfrm>
          <a:off x="610114" y="810912"/>
          <a:ext cx="8061450" cy="3795454"/>
        </p:xfrm>
        <a:graphic>
          <a:graphicData uri="http://schemas.openxmlformats.org/drawingml/2006/table">
            <a:tbl>
              <a:tblPr firstRow="1" firstCol="1" bandRow="1">
                <a:tableStyleId>{5C22544A-7EE6-4342-B048-85BDC9FD1C3A}</a:tableStyleId>
              </a:tblPr>
              <a:tblGrid>
                <a:gridCol w="1991751">
                  <a:extLst>
                    <a:ext uri="{9D8B030D-6E8A-4147-A177-3AD203B41FA5}">
                      <a16:colId xmlns:a16="http://schemas.microsoft.com/office/drawing/2014/main" val="4218915224"/>
                    </a:ext>
                  </a:extLst>
                </a:gridCol>
                <a:gridCol w="1991751">
                  <a:extLst>
                    <a:ext uri="{9D8B030D-6E8A-4147-A177-3AD203B41FA5}">
                      <a16:colId xmlns:a16="http://schemas.microsoft.com/office/drawing/2014/main" val="647167494"/>
                    </a:ext>
                  </a:extLst>
                </a:gridCol>
                <a:gridCol w="2038974">
                  <a:extLst>
                    <a:ext uri="{9D8B030D-6E8A-4147-A177-3AD203B41FA5}">
                      <a16:colId xmlns:a16="http://schemas.microsoft.com/office/drawing/2014/main" val="1215460233"/>
                    </a:ext>
                  </a:extLst>
                </a:gridCol>
                <a:gridCol w="2038974">
                  <a:extLst>
                    <a:ext uri="{9D8B030D-6E8A-4147-A177-3AD203B41FA5}">
                      <a16:colId xmlns:a16="http://schemas.microsoft.com/office/drawing/2014/main" val="4004574030"/>
                    </a:ext>
                  </a:extLst>
                </a:gridCol>
              </a:tblGrid>
              <a:tr h="208520">
                <a:tc>
                  <a:txBody>
                    <a:bodyPr/>
                    <a:lstStyle/>
                    <a:p>
                      <a:r>
                        <a:rPr lang="en-US">
                          <a:effectLst/>
                        </a:rPr>
                        <a:t>Venue</a:t>
                      </a:r>
                    </a:p>
                  </a:txBody>
                  <a:tcPr marL="68580" marR="68580" marT="9525" marB="9525" anchor="b">
                    <a:solidFill>
                      <a:srgbClr val="00148C"/>
                    </a:solidFill>
                  </a:tcPr>
                </a:tc>
                <a:tc>
                  <a:txBody>
                    <a:bodyPr/>
                    <a:lstStyle/>
                    <a:p>
                      <a:pPr lvl="0">
                        <a:buNone/>
                      </a:pPr>
                      <a:r>
                        <a:rPr lang="en-US">
                          <a:effectLst/>
                        </a:rPr>
                        <a:t>Local authority</a:t>
                      </a:r>
                    </a:p>
                  </a:txBody>
                  <a:tcPr marL="68580" marR="68580" marT="9524" marB="9524" anchor="b">
                    <a:solidFill>
                      <a:srgbClr val="00148C"/>
                    </a:solidFill>
                  </a:tcPr>
                </a:tc>
                <a:tc>
                  <a:txBody>
                    <a:bodyPr/>
                    <a:lstStyle/>
                    <a:p>
                      <a:pPr lvl="0">
                        <a:buNone/>
                      </a:pPr>
                      <a:r>
                        <a:rPr lang="en-US">
                          <a:effectLst/>
                        </a:rPr>
                        <a:t>Venue</a:t>
                      </a:r>
                    </a:p>
                  </a:txBody>
                  <a:tcPr marL="68580" marR="68580" marT="9525" marB="9525" anchor="b">
                    <a:solidFill>
                      <a:srgbClr val="00148C"/>
                    </a:solidFill>
                  </a:tcPr>
                </a:tc>
                <a:tc>
                  <a:txBody>
                    <a:bodyPr/>
                    <a:lstStyle/>
                    <a:p>
                      <a:pPr lvl="0">
                        <a:buNone/>
                      </a:pPr>
                      <a:r>
                        <a:rPr lang="en-US">
                          <a:effectLst/>
                        </a:rPr>
                        <a:t>Local authority</a:t>
                      </a:r>
                    </a:p>
                  </a:txBody>
                  <a:tcPr marL="68580" marR="68580" marT="9524" marB="9524" anchor="b">
                    <a:solidFill>
                      <a:srgbClr val="00148C"/>
                    </a:solidFill>
                  </a:tcPr>
                </a:tc>
                <a:extLst>
                  <a:ext uri="{0D108BD9-81ED-4DB2-BD59-A6C34878D82A}">
                    <a16:rowId xmlns:a16="http://schemas.microsoft.com/office/drawing/2014/main" val="4163091169"/>
                  </a:ext>
                </a:extLst>
              </a:tr>
              <a:tr h="603307">
                <a:tc>
                  <a:txBody>
                    <a:bodyPr/>
                    <a:lstStyle/>
                    <a:p>
                      <a:r>
                        <a:rPr lang="en-US" sz="1100" err="1">
                          <a:effectLst/>
                        </a:rPr>
                        <a:t>Tasburgh</a:t>
                      </a:r>
                      <a:r>
                        <a:rPr lang="en-US" sz="1100">
                          <a:effectLst/>
                        </a:rPr>
                        <a:t> Village Hall</a:t>
                      </a:r>
                    </a:p>
                    <a:p>
                      <a:r>
                        <a:rPr lang="en-US" sz="1100" b="0">
                          <a:effectLst/>
                        </a:rPr>
                        <a:t>Tuesday 18 July 1-6pm</a:t>
                      </a:r>
                    </a:p>
                  </a:txBody>
                  <a:tcPr marL="68580" marR="68580" marT="9525" marB="9525" anchor="ctr"/>
                </a:tc>
                <a:tc>
                  <a:txBody>
                    <a:bodyPr/>
                    <a:lstStyle/>
                    <a:p>
                      <a:pPr lvl="0">
                        <a:buNone/>
                      </a:pPr>
                      <a:r>
                        <a:rPr lang="en-US" sz="1100">
                          <a:effectLst/>
                        </a:rPr>
                        <a:t>South Norfolk</a:t>
                      </a:r>
                    </a:p>
                  </a:txBody>
                  <a:tcPr marL="68580" marR="68580" marT="9524" marB="9524" anchor="ctr"/>
                </a:tc>
                <a:tc>
                  <a:txBody>
                    <a:bodyPr/>
                    <a:lstStyle/>
                    <a:p>
                      <a:r>
                        <a:rPr lang="en-US" sz="1100" b="1">
                          <a:solidFill>
                            <a:schemeClr val="lt1"/>
                          </a:solidFill>
                          <a:effectLst/>
                          <a:latin typeface="+mn-lt"/>
                          <a:ea typeface="+mn-ea"/>
                          <a:cs typeface="+mn-cs"/>
                        </a:rPr>
                        <a:t>Langham Community Centre</a:t>
                      </a:r>
                    </a:p>
                    <a:p>
                      <a:r>
                        <a:rPr lang="en-US" sz="1100" b="0">
                          <a:solidFill>
                            <a:schemeClr val="lt1"/>
                          </a:solidFill>
                          <a:effectLst/>
                          <a:latin typeface="+mn-lt"/>
                          <a:ea typeface="+mn-ea"/>
                          <a:cs typeface="+mn-cs"/>
                        </a:rPr>
                        <a:t>Thursday 13 July 2-7pm</a:t>
                      </a:r>
                    </a:p>
                  </a:txBody>
                  <a:tcPr marL="68580" marR="68580" marT="9525" marB="9525" anchor="ctr">
                    <a:solidFill>
                      <a:srgbClr val="00148C"/>
                    </a:solidFill>
                  </a:tcPr>
                </a:tc>
                <a:tc>
                  <a:txBody>
                    <a:bodyPr/>
                    <a:lstStyle/>
                    <a:p>
                      <a:pPr lvl="0">
                        <a:buNone/>
                      </a:pPr>
                      <a:r>
                        <a:rPr lang="en-US" sz="1100">
                          <a:effectLst/>
                        </a:rPr>
                        <a:t>Colchester</a:t>
                      </a:r>
                    </a:p>
                  </a:txBody>
                  <a:tcPr marL="68580" marR="68580" marT="9524" marB="9524" anchor="ctr"/>
                </a:tc>
                <a:extLst>
                  <a:ext uri="{0D108BD9-81ED-4DB2-BD59-A6C34878D82A}">
                    <a16:rowId xmlns:a16="http://schemas.microsoft.com/office/drawing/2014/main" val="666974853"/>
                  </a:ext>
                </a:extLst>
              </a:tr>
              <a:tr h="548461">
                <a:tc>
                  <a:txBody>
                    <a:bodyPr/>
                    <a:lstStyle/>
                    <a:p>
                      <a:r>
                        <a:rPr lang="en-US" sz="1100" err="1">
                          <a:effectLst/>
                        </a:rPr>
                        <a:t>Tibenham</a:t>
                      </a:r>
                      <a:r>
                        <a:rPr lang="en-US" sz="1100">
                          <a:effectLst/>
                        </a:rPr>
                        <a:t> Village Hall</a:t>
                      </a:r>
                    </a:p>
                    <a:p>
                      <a:r>
                        <a:rPr lang="en-US" sz="1100" b="0">
                          <a:effectLst/>
                        </a:rPr>
                        <a:t>Monday 10 July 1-6pm</a:t>
                      </a:r>
                    </a:p>
                  </a:txBody>
                  <a:tcPr marL="68580" marR="68580" marT="9525" marB="9525" anchor="ctr"/>
                </a:tc>
                <a:tc>
                  <a:txBody>
                    <a:bodyPr/>
                    <a:lstStyle/>
                    <a:p>
                      <a:pPr lvl="0">
                        <a:buNone/>
                      </a:pPr>
                      <a:r>
                        <a:rPr lang="en-US" sz="1100">
                          <a:effectLst/>
                        </a:rPr>
                        <a:t>South Norfolk</a:t>
                      </a:r>
                    </a:p>
                  </a:txBody>
                  <a:tcPr marL="68580" marR="68580" marT="9524" marB="9524" anchor="ctr"/>
                </a:tc>
                <a:tc>
                  <a:txBody>
                    <a:bodyPr/>
                    <a:lstStyle/>
                    <a:p>
                      <a:r>
                        <a:rPr lang="en-US" sz="1100" b="1">
                          <a:solidFill>
                            <a:schemeClr val="lt1"/>
                          </a:solidFill>
                          <a:effectLst/>
                          <a:latin typeface="+mn-lt"/>
                          <a:ea typeface="+mn-ea"/>
                          <a:cs typeface="+mn-cs"/>
                        </a:rPr>
                        <a:t>Witham Public Hall</a:t>
                      </a:r>
                    </a:p>
                    <a:p>
                      <a:r>
                        <a:rPr lang="en-US" sz="1100" b="0">
                          <a:solidFill>
                            <a:schemeClr val="lt1"/>
                          </a:solidFill>
                          <a:effectLst/>
                          <a:latin typeface="+mn-lt"/>
                          <a:ea typeface="+mn-ea"/>
                          <a:cs typeface="+mn-cs"/>
                        </a:rPr>
                        <a:t>Thursday 20 July 2-7pm</a:t>
                      </a:r>
                    </a:p>
                  </a:txBody>
                  <a:tcPr marL="68580" marR="68580" marT="9525" marB="9525" anchor="ctr">
                    <a:solidFill>
                      <a:srgbClr val="00148C"/>
                    </a:solidFill>
                  </a:tcPr>
                </a:tc>
                <a:tc>
                  <a:txBody>
                    <a:bodyPr/>
                    <a:lstStyle/>
                    <a:p>
                      <a:pPr lvl="0">
                        <a:buNone/>
                      </a:pPr>
                      <a:r>
                        <a:rPr lang="en-US" sz="1100">
                          <a:effectLst/>
                        </a:rPr>
                        <a:t>Braintree</a:t>
                      </a:r>
                    </a:p>
                  </a:txBody>
                  <a:tcPr marL="68580" marR="68580" marT="9524" marB="9524" anchor="ctr"/>
                </a:tc>
                <a:extLst>
                  <a:ext uri="{0D108BD9-81ED-4DB2-BD59-A6C34878D82A}">
                    <a16:rowId xmlns:a16="http://schemas.microsoft.com/office/drawing/2014/main" val="1680893351"/>
                  </a:ext>
                </a:extLst>
              </a:tr>
              <a:tr h="614276">
                <a:tc>
                  <a:txBody>
                    <a:bodyPr/>
                    <a:lstStyle/>
                    <a:p>
                      <a:r>
                        <a:rPr lang="en-US" sz="1100">
                          <a:effectLst/>
                        </a:rPr>
                        <a:t>Diss Youth and Community Centre</a:t>
                      </a:r>
                    </a:p>
                    <a:p>
                      <a:r>
                        <a:rPr lang="en-US" sz="1100" b="0">
                          <a:effectLst/>
                        </a:rPr>
                        <a:t>Friday 7 July 2-7pm</a:t>
                      </a:r>
                    </a:p>
                  </a:txBody>
                  <a:tcPr marL="68580" marR="68580" marT="9525" marB="9525" anchor="ctr"/>
                </a:tc>
                <a:tc>
                  <a:txBody>
                    <a:bodyPr/>
                    <a:lstStyle/>
                    <a:p>
                      <a:pPr lvl="0">
                        <a:buNone/>
                      </a:pPr>
                      <a:r>
                        <a:rPr lang="en-US" sz="1100">
                          <a:effectLst/>
                        </a:rPr>
                        <a:t>South Norfolk (directly adjacent to Mid Suffolk)</a:t>
                      </a:r>
                    </a:p>
                  </a:txBody>
                  <a:tcPr marL="68580" marR="68580" marT="9524" marB="9524" anchor="ctr"/>
                </a:tc>
                <a:tc>
                  <a:txBody>
                    <a:bodyPr/>
                    <a:lstStyle/>
                    <a:p>
                      <a:r>
                        <a:rPr lang="en-US" sz="1100" b="1">
                          <a:solidFill>
                            <a:schemeClr val="lt1"/>
                          </a:solidFill>
                          <a:effectLst/>
                          <a:latin typeface="+mn-lt"/>
                          <a:ea typeface="+mn-ea"/>
                          <a:cs typeface="+mn-cs"/>
                        </a:rPr>
                        <a:t>Chelmsford City Racecourse</a:t>
                      </a:r>
                    </a:p>
                    <a:p>
                      <a:r>
                        <a:rPr lang="en-US" sz="1100" b="0">
                          <a:solidFill>
                            <a:schemeClr val="lt1"/>
                          </a:solidFill>
                          <a:effectLst/>
                          <a:latin typeface="+mn-lt"/>
                          <a:ea typeface="+mn-ea"/>
                          <a:cs typeface="+mn-cs"/>
                        </a:rPr>
                        <a:t>Wednesday 12 July 2-7pm</a:t>
                      </a:r>
                    </a:p>
                  </a:txBody>
                  <a:tcPr marL="68580" marR="68580" marT="9525" marB="9525" anchor="ctr">
                    <a:solidFill>
                      <a:srgbClr val="00148C"/>
                    </a:solidFill>
                  </a:tcPr>
                </a:tc>
                <a:tc>
                  <a:txBody>
                    <a:bodyPr/>
                    <a:lstStyle/>
                    <a:p>
                      <a:pPr lvl="0">
                        <a:buNone/>
                      </a:pPr>
                      <a:r>
                        <a:rPr lang="en-US" sz="1100">
                          <a:effectLst/>
                        </a:rPr>
                        <a:t>Chelmsford</a:t>
                      </a:r>
                    </a:p>
                  </a:txBody>
                  <a:tcPr marL="68580" marR="68580" marT="9524" marB="9524" anchor="ctr"/>
                </a:tc>
                <a:extLst>
                  <a:ext uri="{0D108BD9-81ED-4DB2-BD59-A6C34878D82A}">
                    <a16:rowId xmlns:a16="http://schemas.microsoft.com/office/drawing/2014/main" val="3887735487"/>
                  </a:ext>
                </a:extLst>
              </a:tr>
              <a:tr h="603307">
                <a:tc>
                  <a:txBody>
                    <a:bodyPr/>
                    <a:lstStyle/>
                    <a:p>
                      <a:pPr lvl="0">
                        <a:buNone/>
                      </a:pPr>
                      <a:r>
                        <a:rPr lang="en-US" sz="1100" b="1" i="0" u="none" strike="noStrike" baseline="0" noProof="0" err="1">
                          <a:solidFill>
                            <a:srgbClr val="FFFFFF"/>
                          </a:solidFill>
                          <a:effectLst/>
                          <a:latin typeface="Arial"/>
                        </a:rPr>
                        <a:t>Blackbourne</a:t>
                      </a:r>
                      <a:r>
                        <a:rPr lang="en-US" sz="1100" b="1" i="0" u="none" strike="noStrike" baseline="0" noProof="0">
                          <a:solidFill>
                            <a:srgbClr val="FFFFFF"/>
                          </a:solidFill>
                          <a:effectLst/>
                          <a:latin typeface="Arial"/>
                        </a:rPr>
                        <a:t> Community Centre</a:t>
                      </a:r>
                    </a:p>
                    <a:p>
                      <a:pPr lvl="0">
                        <a:buNone/>
                      </a:pPr>
                      <a:r>
                        <a:rPr lang="en-US" sz="1100" b="0" i="0" u="none" strike="noStrike" baseline="0" noProof="0">
                          <a:solidFill>
                            <a:srgbClr val="FFFFFF"/>
                          </a:solidFill>
                          <a:effectLst/>
                          <a:latin typeface="Arial"/>
                        </a:rPr>
                        <a:t>Tuesday 11 July 11am-4pm</a:t>
                      </a:r>
                      <a:endParaRPr lang="en-US" b="0"/>
                    </a:p>
                  </a:txBody>
                  <a:tcPr marL="68580" marR="68580" marT="9525" marB="9525" anchor="ctr"/>
                </a:tc>
                <a:tc>
                  <a:txBody>
                    <a:bodyPr/>
                    <a:lstStyle/>
                    <a:p>
                      <a:pPr lvl="0">
                        <a:buNone/>
                      </a:pPr>
                      <a:r>
                        <a:rPr lang="en-US" sz="1100">
                          <a:effectLst/>
                        </a:rPr>
                        <a:t>Mid Suffolk</a:t>
                      </a:r>
                    </a:p>
                  </a:txBody>
                  <a:tcPr marL="68580" marR="68580" marT="9524" marB="9524" anchor="ctr"/>
                </a:tc>
                <a:tc>
                  <a:txBody>
                    <a:bodyPr/>
                    <a:lstStyle/>
                    <a:p>
                      <a:r>
                        <a:rPr lang="en-US" sz="1100" b="1">
                          <a:solidFill>
                            <a:schemeClr val="lt1"/>
                          </a:solidFill>
                          <a:effectLst/>
                          <a:latin typeface="+mn-lt"/>
                          <a:ea typeface="+mn-ea"/>
                          <a:cs typeface="+mn-cs"/>
                        </a:rPr>
                        <a:t>Brentwood Centre</a:t>
                      </a:r>
                    </a:p>
                    <a:p>
                      <a:r>
                        <a:rPr lang="en-US" sz="1100" b="0">
                          <a:solidFill>
                            <a:schemeClr val="lt1"/>
                          </a:solidFill>
                          <a:effectLst/>
                          <a:latin typeface="+mn-lt"/>
                          <a:ea typeface="+mn-ea"/>
                          <a:cs typeface="+mn-cs"/>
                        </a:rPr>
                        <a:t>Thursday 6 July 2-7pm</a:t>
                      </a:r>
                    </a:p>
                  </a:txBody>
                  <a:tcPr marL="68580" marR="68580" marT="9525" marB="9525" anchor="ctr">
                    <a:solidFill>
                      <a:srgbClr val="00148C"/>
                    </a:solidFill>
                  </a:tcPr>
                </a:tc>
                <a:tc>
                  <a:txBody>
                    <a:bodyPr/>
                    <a:lstStyle/>
                    <a:p>
                      <a:pPr lvl="0">
                        <a:buNone/>
                      </a:pPr>
                      <a:r>
                        <a:rPr lang="en-US" sz="1100">
                          <a:effectLst/>
                        </a:rPr>
                        <a:t>Brentwood</a:t>
                      </a:r>
                    </a:p>
                  </a:txBody>
                  <a:tcPr marL="68580" marR="68580" marT="9524" marB="9524" anchor="ctr"/>
                </a:tc>
                <a:extLst>
                  <a:ext uri="{0D108BD9-81ED-4DB2-BD59-A6C34878D82A}">
                    <a16:rowId xmlns:a16="http://schemas.microsoft.com/office/drawing/2014/main" val="4156956560"/>
                  </a:ext>
                </a:extLst>
              </a:tr>
              <a:tr h="603307">
                <a:tc>
                  <a:txBody>
                    <a:bodyPr/>
                    <a:lstStyle/>
                    <a:p>
                      <a:pPr lvl="0">
                        <a:buNone/>
                      </a:pPr>
                      <a:r>
                        <a:rPr lang="en-US" sz="1100" b="1" i="0" u="none" strike="noStrike" baseline="0" noProof="0" err="1">
                          <a:solidFill>
                            <a:srgbClr val="FFFFFF"/>
                          </a:solidFill>
                          <a:effectLst/>
                          <a:latin typeface="Arial"/>
                        </a:rPr>
                        <a:t>Copdock</a:t>
                      </a:r>
                      <a:r>
                        <a:rPr lang="en-US" sz="1100" b="1" i="0" u="none" strike="noStrike" baseline="0" noProof="0">
                          <a:solidFill>
                            <a:srgbClr val="FFFFFF"/>
                          </a:solidFill>
                          <a:effectLst/>
                          <a:latin typeface="Arial"/>
                        </a:rPr>
                        <a:t> Village Hall</a:t>
                      </a:r>
                    </a:p>
                    <a:p>
                      <a:pPr lvl="0">
                        <a:buNone/>
                      </a:pPr>
                      <a:r>
                        <a:rPr lang="en-US" sz="1100" b="0" i="0" u="none" strike="noStrike" baseline="0" noProof="0">
                          <a:solidFill>
                            <a:srgbClr val="FFFFFF"/>
                          </a:solidFill>
                          <a:effectLst/>
                          <a:latin typeface="Arial"/>
                        </a:rPr>
                        <a:t>Wednesday 19 July 2-7pm</a:t>
                      </a:r>
                      <a:endParaRPr lang="en-US" b="0"/>
                    </a:p>
                  </a:txBody>
                  <a:tcPr marL="68580" marR="68580" marT="9525" marB="9525" anchor="ctr"/>
                </a:tc>
                <a:tc>
                  <a:txBody>
                    <a:bodyPr/>
                    <a:lstStyle/>
                    <a:p>
                      <a:pPr lvl="0">
                        <a:buNone/>
                      </a:pPr>
                      <a:r>
                        <a:rPr lang="en-US" sz="1100">
                          <a:effectLst/>
                        </a:rPr>
                        <a:t>Babergh</a:t>
                      </a:r>
                    </a:p>
                  </a:txBody>
                  <a:tcPr marL="68580" marR="68580" marT="9524" marB="9524" anchor="ctr"/>
                </a:tc>
                <a:tc>
                  <a:txBody>
                    <a:bodyPr/>
                    <a:lstStyle/>
                    <a:p>
                      <a:r>
                        <a:rPr lang="en-US" sz="1100" b="1" err="1">
                          <a:solidFill>
                            <a:schemeClr val="lt1"/>
                          </a:solidFill>
                          <a:effectLst/>
                          <a:latin typeface="+mn-lt"/>
                          <a:ea typeface="+mn-ea"/>
                          <a:cs typeface="+mn-cs"/>
                        </a:rPr>
                        <a:t>Basildon</a:t>
                      </a:r>
                      <a:r>
                        <a:rPr lang="en-US" sz="1100" b="1">
                          <a:solidFill>
                            <a:schemeClr val="lt1"/>
                          </a:solidFill>
                          <a:effectLst/>
                          <a:latin typeface="+mn-lt"/>
                          <a:ea typeface="+mn-ea"/>
                          <a:cs typeface="+mn-cs"/>
                        </a:rPr>
                        <a:t> Sporting Village</a:t>
                      </a:r>
                    </a:p>
                    <a:p>
                      <a:r>
                        <a:rPr lang="en-US" sz="1100" b="0">
                          <a:solidFill>
                            <a:schemeClr val="lt1"/>
                          </a:solidFill>
                          <a:effectLst/>
                          <a:latin typeface="+mn-lt"/>
                          <a:ea typeface="+mn-ea"/>
                          <a:cs typeface="+mn-cs"/>
                        </a:rPr>
                        <a:t>Friday 21 July 2-7pm</a:t>
                      </a:r>
                    </a:p>
                  </a:txBody>
                  <a:tcPr marL="68580" marR="68580" marT="9525" marB="9525" anchor="ctr">
                    <a:solidFill>
                      <a:srgbClr val="00148C"/>
                    </a:solidFill>
                  </a:tcPr>
                </a:tc>
                <a:tc>
                  <a:txBody>
                    <a:bodyPr/>
                    <a:lstStyle/>
                    <a:p>
                      <a:pPr lvl="0">
                        <a:buNone/>
                      </a:pPr>
                      <a:r>
                        <a:rPr lang="en-US" sz="1100" err="1">
                          <a:effectLst/>
                        </a:rPr>
                        <a:t>Basildon</a:t>
                      </a:r>
                      <a:endParaRPr lang="en-US" sz="1100">
                        <a:effectLst/>
                      </a:endParaRPr>
                    </a:p>
                  </a:txBody>
                  <a:tcPr marL="68580" marR="68580" marT="9524" marB="9524" anchor="ctr"/>
                </a:tc>
                <a:extLst>
                  <a:ext uri="{0D108BD9-81ED-4DB2-BD59-A6C34878D82A}">
                    <a16:rowId xmlns:a16="http://schemas.microsoft.com/office/drawing/2014/main" val="2397301016"/>
                  </a:ext>
                </a:extLst>
              </a:tr>
              <a:tr h="614276">
                <a:tc>
                  <a:txBody>
                    <a:bodyPr/>
                    <a:lstStyle/>
                    <a:p>
                      <a:pPr lvl="0">
                        <a:buNone/>
                      </a:pPr>
                      <a:r>
                        <a:rPr lang="en-US" sz="1100">
                          <a:effectLst/>
                        </a:rPr>
                        <a:t>Lawford Venture Centre</a:t>
                      </a:r>
                    </a:p>
                    <a:p>
                      <a:pPr lvl="0">
                        <a:buNone/>
                      </a:pPr>
                      <a:r>
                        <a:rPr lang="en-US" sz="1100" b="0">
                          <a:effectLst/>
                        </a:rPr>
                        <a:t>Saturday 8 July 11am-4pm</a:t>
                      </a:r>
                      <a:endParaRPr lang="en-US" b="0"/>
                    </a:p>
                  </a:txBody>
                  <a:tcPr marL="68580" marR="68580" marT="9525" marB="9525" anchor="ctr"/>
                </a:tc>
                <a:tc>
                  <a:txBody>
                    <a:bodyPr/>
                    <a:lstStyle/>
                    <a:p>
                      <a:pPr lvl="0">
                        <a:buNone/>
                      </a:pPr>
                      <a:r>
                        <a:rPr lang="en-US" sz="1100">
                          <a:effectLst/>
                        </a:rPr>
                        <a:t>Tendring</a:t>
                      </a:r>
                      <a:endParaRPr lang="en-US"/>
                    </a:p>
                  </a:txBody>
                  <a:tcPr marL="68580" marR="68580" marT="9524" marB="9524" anchor="ctr"/>
                </a:tc>
                <a:tc>
                  <a:txBody>
                    <a:bodyPr/>
                    <a:lstStyle/>
                    <a:p>
                      <a:r>
                        <a:rPr lang="en-US" sz="1100" b="1">
                          <a:solidFill>
                            <a:schemeClr val="lt1"/>
                          </a:solidFill>
                          <a:effectLst/>
                          <a:latin typeface="+mn-lt"/>
                          <a:ea typeface="+mn-ea"/>
                          <a:cs typeface="+mn-cs"/>
                        </a:rPr>
                        <a:t>The Civic Hall</a:t>
                      </a:r>
                    </a:p>
                    <a:p>
                      <a:r>
                        <a:rPr lang="en-US" sz="1100" b="0">
                          <a:solidFill>
                            <a:schemeClr val="lt1"/>
                          </a:solidFill>
                          <a:effectLst/>
                          <a:latin typeface="+mn-lt"/>
                          <a:ea typeface="+mn-ea"/>
                          <a:cs typeface="+mn-cs"/>
                        </a:rPr>
                        <a:t>Monday 17 July 2-7pm</a:t>
                      </a:r>
                    </a:p>
                  </a:txBody>
                  <a:tcPr marL="68580" marR="68580" marT="9525" marB="9525" anchor="ctr">
                    <a:solidFill>
                      <a:srgbClr val="00148C"/>
                    </a:solidFill>
                  </a:tcPr>
                </a:tc>
                <a:tc>
                  <a:txBody>
                    <a:bodyPr/>
                    <a:lstStyle/>
                    <a:p>
                      <a:pPr lvl="0">
                        <a:buNone/>
                      </a:pPr>
                      <a:r>
                        <a:rPr lang="en-US" sz="1100">
                          <a:effectLst/>
                        </a:rPr>
                        <a:t>Thurrock</a:t>
                      </a:r>
                    </a:p>
                  </a:txBody>
                  <a:tcPr marL="68580" marR="68580" marT="9524" marB="9524" anchor="ctr"/>
                </a:tc>
                <a:extLst>
                  <a:ext uri="{0D108BD9-81ED-4DB2-BD59-A6C34878D82A}">
                    <a16:rowId xmlns:a16="http://schemas.microsoft.com/office/drawing/2014/main" val="4100485558"/>
                  </a:ext>
                </a:extLst>
              </a:tr>
            </a:tbl>
          </a:graphicData>
        </a:graphic>
      </p:graphicFrame>
      <p:sp>
        <p:nvSpPr>
          <p:cNvPr id="3" name="Footer Placeholder 5">
            <a:extLst>
              <a:ext uri="{FF2B5EF4-FFF2-40B4-BE49-F238E27FC236}">
                <a16:creationId xmlns:a16="http://schemas.microsoft.com/office/drawing/2014/main" id="{22CAFDE7-140C-E98B-2ECB-2137FF14ABEB}"/>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3437432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5AEC16-4A6B-4235-A023-14C9FB639947}"/>
              </a:ext>
            </a:extLst>
          </p:cNvPr>
          <p:cNvSpPr>
            <a:spLocks noGrp="1"/>
          </p:cNvSpPr>
          <p:nvPr>
            <p:ph type="title"/>
          </p:nvPr>
        </p:nvSpPr>
        <p:spPr/>
        <p:txBody>
          <a:bodyPr/>
          <a:lstStyle/>
          <a:p>
            <a:r>
              <a:rPr lang="en-GB"/>
              <a:t>The challenge</a:t>
            </a:r>
          </a:p>
        </p:txBody>
      </p:sp>
      <p:sp>
        <p:nvSpPr>
          <p:cNvPr id="5" name="Text Placeholder 4">
            <a:extLst>
              <a:ext uri="{FF2B5EF4-FFF2-40B4-BE49-F238E27FC236}">
                <a16:creationId xmlns:a16="http://schemas.microsoft.com/office/drawing/2014/main" id="{DCD988D6-C104-4150-B216-9D8DBF217FCD}"/>
              </a:ext>
            </a:extLst>
          </p:cNvPr>
          <p:cNvSpPr>
            <a:spLocks noGrp="1"/>
          </p:cNvSpPr>
          <p:nvPr>
            <p:ph type="body" sz="quarter" idx="16"/>
          </p:nvPr>
        </p:nvSpPr>
        <p:spPr>
          <a:xfrm>
            <a:off x="323999" y="849850"/>
            <a:ext cx="4395368" cy="3507784"/>
          </a:xfrm>
        </p:spPr>
        <p:txBody>
          <a:bodyPr>
            <a:normAutofit/>
          </a:bodyPr>
          <a:lstStyle/>
          <a:p>
            <a:pPr lvl="1">
              <a:spcBef>
                <a:spcPts val="0"/>
              </a:spcBef>
              <a:spcAft>
                <a:spcPts val="600"/>
              </a:spcAft>
            </a:pPr>
            <a:endParaRPr lang="en-GB" sz="1800">
              <a:ea typeface="+mn-lt"/>
              <a:cs typeface="+mn-lt"/>
            </a:endParaRPr>
          </a:p>
          <a:p>
            <a:pPr marL="285750" lvl="1" indent="-285750">
              <a:spcBef>
                <a:spcPts val="0"/>
              </a:spcBef>
              <a:spcAft>
                <a:spcPts val="600"/>
              </a:spcAft>
              <a:buFont typeface="Arial"/>
              <a:buChar char="•"/>
            </a:pPr>
            <a:r>
              <a:rPr lang="en-GB" sz="1800">
                <a:ea typeface="+mn-lt"/>
                <a:cs typeface="+mn-lt"/>
              </a:rPr>
              <a:t>Significant amount of energy generation above current capacity connecting into Norwich and Necton.</a:t>
            </a:r>
          </a:p>
          <a:p>
            <a:pPr marL="285750" lvl="1" indent="-285750">
              <a:spcBef>
                <a:spcPts val="0"/>
              </a:spcBef>
              <a:spcAft>
                <a:spcPts val="600"/>
              </a:spcAft>
              <a:buFont typeface="Arial"/>
              <a:buChar char="•"/>
            </a:pPr>
            <a:r>
              <a:rPr lang="en-GB" sz="1800">
                <a:ea typeface="+mn-lt"/>
                <a:cs typeface="+mn-lt"/>
              </a:rPr>
              <a:t>the Climate Emergency – </a:t>
            </a:r>
            <a:r>
              <a:rPr lang="en-GB" sz="1800" b="1">
                <a:solidFill>
                  <a:srgbClr val="001478"/>
                </a:solidFill>
                <a:ea typeface="+mn-lt"/>
                <a:cs typeface="+mn-lt"/>
              </a:rPr>
              <a:t>net zero by 2050</a:t>
            </a:r>
            <a:endParaRPr lang="en-US" b="1">
              <a:solidFill>
                <a:srgbClr val="001478"/>
              </a:solidFill>
              <a:cs typeface="Arial"/>
            </a:endParaRPr>
          </a:p>
          <a:p>
            <a:pPr marL="285750" lvl="1" indent="-285750">
              <a:spcBef>
                <a:spcPts val="0"/>
              </a:spcBef>
              <a:spcAft>
                <a:spcPts val="600"/>
              </a:spcAft>
              <a:buFont typeface="Arial"/>
              <a:buChar char="•"/>
            </a:pPr>
            <a:r>
              <a:rPr lang="en-GB" sz="1800">
                <a:ea typeface="+mn-lt"/>
                <a:cs typeface="+mn-lt"/>
              </a:rPr>
              <a:t>government's offshore wind ambition - </a:t>
            </a:r>
            <a:r>
              <a:rPr lang="en-GB" sz="1800" b="1">
                <a:solidFill>
                  <a:srgbClr val="001478"/>
                </a:solidFill>
                <a:ea typeface="+mn-lt"/>
                <a:cs typeface="+mn-lt"/>
              </a:rPr>
              <a:t>50 GW by 2030</a:t>
            </a:r>
            <a:endParaRPr lang="en-GB" b="1">
              <a:solidFill>
                <a:srgbClr val="001478"/>
              </a:solidFill>
              <a:cs typeface="Arial"/>
            </a:endParaRPr>
          </a:p>
          <a:p>
            <a:pPr marL="285750" lvl="1" indent="-285750">
              <a:spcBef>
                <a:spcPts val="0"/>
              </a:spcBef>
              <a:spcAft>
                <a:spcPts val="600"/>
              </a:spcAft>
              <a:buFont typeface="Arial"/>
              <a:buChar char="•"/>
            </a:pPr>
            <a:r>
              <a:rPr lang="en-GB" sz="1800">
                <a:cs typeface="Arial"/>
              </a:rPr>
              <a:t>offshore wind connection points and network reinforcements are required up and down the East Coast.</a:t>
            </a:r>
          </a:p>
          <a:p>
            <a:pPr marL="285750" lvl="1" indent="-285750">
              <a:spcBef>
                <a:spcPts val="0"/>
              </a:spcBef>
              <a:spcAft>
                <a:spcPts val="600"/>
              </a:spcAft>
              <a:buFont typeface="Arial"/>
              <a:buChar char="•"/>
            </a:pPr>
            <a:endParaRPr lang="en-GB" sz="1800">
              <a:cs typeface="Arial"/>
            </a:endParaRPr>
          </a:p>
          <a:p>
            <a:pPr marL="285750" lvl="1" indent="-285750">
              <a:spcBef>
                <a:spcPts val="0"/>
              </a:spcBef>
              <a:spcAft>
                <a:spcPts val="600"/>
              </a:spcAft>
              <a:buFont typeface="Arial"/>
              <a:buChar char="•"/>
            </a:pPr>
            <a:endParaRPr lang="en-GB" sz="1800">
              <a:cs typeface="Arial"/>
            </a:endParaRPr>
          </a:p>
          <a:p>
            <a:pPr lvl="1">
              <a:spcAft>
                <a:spcPts val="600"/>
              </a:spcAft>
            </a:pPr>
            <a:endParaRPr lang="en-GB" sz="1800">
              <a:cs typeface="Arial"/>
            </a:endParaRPr>
          </a:p>
          <a:p>
            <a:pPr marL="1095375" lvl="4" indent="-285750">
              <a:spcAft>
                <a:spcPts val="0"/>
              </a:spcAft>
              <a:buClr>
                <a:srgbClr val="00148C"/>
              </a:buClr>
            </a:pPr>
            <a:endParaRPr lang="en-GB">
              <a:cs typeface="Arial"/>
            </a:endParaRPr>
          </a:p>
        </p:txBody>
      </p:sp>
      <p:pic>
        <p:nvPicPr>
          <p:cNvPr id="2" name="Picture 5" descr="Diagram&#10;&#10;Description automatically generated">
            <a:extLst>
              <a:ext uri="{FF2B5EF4-FFF2-40B4-BE49-F238E27FC236}">
                <a16:creationId xmlns:a16="http://schemas.microsoft.com/office/drawing/2014/main" id="{049B440D-F642-4D46-9F38-F91731450B8C}"/>
              </a:ext>
            </a:extLst>
          </p:cNvPr>
          <p:cNvPicPr>
            <a:picLocks noChangeAspect="1"/>
          </p:cNvPicPr>
          <p:nvPr/>
        </p:nvPicPr>
        <p:blipFill>
          <a:blip r:embed="rId3"/>
          <a:stretch>
            <a:fillRect/>
          </a:stretch>
        </p:blipFill>
        <p:spPr>
          <a:xfrm>
            <a:off x="5067827" y="447974"/>
            <a:ext cx="2684264" cy="4114800"/>
          </a:xfrm>
          <a:prstGeom prst="rect">
            <a:avLst/>
          </a:prstGeom>
        </p:spPr>
      </p:pic>
      <p:sp>
        <p:nvSpPr>
          <p:cNvPr id="6" name="Footer Placeholder 5">
            <a:extLst>
              <a:ext uri="{FF2B5EF4-FFF2-40B4-BE49-F238E27FC236}">
                <a16:creationId xmlns:a16="http://schemas.microsoft.com/office/drawing/2014/main" id="{5BFF025C-75C1-1D4E-6DA4-F81A8BF5388A}"/>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82060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up of coffee with steam&#10;&#10;Description automatically generated with low confidence">
            <a:extLst>
              <a:ext uri="{FF2B5EF4-FFF2-40B4-BE49-F238E27FC236}">
                <a16:creationId xmlns:a16="http://schemas.microsoft.com/office/drawing/2014/main" id="{617FC0A3-E709-4E02-BF26-ED4B4470F0D4}"/>
              </a:ext>
            </a:extLst>
          </p:cNvPr>
          <p:cNvPicPr>
            <a:picLocks noChangeAspect="1"/>
          </p:cNvPicPr>
          <p:nvPr/>
        </p:nvPicPr>
        <p:blipFill rotWithShape="1">
          <a:blip r:embed="rId3"/>
          <a:srcRect l="7814"/>
          <a:stretch/>
        </p:blipFill>
        <p:spPr>
          <a:xfrm>
            <a:off x="4498258" y="99990"/>
            <a:ext cx="4557251" cy="4943519"/>
          </a:xfrm>
          <a:prstGeom prst="rect">
            <a:avLst/>
          </a:prstGeom>
        </p:spPr>
      </p:pic>
      <p:sp>
        <p:nvSpPr>
          <p:cNvPr id="46" name="Text Placeholder 45">
            <a:extLst>
              <a:ext uri="{FF2B5EF4-FFF2-40B4-BE49-F238E27FC236}">
                <a16:creationId xmlns:a16="http://schemas.microsoft.com/office/drawing/2014/main" id="{09932532-3891-4C79-872F-C3677099080F}"/>
              </a:ext>
            </a:extLst>
          </p:cNvPr>
          <p:cNvSpPr>
            <a:spLocks noGrp="1"/>
          </p:cNvSpPr>
          <p:nvPr>
            <p:ph type="body" sz="quarter" idx="16"/>
          </p:nvPr>
        </p:nvSpPr>
        <p:spPr>
          <a:xfrm>
            <a:off x="323999" y="1062500"/>
            <a:ext cx="3877297" cy="3262432"/>
          </a:xfrm>
        </p:spPr>
        <p:txBody>
          <a:bodyPr/>
          <a:lstStyle/>
          <a:p>
            <a:pPr algn="l" rtl="0" fontAlgn="base"/>
            <a:r>
              <a:rPr lang="en-US" sz="1600" b="0" i="0">
                <a:solidFill>
                  <a:schemeClr val="tx1"/>
                </a:solidFill>
                <a:effectLst/>
                <a:latin typeface="Arial" panose="020B0604020202020204" pitchFamily="34" charset="0"/>
              </a:rPr>
              <a:t>Norwich to Tilbury is part of The Great Grid Upgrade – the largest overhaul of the electricity grid in generations. </a:t>
            </a:r>
            <a:endParaRPr lang="en-US" sz="1600" b="0" i="0">
              <a:solidFill>
                <a:schemeClr val="tx1"/>
              </a:solidFill>
              <a:effectLst/>
              <a:latin typeface="Segoe UI" panose="020B0502040204020203" pitchFamily="34" charset="0"/>
            </a:endParaRPr>
          </a:p>
          <a:p>
            <a:pPr algn="l" rtl="0" fontAlgn="base"/>
            <a:r>
              <a:rPr lang="en-US" sz="1600" b="0" i="0">
                <a:solidFill>
                  <a:schemeClr val="tx1"/>
                </a:solidFill>
                <a:effectLst/>
                <a:latin typeface="Arial" panose="020B0604020202020204" pitchFamily="34" charset="0"/>
              </a:rPr>
              <a:t>The Great Grid Upgrade will play a big part in the UK government’s plan to boost homegrown power. </a:t>
            </a:r>
          </a:p>
          <a:p>
            <a:pPr algn="l" rtl="0" fontAlgn="base"/>
            <a:r>
              <a:rPr lang="en-US" sz="1600" b="0" i="0">
                <a:solidFill>
                  <a:schemeClr val="tx1"/>
                </a:solidFill>
                <a:effectLst/>
                <a:latin typeface="Arial" panose="020B0604020202020204" pitchFamily="34" charset="0"/>
              </a:rPr>
              <a:t>It will help the UK switch to clean energy, by enabling the connection of more renewable and low carbon electricity and will create long lasting benefits to households and businesses across the UK. </a:t>
            </a:r>
            <a:endParaRPr lang="en-US" sz="1600" b="0" i="0">
              <a:solidFill>
                <a:schemeClr val="tx1"/>
              </a:solidFill>
              <a:effectLst/>
              <a:latin typeface="Segoe UI" panose="020B0502040204020203" pitchFamily="34" charset="0"/>
            </a:endParaRPr>
          </a:p>
        </p:txBody>
      </p:sp>
      <p:sp>
        <p:nvSpPr>
          <p:cNvPr id="25" name="Title 24">
            <a:extLst>
              <a:ext uri="{FF2B5EF4-FFF2-40B4-BE49-F238E27FC236}">
                <a16:creationId xmlns:a16="http://schemas.microsoft.com/office/drawing/2014/main" id="{D660D4C3-E1BD-4833-84CF-6E147039DCA5}"/>
              </a:ext>
            </a:extLst>
          </p:cNvPr>
          <p:cNvSpPr>
            <a:spLocks noGrp="1"/>
          </p:cNvSpPr>
          <p:nvPr>
            <p:ph type="title"/>
          </p:nvPr>
        </p:nvSpPr>
        <p:spPr/>
        <p:txBody>
          <a:bodyPr/>
          <a:lstStyle/>
          <a:p>
            <a:r>
              <a:rPr lang="en-GB"/>
              <a:t>The Great Grid Upgrade</a:t>
            </a:r>
          </a:p>
        </p:txBody>
      </p:sp>
      <p:sp>
        <p:nvSpPr>
          <p:cNvPr id="2" name="Footer Placeholder 5">
            <a:extLst>
              <a:ext uri="{FF2B5EF4-FFF2-40B4-BE49-F238E27FC236}">
                <a16:creationId xmlns:a16="http://schemas.microsoft.com/office/drawing/2014/main" id="{C423618F-4B65-D761-6AA2-92878707049E}"/>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69783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ield of flowers with power lines in the background&#10;&#10;Description automatically generated with low confidence">
            <a:extLst>
              <a:ext uri="{FF2B5EF4-FFF2-40B4-BE49-F238E27FC236}">
                <a16:creationId xmlns:a16="http://schemas.microsoft.com/office/drawing/2014/main" id="{BDA2798A-1EB5-9339-555B-AF92326D1D18}"/>
              </a:ext>
            </a:extLst>
          </p:cNvPr>
          <p:cNvPicPr>
            <a:picLocks noGrp="1" noChangeAspect="1"/>
          </p:cNvPicPr>
          <p:nvPr>
            <p:ph type="pic" sz="quarter" idx="11"/>
          </p:nvPr>
        </p:nvPicPr>
        <p:blipFill>
          <a:blip r:embed="rId3"/>
          <a:srcRect t="6721" b="6721"/>
          <a:stretch>
            <a:fillRect/>
          </a:stretch>
        </p:blipFill>
        <p:spPr/>
      </p:pic>
      <p:sp>
        <p:nvSpPr>
          <p:cNvPr id="7" name="Rectangle 6">
            <a:extLst>
              <a:ext uri="{FF2B5EF4-FFF2-40B4-BE49-F238E27FC236}">
                <a16:creationId xmlns:a16="http://schemas.microsoft.com/office/drawing/2014/main" id="{408FCCB9-FE1B-1A87-60FD-3304980B0EDF}"/>
              </a:ext>
            </a:extLst>
          </p:cNvPr>
          <p:cNvSpPr/>
          <p:nvPr/>
        </p:nvSpPr>
        <p:spPr>
          <a:xfrm>
            <a:off x="4694230" y="2489200"/>
            <a:ext cx="4449770" cy="2654300"/>
          </a:xfrm>
          <a:prstGeom prst="rect">
            <a:avLst/>
          </a:prstGeom>
          <a:gradFill>
            <a:gsLst>
              <a:gs pos="54000">
                <a:srgbClr val="000000">
                  <a:alpha val="0"/>
                </a:srgbClr>
              </a:gs>
              <a:gs pos="100000">
                <a:srgbClr val="000000">
                  <a:alpha val="60000"/>
                </a:srgbClr>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10E0FFCC-54F9-12AF-741B-D6D4E75BB572}"/>
              </a:ext>
            </a:extLst>
          </p:cNvPr>
          <p:cNvSpPr/>
          <p:nvPr/>
        </p:nvSpPr>
        <p:spPr>
          <a:xfrm>
            <a:off x="0" y="0"/>
            <a:ext cx="5709424" cy="5143500"/>
          </a:xfrm>
          <a:prstGeom prst="rect">
            <a:avLst/>
          </a:prstGeom>
          <a:gradFill>
            <a:gsLst>
              <a:gs pos="0">
                <a:srgbClr val="000000">
                  <a:alpha val="0"/>
                </a:srgbClr>
              </a:gs>
              <a:gs pos="98000">
                <a:srgbClr val="000000">
                  <a:alpha val="50000"/>
                </a:srgbClr>
              </a:gs>
            </a:gsLst>
            <a:lin ang="108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600"/>
              </a:spcBef>
              <a:spcAft>
                <a:spcPts val="0"/>
              </a:spcAft>
              <a:buClrTx/>
              <a:buSzTx/>
              <a:buFontTx/>
              <a:buNone/>
              <a:tabLst/>
            </a:pPr>
            <a:endParaRPr kumimoji="0" lang="en-US" sz="1800" b="1" i="0" u="none" strike="noStrike" cap="none" spc="0" normalizeH="0" baseline="0">
              <a:ln>
                <a:noFill/>
              </a:ln>
              <a:solidFill>
                <a:srgbClr val="55555A"/>
              </a:solidFill>
              <a:effectLst/>
              <a:uFillTx/>
              <a:latin typeface="+mj-lt"/>
              <a:ea typeface="+mj-ea"/>
              <a:cs typeface="+mj-cs"/>
              <a:sym typeface="Arial"/>
            </a:endParaRPr>
          </a:p>
        </p:txBody>
      </p:sp>
      <p:sp>
        <p:nvSpPr>
          <p:cNvPr id="2" name="Text Placeholder 1"/>
          <p:cNvSpPr>
            <a:spLocks noGrp="1"/>
          </p:cNvSpPr>
          <p:nvPr>
            <p:ph type="body" sz="quarter" idx="15"/>
          </p:nvPr>
        </p:nvSpPr>
        <p:spPr>
          <a:xfrm>
            <a:off x="330194" y="2536528"/>
            <a:ext cx="5140022" cy="984885"/>
          </a:xfrm>
        </p:spPr>
        <p:txBody>
          <a:bodyPr/>
          <a:lstStyle/>
          <a:p>
            <a:r>
              <a:rPr lang="en-GB"/>
              <a:t>Regional context and need for reinforcement</a:t>
            </a:r>
          </a:p>
        </p:txBody>
      </p:sp>
      <p:sp>
        <p:nvSpPr>
          <p:cNvPr id="3" name="Text Placeholder 2"/>
          <p:cNvSpPr>
            <a:spLocks noGrp="1"/>
          </p:cNvSpPr>
          <p:nvPr>
            <p:ph type="body" sz="quarter" idx="17"/>
          </p:nvPr>
        </p:nvSpPr>
        <p:spPr/>
        <p:txBody>
          <a:bodyPr/>
          <a:lstStyle/>
          <a:p>
            <a:r>
              <a:rPr lang="en-GB"/>
              <a:t>02</a:t>
            </a:r>
          </a:p>
        </p:txBody>
      </p:sp>
      <p:pic>
        <p:nvPicPr>
          <p:cNvPr id="4" name="Graphic 3">
            <a:extLst>
              <a:ext uri="{FF2B5EF4-FFF2-40B4-BE49-F238E27FC236}">
                <a16:creationId xmlns:a16="http://schemas.microsoft.com/office/drawing/2014/main" id="{4A8745C4-8E62-2854-A7DB-2869534C0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78" y="4569846"/>
            <a:ext cx="1437972" cy="295658"/>
          </a:xfrm>
          <a:prstGeom prst="rect">
            <a:avLst/>
          </a:prstGeom>
        </p:spPr>
      </p:pic>
      <p:pic>
        <p:nvPicPr>
          <p:cNvPr id="13" name="Picture 12">
            <a:extLst>
              <a:ext uri="{FF2B5EF4-FFF2-40B4-BE49-F238E27FC236}">
                <a16:creationId xmlns:a16="http://schemas.microsoft.com/office/drawing/2014/main" id="{0E71DE8E-B903-96D6-EF16-34009497DA8B}"/>
              </a:ext>
            </a:extLst>
          </p:cNvPr>
          <p:cNvPicPr>
            <a:picLocks noChangeAspect="1"/>
          </p:cNvPicPr>
          <p:nvPr/>
        </p:nvPicPr>
        <p:blipFill>
          <a:blip r:embed="rId6"/>
          <a:srcRect/>
          <a:stretch/>
        </p:blipFill>
        <p:spPr>
          <a:xfrm>
            <a:off x="0" y="4421044"/>
            <a:ext cx="2022535" cy="439456"/>
          </a:xfrm>
          <a:prstGeom prst="rect">
            <a:avLst/>
          </a:prstGeom>
        </p:spPr>
      </p:pic>
    </p:spTree>
    <p:extLst>
      <p:ext uri="{BB962C8B-B14F-4D97-AF65-F5344CB8AC3E}">
        <p14:creationId xmlns:p14="http://schemas.microsoft.com/office/powerpoint/2010/main" val="23968853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716C78-5D1C-46CD-A8EB-E8AA2E520217}"/>
              </a:ext>
            </a:extLst>
          </p:cNvPr>
          <p:cNvSpPr>
            <a:spLocks noGrp="1"/>
          </p:cNvSpPr>
          <p:nvPr>
            <p:ph type="title"/>
          </p:nvPr>
        </p:nvSpPr>
        <p:spPr/>
        <p:txBody>
          <a:bodyPr/>
          <a:lstStyle/>
          <a:p>
            <a:r>
              <a:rPr lang="en-GB"/>
              <a:t>The existing transmission network</a:t>
            </a:r>
          </a:p>
        </p:txBody>
      </p:sp>
      <p:sp>
        <p:nvSpPr>
          <p:cNvPr id="6" name="Text Placeholder 5">
            <a:extLst>
              <a:ext uri="{FF2B5EF4-FFF2-40B4-BE49-F238E27FC236}">
                <a16:creationId xmlns:a16="http://schemas.microsoft.com/office/drawing/2014/main" id="{62900DD9-44D2-93F8-71AF-C57634350989}"/>
              </a:ext>
            </a:extLst>
          </p:cNvPr>
          <p:cNvSpPr>
            <a:spLocks noGrp="1"/>
          </p:cNvSpPr>
          <p:nvPr>
            <p:ph type="body" sz="quarter" idx="11"/>
          </p:nvPr>
        </p:nvSpPr>
        <p:spPr>
          <a:xfrm>
            <a:off x="415940" y="831162"/>
            <a:ext cx="4150932" cy="3456716"/>
          </a:xfrm>
        </p:spPr>
        <p:txBody>
          <a:bodyPr/>
          <a:lstStyle/>
          <a:p>
            <a:r>
              <a:rPr lang="en-US" sz="1400" b="0">
                <a:solidFill>
                  <a:srgbClr val="55555A"/>
                </a:solidFill>
                <a:cs typeface="Arial"/>
              </a:rPr>
              <a:t>East Anglia’s 400,000 Volt (400 kV) electricity transmission network was built in the 1960s to supply regional demand, </a:t>
            </a:r>
            <a:r>
              <a:rPr lang="en-US" sz="1400" b="0" err="1">
                <a:solidFill>
                  <a:srgbClr val="55555A"/>
                </a:solidFill>
                <a:cs typeface="Arial"/>
              </a:rPr>
              <a:t>centred</a:t>
            </a:r>
            <a:r>
              <a:rPr lang="en-US" sz="1400" b="0">
                <a:solidFill>
                  <a:srgbClr val="55555A"/>
                </a:solidFill>
                <a:cs typeface="Arial"/>
              </a:rPr>
              <a:t> around Norwich and Ipswich. With the growth in new energy generation from offshore wind, nuclear power and interconnection with other countries, there will be more electricity connected in East Anglia than the network can currently accommodate. </a:t>
            </a:r>
            <a:endParaRPr lang="en-US"/>
          </a:p>
          <a:p>
            <a:r>
              <a:rPr lang="en-US" sz="1400" b="0">
                <a:solidFill>
                  <a:schemeClr val="tx1"/>
                </a:solidFill>
              </a:rPr>
              <a:t>Over the next decade we expect between 14,000 MW and 18,500 MW of new generation and new interconnection to connect in the region.    </a:t>
            </a:r>
            <a:endParaRPr lang="en-GB" sz="1400" b="0">
              <a:solidFill>
                <a:schemeClr val="tx1"/>
              </a:solidFill>
            </a:endParaRPr>
          </a:p>
          <a:p>
            <a:pPr>
              <a:lnSpc>
                <a:spcPct val="107000"/>
              </a:lnSpc>
              <a:spcAft>
                <a:spcPts val="800"/>
              </a:spcAft>
            </a:pPr>
            <a:r>
              <a:rPr lang="en-US" sz="1400">
                <a:solidFill>
                  <a:schemeClr val="tx1"/>
                </a:solidFill>
              </a:rPr>
              <a:t>Our existing power lines do not have sufficient capacity to accommodate this new generation. </a:t>
            </a:r>
            <a:endParaRPr lang="en-GB" sz="1400">
              <a:solidFill>
                <a:schemeClr val="tx1"/>
              </a:solidFill>
            </a:endParaRPr>
          </a:p>
          <a:p>
            <a:endParaRPr lang="en-US" sz="1400"/>
          </a:p>
        </p:txBody>
      </p:sp>
      <p:sp>
        <p:nvSpPr>
          <p:cNvPr id="19" name="Text Placeholder 7">
            <a:extLst>
              <a:ext uri="{FF2B5EF4-FFF2-40B4-BE49-F238E27FC236}">
                <a16:creationId xmlns:a16="http://schemas.microsoft.com/office/drawing/2014/main" id="{A28E84A2-00CF-4C31-5BAF-4E9B7AB1A689}"/>
              </a:ext>
            </a:extLst>
          </p:cNvPr>
          <p:cNvSpPr>
            <a:spLocks noGrp="1"/>
          </p:cNvSpPr>
          <p:nvPr/>
        </p:nvSpPr>
        <p:spPr bwMode="auto">
          <a:xfrm>
            <a:off x="78830" y="1714377"/>
            <a:ext cx="4693893"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algn="l" rtl="0" fontAlgn="base"/>
            <a:endParaRPr lang="en-US" sz="1500" b="0">
              <a:solidFill>
                <a:srgbClr val="55555A"/>
              </a:solidFill>
              <a:latin typeface="Arial"/>
              <a:cs typeface="Arial"/>
            </a:endParaRPr>
          </a:p>
          <a:p>
            <a:endParaRPr lang="en-US" sz="1600" b="0">
              <a:solidFill>
                <a:srgbClr val="55555A"/>
              </a:solidFill>
              <a:latin typeface="Arial" panose="020B0604020202020204" pitchFamily="34" charset="0"/>
            </a:endParaRPr>
          </a:p>
          <a:p>
            <a:endParaRPr lang="en-US" sz="1600" b="0">
              <a:solidFill>
                <a:srgbClr val="55555A"/>
              </a:solidFill>
              <a:latin typeface="Arial" panose="020B0604020202020204" pitchFamily="34" charset="0"/>
            </a:endParaRPr>
          </a:p>
          <a:p>
            <a:endParaRPr lang="en-GB" sz="1600" b="0">
              <a:solidFill>
                <a:srgbClr val="55555A"/>
              </a:solidFill>
              <a:latin typeface="Arial" panose="020B0604020202020204" pitchFamily="34" charset="0"/>
            </a:endParaRPr>
          </a:p>
          <a:p>
            <a:pPr algn="l" rtl="0" fontAlgn="base"/>
            <a:endParaRPr lang="en-GB" sz="1600" b="0">
              <a:solidFill>
                <a:srgbClr val="55555A"/>
              </a:solidFill>
              <a:latin typeface="Arial" panose="020B0604020202020204" pitchFamily="34" charset="0"/>
            </a:endParaRPr>
          </a:p>
          <a:p>
            <a:pPr algn="l" rtl="0" fontAlgn="base"/>
            <a:endParaRPr lang="en-GB" sz="1600" b="0">
              <a:solidFill>
                <a:srgbClr val="55555A"/>
              </a:solidFill>
              <a:latin typeface="Arial" panose="020B0604020202020204" pitchFamily="34" charset="0"/>
            </a:endParaRPr>
          </a:p>
          <a:p>
            <a:pPr lvl="1" defTabSz="898502"/>
            <a:endParaRPr lang="en-US" sz="1400" b="1"/>
          </a:p>
          <a:p>
            <a:pPr algn="l" rtl="0" fontAlgn="base"/>
            <a:endParaRPr lang="en-GB" sz="1600" b="0" i="0" u="none" strike="noStrike">
              <a:solidFill>
                <a:srgbClr val="55555A"/>
              </a:solidFill>
              <a:effectLst/>
              <a:latin typeface="Arial" panose="020B0604020202020204" pitchFamily="34" charset="0"/>
            </a:endParaRPr>
          </a:p>
          <a:p>
            <a:pPr algn="l" rtl="0" fontAlgn="base"/>
            <a:endParaRPr lang="en-GB" sz="1600" b="0">
              <a:solidFill>
                <a:srgbClr val="55555A"/>
              </a:solidFill>
              <a:latin typeface="Arial" panose="020B0604020202020204" pitchFamily="34" charset="0"/>
            </a:endParaRPr>
          </a:p>
        </p:txBody>
      </p:sp>
      <p:sp>
        <p:nvSpPr>
          <p:cNvPr id="2" name="Footer Placeholder 5">
            <a:extLst>
              <a:ext uri="{FF2B5EF4-FFF2-40B4-BE49-F238E27FC236}">
                <a16:creationId xmlns:a16="http://schemas.microsoft.com/office/drawing/2014/main" id="{3BBA582F-DECF-2CCB-933B-A9CC32F08EE0}"/>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pic>
        <p:nvPicPr>
          <p:cNvPr id="3" name="Picture 3" descr="A picture containing text, map, diagram, atlas&#10;&#10;Description automatically generated">
            <a:extLst>
              <a:ext uri="{FF2B5EF4-FFF2-40B4-BE49-F238E27FC236}">
                <a16:creationId xmlns:a16="http://schemas.microsoft.com/office/drawing/2014/main" id="{8F0EFD4B-A3E0-5D9A-D74D-B9B8A5FE805D}"/>
              </a:ext>
            </a:extLst>
          </p:cNvPr>
          <p:cNvPicPr>
            <a:picLocks noChangeAspect="1"/>
          </p:cNvPicPr>
          <p:nvPr/>
        </p:nvPicPr>
        <p:blipFill>
          <a:blip r:embed="rId3"/>
          <a:stretch>
            <a:fillRect/>
          </a:stretch>
        </p:blipFill>
        <p:spPr>
          <a:xfrm>
            <a:off x="5267104" y="650281"/>
            <a:ext cx="3055531" cy="4354629"/>
          </a:xfrm>
          <a:prstGeom prst="rect">
            <a:avLst/>
          </a:prstGeom>
        </p:spPr>
      </p:pic>
    </p:spTree>
    <p:extLst>
      <p:ext uri="{BB962C8B-B14F-4D97-AF65-F5344CB8AC3E}">
        <p14:creationId xmlns:p14="http://schemas.microsoft.com/office/powerpoint/2010/main" val="41660751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98741-58DF-2FA0-B742-8589540C5297}"/>
              </a:ext>
            </a:extLst>
          </p:cNvPr>
          <p:cNvPicPr>
            <a:picLocks noChangeAspect="1"/>
          </p:cNvPicPr>
          <p:nvPr/>
        </p:nvPicPr>
        <p:blipFill>
          <a:blip r:embed="rId3"/>
          <a:stretch>
            <a:fillRect/>
          </a:stretch>
        </p:blipFill>
        <p:spPr>
          <a:xfrm>
            <a:off x="5006119" y="698460"/>
            <a:ext cx="3848637" cy="4340409"/>
          </a:xfrm>
          <a:prstGeom prst="rect">
            <a:avLst/>
          </a:prstGeom>
        </p:spPr>
      </p:pic>
      <p:sp>
        <p:nvSpPr>
          <p:cNvPr id="8" name="Text Placeholder 7">
            <a:extLst>
              <a:ext uri="{FF2B5EF4-FFF2-40B4-BE49-F238E27FC236}">
                <a16:creationId xmlns:a16="http://schemas.microsoft.com/office/drawing/2014/main" id="{D98D83D2-CE5F-4F27-A25E-A01FC00EE425}"/>
              </a:ext>
            </a:extLst>
          </p:cNvPr>
          <p:cNvSpPr>
            <a:spLocks noGrp="1"/>
          </p:cNvSpPr>
          <p:nvPr>
            <p:ph type="body" sz="quarter" idx="11"/>
          </p:nvPr>
        </p:nvSpPr>
        <p:spPr>
          <a:xfrm>
            <a:off x="235066" y="891868"/>
            <a:ext cx="4673630" cy="3365024"/>
          </a:xfrm>
        </p:spPr>
        <p:txBody>
          <a:bodyPr/>
          <a:lstStyle/>
          <a:p>
            <a:r>
              <a:rPr lang="en-GB" sz="1200" b="0">
                <a:solidFill>
                  <a:schemeClr val="tx1"/>
                </a:solidFill>
                <a:ea typeface="ＭＳ Ｐゴシック"/>
                <a:cs typeface="+mn-lt"/>
              </a:rPr>
              <a:t>Before we consider the potential need to build new lines, we will always look to maximise the amount of power that can flow through the existing network. That is the case here:</a:t>
            </a:r>
            <a:endParaRPr lang="en-US" sz="1200" b="0">
              <a:solidFill>
                <a:schemeClr val="tx1"/>
              </a:solidFill>
              <a:ea typeface="ＭＳ Ｐゴシック"/>
              <a:cs typeface="+mn-lt"/>
            </a:endParaRPr>
          </a:p>
          <a:p>
            <a:pPr marL="285750" indent="-285750">
              <a:spcBef>
                <a:spcPts val="0"/>
              </a:spcBef>
              <a:spcAft>
                <a:spcPts val="400"/>
              </a:spcAft>
              <a:buFont typeface="Arial" panose="020B0604020202020204" pitchFamily="34" charset="0"/>
              <a:buChar char="•"/>
            </a:pPr>
            <a:r>
              <a:rPr lang="en-GB" sz="1200" b="0">
                <a:solidFill>
                  <a:schemeClr val="tx1"/>
                </a:solidFill>
                <a:ea typeface="ＭＳ Ｐゴシック"/>
                <a:cs typeface="+mn-lt"/>
              </a:rPr>
              <a:t>installing power control devices (</a:t>
            </a:r>
            <a:r>
              <a:rPr lang="en-US" sz="1200" b="0">
                <a:solidFill>
                  <a:schemeClr val="tx1"/>
                </a:solidFill>
                <a:ea typeface="ＭＳ Ｐゴシック"/>
                <a:cs typeface="+mn-lt"/>
              </a:rPr>
              <a:t>at Pelham, Rye House and Waltham Cross) </a:t>
            </a:r>
          </a:p>
          <a:p>
            <a:pPr marL="285750" indent="-285750">
              <a:spcBef>
                <a:spcPts val="0"/>
              </a:spcBef>
              <a:spcAft>
                <a:spcPts val="400"/>
              </a:spcAft>
              <a:buFont typeface="Arial" panose="020B0604020202020204" pitchFamily="34" charset="0"/>
              <a:buChar char="•"/>
            </a:pPr>
            <a:r>
              <a:rPr lang="en-GB" sz="1200" b="0">
                <a:solidFill>
                  <a:schemeClr val="tx1"/>
                </a:solidFill>
                <a:ea typeface="ＭＳ Ｐゴシック"/>
                <a:cs typeface="+mn-lt"/>
              </a:rPr>
              <a:t>increasing the voltage of a </a:t>
            </a:r>
            <a:r>
              <a:rPr lang="en-US" sz="1200" b="0">
                <a:solidFill>
                  <a:schemeClr val="tx1"/>
                </a:solidFill>
                <a:ea typeface="ＭＳ Ｐゴシック"/>
                <a:cs typeface="+mn-lt"/>
              </a:rPr>
              <a:t>section of line from Waltham Cross to London</a:t>
            </a:r>
            <a:endParaRPr lang="en-US" sz="1200" b="0">
              <a:solidFill>
                <a:schemeClr val="tx1"/>
              </a:solidFill>
              <a:ea typeface="ＭＳ Ｐゴシック"/>
              <a:cs typeface="Arial"/>
            </a:endParaRPr>
          </a:p>
          <a:p>
            <a:pPr marL="285750" indent="-285750">
              <a:spcBef>
                <a:spcPts val="0"/>
              </a:spcBef>
              <a:spcAft>
                <a:spcPts val="400"/>
              </a:spcAft>
              <a:buFont typeface="Arial" panose="020B0604020202020204" pitchFamily="34" charset="0"/>
              <a:buChar char="•"/>
            </a:pPr>
            <a:r>
              <a:rPr lang="en-GB" sz="1200" b="0">
                <a:solidFill>
                  <a:schemeClr val="tx1"/>
                </a:solidFill>
                <a:ea typeface="ＭＳ Ｐゴシック"/>
                <a:cs typeface="+mn-lt"/>
              </a:rPr>
              <a:t>re-wiring existing overhead lines with conductors that can carry more power, from Norwich to Rayleigh, and from </a:t>
            </a:r>
            <a:r>
              <a:rPr lang="en-US" sz="1200" b="0" err="1">
                <a:solidFill>
                  <a:schemeClr val="tx1"/>
                </a:solidFill>
                <a:ea typeface="ＭＳ Ｐゴシック"/>
                <a:cs typeface="+mn-lt"/>
              </a:rPr>
              <a:t>Bramford</a:t>
            </a:r>
            <a:r>
              <a:rPr lang="en-US" sz="1200" b="0">
                <a:solidFill>
                  <a:schemeClr val="tx1"/>
                </a:solidFill>
                <a:ea typeface="ＭＳ Ｐゴシック"/>
                <a:cs typeface="+mn-lt"/>
              </a:rPr>
              <a:t> to </a:t>
            </a:r>
            <a:r>
              <a:rPr lang="en-US" sz="1200" b="0" err="1">
                <a:solidFill>
                  <a:schemeClr val="tx1"/>
                </a:solidFill>
                <a:ea typeface="ＭＳ Ｐゴシック"/>
                <a:cs typeface="+mn-lt"/>
              </a:rPr>
              <a:t>Twinstead</a:t>
            </a:r>
            <a:r>
              <a:rPr lang="en-US" sz="1200" b="0">
                <a:solidFill>
                  <a:schemeClr val="tx1"/>
                </a:solidFill>
                <a:ea typeface="ＭＳ Ｐゴシック"/>
                <a:cs typeface="+mn-lt"/>
              </a:rPr>
              <a:t> and Pelham.</a:t>
            </a:r>
            <a:endParaRPr lang="en-GB" sz="1200">
              <a:solidFill>
                <a:schemeClr val="tx1"/>
              </a:solidFill>
              <a:ea typeface="ＭＳ Ｐゴシック"/>
              <a:cs typeface="Arial"/>
            </a:endParaRPr>
          </a:p>
          <a:p>
            <a:pPr>
              <a:spcBef>
                <a:spcPts val="0"/>
              </a:spcBef>
              <a:spcAft>
                <a:spcPts val="0"/>
              </a:spcAft>
            </a:pPr>
            <a:r>
              <a:rPr lang="en-US" sz="1200" b="0">
                <a:solidFill>
                  <a:schemeClr val="tx1"/>
                </a:solidFill>
                <a:ea typeface="ＭＳ Ｐゴシック"/>
                <a:cs typeface="+mn-lt"/>
              </a:rPr>
              <a:t>This is still insufficient </a:t>
            </a:r>
            <a:r>
              <a:rPr lang="en-GB" sz="1200" b="0">
                <a:solidFill>
                  <a:schemeClr val="tx1"/>
                </a:solidFill>
                <a:ea typeface="ＭＳ Ｐゴシック"/>
                <a:cs typeface="+mn-lt"/>
              </a:rPr>
              <a:t>to deliver the capacity required</a:t>
            </a:r>
            <a:r>
              <a:rPr lang="en-GB" sz="1200">
                <a:solidFill>
                  <a:schemeClr val="tx1"/>
                </a:solidFill>
                <a:ea typeface="ＭＳ Ｐゴシック"/>
                <a:cs typeface="+mn-lt"/>
              </a:rPr>
              <a:t> </a:t>
            </a:r>
            <a:r>
              <a:rPr lang="en-GB" sz="1200" b="0">
                <a:solidFill>
                  <a:schemeClr val="tx1"/>
                </a:solidFill>
                <a:ea typeface="ＭＳ Ｐゴシック"/>
                <a:cs typeface="+mn-lt"/>
              </a:rPr>
              <a:t>- we are therefore looking at options to build new reinforcements: </a:t>
            </a:r>
            <a:endParaRPr lang="en-GB" sz="1200">
              <a:solidFill>
                <a:schemeClr val="tx1"/>
              </a:solidFill>
              <a:ea typeface="ＭＳ Ｐゴシック"/>
              <a:cs typeface="Arial"/>
            </a:endParaRPr>
          </a:p>
          <a:p>
            <a:pPr>
              <a:spcBef>
                <a:spcPts val="0"/>
              </a:spcBef>
              <a:spcAft>
                <a:spcPts val="0"/>
              </a:spcAft>
            </a:pPr>
            <a:endParaRPr lang="en-GB" sz="1200" b="0">
              <a:solidFill>
                <a:schemeClr val="tx1"/>
              </a:solidFill>
              <a:ea typeface="ＭＳ Ｐゴシック"/>
              <a:cs typeface="+mn-lt"/>
            </a:endParaRPr>
          </a:p>
          <a:p>
            <a:pPr marL="285750" indent="-285750">
              <a:spcBef>
                <a:spcPts val="0"/>
              </a:spcBef>
              <a:spcAft>
                <a:spcPts val="400"/>
              </a:spcAft>
              <a:buFont typeface="Arial" panose="020B0604020202020204" pitchFamily="34" charset="0"/>
              <a:buChar char="•"/>
            </a:pPr>
            <a:r>
              <a:rPr lang="en-GB" sz="1200" b="0">
                <a:solidFill>
                  <a:schemeClr val="tx1"/>
                </a:solidFill>
                <a:ea typeface="ＭＳ Ｐゴシック"/>
                <a:cs typeface="+mn-lt"/>
              </a:rPr>
              <a:t>Norwich to Tilbury Reinforcement     </a:t>
            </a:r>
          </a:p>
          <a:p>
            <a:pPr marL="285750" indent="-285750">
              <a:spcBef>
                <a:spcPts val="0"/>
              </a:spcBef>
              <a:spcAft>
                <a:spcPts val="400"/>
              </a:spcAft>
              <a:buFont typeface="Arial" panose="020B0604020202020204" pitchFamily="34" charset="0"/>
              <a:buChar char="•"/>
            </a:pPr>
            <a:r>
              <a:rPr lang="en-GB" sz="1200" b="0" err="1">
                <a:solidFill>
                  <a:schemeClr val="tx1"/>
                </a:solidFill>
                <a:ea typeface="ＭＳ Ｐゴシック"/>
                <a:cs typeface="+mn-lt"/>
              </a:rPr>
              <a:t>Bramford</a:t>
            </a:r>
            <a:r>
              <a:rPr lang="en-GB" sz="1200" b="0">
                <a:solidFill>
                  <a:schemeClr val="tx1"/>
                </a:solidFill>
                <a:ea typeface="ＭＳ Ｐゴシック"/>
                <a:cs typeface="+mn-lt"/>
              </a:rPr>
              <a:t> to </a:t>
            </a:r>
            <a:r>
              <a:rPr lang="en-GB" sz="1200" b="0" err="1">
                <a:solidFill>
                  <a:schemeClr val="tx1"/>
                </a:solidFill>
                <a:ea typeface="ＭＳ Ｐゴシック"/>
                <a:cs typeface="+mn-lt"/>
              </a:rPr>
              <a:t>Twinstead</a:t>
            </a:r>
            <a:r>
              <a:rPr lang="en-GB" sz="1200" b="0">
                <a:solidFill>
                  <a:schemeClr val="tx1"/>
                </a:solidFill>
                <a:ea typeface="ＭＳ Ｐゴシック"/>
                <a:cs typeface="+mn-lt"/>
              </a:rPr>
              <a:t> Reinforcement  </a:t>
            </a:r>
          </a:p>
          <a:p>
            <a:pPr marL="285750" indent="-285750">
              <a:spcBef>
                <a:spcPts val="0"/>
              </a:spcBef>
              <a:spcAft>
                <a:spcPts val="400"/>
              </a:spcAft>
              <a:buFont typeface="Arial" panose="020B0604020202020204" pitchFamily="34" charset="0"/>
              <a:buChar char="•"/>
            </a:pPr>
            <a:r>
              <a:rPr lang="en-GB" sz="1200" b="0">
                <a:solidFill>
                  <a:schemeClr val="tx1"/>
                </a:solidFill>
                <a:ea typeface="ＭＳ Ｐゴシック"/>
                <a:cs typeface="+mn-lt"/>
              </a:rPr>
              <a:t>Sea Link – a subsea link between East Anglia and Kent.</a:t>
            </a:r>
          </a:p>
        </p:txBody>
      </p:sp>
      <p:sp>
        <p:nvSpPr>
          <p:cNvPr id="7" name="Title 6">
            <a:extLst>
              <a:ext uri="{FF2B5EF4-FFF2-40B4-BE49-F238E27FC236}">
                <a16:creationId xmlns:a16="http://schemas.microsoft.com/office/drawing/2014/main" id="{19716C78-5D1C-46CD-A8EB-E8AA2E520217}"/>
              </a:ext>
            </a:extLst>
          </p:cNvPr>
          <p:cNvSpPr>
            <a:spLocks noGrp="1"/>
          </p:cNvSpPr>
          <p:nvPr>
            <p:ph type="title"/>
          </p:nvPr>
        </p:nvSpPr>
        <p:spPr/>
        <p:txBody>
          <a:bodyPr/>
          <a:lstStyle/>
          <a:p>
            <a:r>
              <a:rPr lang="en-GB"/>
              <a:t>Increasing the capacity of the existing network </a:t>
            </a:r>
            <a:br>
              <a:rPr lang="en-GB"/>
            </a:br>
            <a:endParaRPr lang="en-US"/>
          </a:p>
        </p:txBody>
      </p:sp>
      <p:sp>
        <p:nvSpPr>
          <p:cNvPr id="3" name="Footer Placeholder 5">
            <a:extLst>
              <a:ext uri="{FF2B5EF4-FFF2-40B4-BE49-F238E27FC236}">
                <a16:creationId xmlns:a16="http://schemas.microsoft.com/office/drawing/2014/main" id="{04212AA0-DE87-FD30-97C1-98EE155F86EC}"/>
              </a:ext>
            </a:extLst>
          </p:cNvPr>
          <p:cNvSpPr>
            <a:spLocks noGrp="1"/>
          </p:cNvSpPr>
          <p:nvPr>
            <p:ph type="ftr" sz="quarter" idx="10"/>
          </p:nvPr>
        </p:nvSpPr>
        <p:spPr>
          <a:xfrm>
            <a:off x="1234838" y="4740424"/>
            <a:ext cx="7195415" cy="169277"/>
          </a:xfrm>
        </p:spPr>
        <p:txBody>
          <a:bodyPr/>
          <a:lstStyle/>
          <a:p>
            <a:r>
              <a:rPr lang="en-US"/>
              <a:t>| Norwich to Tilbury | June – August 2023</a:t>
            </a:r>
          </a:p>
        </p:txBody>
      </p:sp>
    </p:spTree>
    <p:extLst>
      <p:ext uri="{BB962C8B-B14F-4D97-AF65-F5344CB8AC3E}">
        <p14:creationId xmlns:p14="http://schemas.microsoft.com/office/powerpoint/2010/main" val="1348464077"/>
      </p:ext>
    </p:extLst>
  </p:cSld>
  <p:clrMapOvr>
    <a:masterClrMapping/>
  </p:clrMapOvr>
  <p:transition>
    <p:fade/>
  </p:transition>
</p:sld>
</file>

<file path=ppt/theme/theme1.xml><?xml version="1.0" encoding="utf-8"?>
<a:theme xmlns:a="http://schemas.openxmlformats.org/drawingml/2006/main" name="NG_PPT_16x9_Generic_template-blue">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96D7EB"/>
      </a:hlink>
      <a:folHlink>
        <a:srgbClr val="96D7EB"/>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UK PPT 2018 16x9 [Read-Only]" id="{F8B8429D-1C3F-4243-8F56-662C3EC5DD2E}" vid="{87315FF6-F09E-4CC5-BC2B-0FE64A01FEDD}"/>
    </a:ext>
  </a:extLst>
</a:theme>
</file>

<file path=ppt/theme/theme2.xml><?xml version="1.0" encoding="utf-8"?>
<a:theme xmlns:a="http://schemas.openxmlformats.org/drawingml/2006/main" name="US NG_2018 PPT__EnergyLines Template 16x9">
  <a:themeElements>
    <a:clrScheme name="National Grid">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563C1"/>
      </a:hlink>
      <a:folHlink>
        <a:srgbClr val="954F72"/>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Bramford to Twinstead PPT" id="{0EBADAEA-5C13-C844-84B7-1E36E1DB7692}" vid="{039899A8-3B72-7649-8C3F-3327EAD521B6}"/>
    </a:ext>
  </a:extLst>
</a:theme>
</file>

<file path=ppt/theme/theme3.xml><?xml version="1.0" encoding="utf-8"?>
<a:theme xmlns:a="http://schemas.openxmlformats.org/drawingml/2006/main" name="1_NG_PPT_16x9_Generic_template-blue">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96D7EB"/>
      </a:hlink>
      <a:folHlink>
        <a:srgbClr val="96D7EB"/>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UK PPT 2018 16x9 [Read-Only]" id="{F8B8429D-1C3F-4243-8F56-662C3EC5DD2E}" vid="{87315FF6-F09E-4CC5-BC2B-0FE64A01FEDD}"/>
    </a:ext>
  </a:extLst>
</a:theme>
</file>

<file path=ppt/theme/theme4.xml><?xml version="1.0" encoding="utf-8"?>
<a:theme xmlns:a="http://schemas.openxmlformats.org/drawingml/2006/main" name="US NG_2018 PPT__EnergyLines Template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563C1"/>
      </a:hlink>
      <a:folHlink>
        <a:srgbClr val="954F72"/>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TGGU Norwich to Tilbury.potx" id="{2418EE25-6AE9-490F-85D4-6F23C0FB9D41}" vid="{CA97F7DC-F801-4C0A-97B3-BD5D6379B892}"/>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ocumentNo xmlns="da9196ae-a771-41c7-aaf6-5a2b3532f812" xsi:nil="true"/>
    <TaxCatchAll xmlns="cadce026-d35b-4a62-a2ee-1436bb44fb55" xsi:nil="true"/>
    <lcf76f155ced4ddcb4097134ff3c332f xmlns="da9196ae-a771-41c7-aaf6-5a2b3532f81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AAF8DE8D69AA41AC448C898D526B14" ma:contentTypeVersion="18" ma:contentTypeDescription="Create a new document." ma:contentTypeScope="" ma:versionID="620cc5a51a625cac93a55e7d8bcd3288">
  <xsd:schema xmlns:xsd="http://www.w3.org/2001/XMLSchema" xmlns:xs="http://www.w3.org/2001/XMLSchema" xmlns:p="http://schemas.microsoft.com/office/2006/metadata/properties" xmlns:ns2="da9196ae-a771-41c7-aaf6-5a2b3532f812" xmlns:ns3="0489993b-9740-44d8-9747-80e5cc52334d" xmlns:ns4="cadce026-d35b-4a62-a2ee-1436bb44fb55" targetNamespace="http://schemas.microsoft.com/office/2006/metadata/properties" ma:root="true" ma:fieldsID="865a94ab489191f450368c6e06450d2b" ns2:_="" ns3:_="" ns4:_="">
    <xsd:import namespace="da9196ae-a771-41c7-aaf6-5a2b3532f812"/>
    <xsd:import namespace="0489993b-9740-44d8-9747-80e5cc52334d"/>
    <xsd:import namespace="cadce026-d35b-4a62-a2ee-1436bb44fb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4:TaxCatchAll" minOccurs="0"/>
                <xsd:element ref="ns2:MediaLengthInSeconds" minOccurs="0"/>
                <xsd:element ref="ns2:DocumentNo"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196ae-a771-41c7-aaf6-5a2b3532f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DocumentNo" ma:index="24" nillable="true" ma:displayName="Document No" ma:format="Dropdown" ma:internalName="DocumentNo">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89993b-9740-44d8-9747-80e5cc5233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dce026-d35b-4a62-a2ee-1436bb44fb5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ca55e87-8cd0-4c72-8c47-ef893b5abbec}" ma:internalName="TaxCatchAll" ma:showField="CatchAllData" ma:web="4cb0542a-3a04-4aaf-aa5c-b48978913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40D1E-79D0-4C0C-8812-8543DE737CD9}">
  <ds:schemaRefs>
    <ds:schemaRef ds:uri="0489993b-9740-44d8-9747-80e5cc52334d"/>
    <ds:schemaRef ds:uri="cadce026-d35b-4a62-a2ee-1436bb44fb55"/>
    <ds:schemaRef ds:uri="da9196ae-a771-41c7-aaf6-5a2b3532f8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843C78-59E5-476C-8293-DA92C24B7C74}">
  <ds:schemaRefs>
    <ds:schemaRef ds:uri="http://schemas.microsoft.com/sharepoint/v3/contenttype/forms"/>
  </ds:schemaRefs>
</ds:datastoreItem>
</file>

<file path=customXml/itemProps3.xml><?xml version="1.0" encoding="utf-8"?>
<ds:datastoreItem xmlns:ds="http://schemas.openxmlformats.org/officeDocument/2006/customXml" ds:itemID="{4AB29A39-7B19-415D-8848-84EBE1D8D2ED}">
  <ds:schemaRefs>
    <ds:schemaRef ds:uri="0489993b-9740-44d8-9747-80e5cc52334d"/>
    <ds:schemaRef ds:uri="cadce026-d35b-4a62-a2ee-1436bb44fb55"/>
    <ds:schemaRef ds:uri="da9196ae-a771-41c7-aaf6-5a2b3532f8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UK PPT 2018 16x9</Template>
  <TotalTime>0</TotalTime>
  <Words>2408</Words>
  <Application>Microsoft Office PowerPoint</Application>
  <PresentationFormat>On-screen Show (16:9)</PresentationFormat>
  <Paragraphs>421</Paragraphs>
  <Slides>40</Slides>
  <Notes>40</Notes>
  <HiddenSlides>2</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NG_PPT_16x9_Generic_template-blue</vt:lpstr>
      <vt:lpstr>US NG_2018 PPT__EnergyLines Template 16x9</vt:lpstr>
      <vt:lpstr>1_NG_PPT_16x9_Generic_template-blue</vt:lpstr>
      <vt:lpstr>US NG_2018 PPT__EnergyLines Template 16x9</vt:lpstr>
      <vt:lpstr>2023 – Non-statutory Consultation Overview</vt:lpstr>
      <vt:lpstr>Meet the team</vt:lpstr>
      <vt:lpstr>Agenda</vt:lpstr>
      <vt:lpstr>PowerPoint Presentation</vt:lpstr>
      <vt:lpstr>The challenge</vt:lpstr>
      <vt:lpstr>The Great Grid Upgrade</vt:lpstr>
      <vt:lpstr>PowerPoint Presentation</vt:lpstr>
      <vt:lpstr>The existing transmission network</vt:lpstr>
      <vt:lpstr>Increasing the capacity of the existing network  </vt:lpstr>
      <vt:lpstr>Connecting other customers</vt:lpstr>
      <vt:lpstr>Strategic Options Backcheck and Review (SOBR)</vt:lpstr>
      <vt:lpstr>Offshore option</vt:lpstr>
      <vt:lpstr>Onshore vs. Offshore cost summary</vt:lpstr>
      <vt:lpstr>PowerPoint Presentation</vt:lpstr>
      <vt:lpstr>2022 non-statutory consultation</vt:lpstr>
      <vt:lpstr>Activity since the 2022 consultation</vt:lpstr>
      <vt:lpstr>PowerPoint Presentation</vt:lpstr>
      <vt:lpstr>Planning and Regulatory Context</vt:lpstr>
      <vt:lpstr>Our proposals for Norwich to Tilbury</vt:lpstr>
      <vt:lpstr>Changes from last year - informed by feedback and technical assessments</vt:lpstr>
      <vt:lpstr>Design Development Report and preferred route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Maps of our proposals</vt:lpstr>
      <vt:lpstr>PowerPoint Presentation</vt:lpstr>
      <vt:lpstr>Timing and duration</vt:lpstr>
      <vt:lpstr>2023 non-statutory public consultation</vt:lpstr>
      <vt:lpstr>How we are consulting </vt:lpstr>
      <vt:lpstr>Webinar events</vt:lpstr>
      <vt:lpstr>Information Points</vt:lpstr>
      <vt:lpstr>How to respond to our consultation</vt:lpstr>
      <vt:lpstr>PowerPoint Presentation</vt:lpstr>
      <vt:lpstr>Consultation events</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(on two lines)</dc:title>
  <dc:creator>Mitchell, Maria</dc:creator>
  <cp:lastModifiedBy>Ailsa Ross</cp:lastModifiedBy>
  <cp:revision>3</cp:revision>
  <cp:lastPrinted>2018-08-10T07:16:05Z</cp:lastPrinted>
  <dcterms:created xsi:type="dcterms:W3CDTF">2018-10-04T13:25:50Z</dcterms:created>
  <dcterms:modified xsi:type="dcterms:W3CDTF">2023-08-21T15:43:22Z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0x010100E9AAF8DE8D69AA41AC448C898D526B14</vt:lpwstr>
  </property>
  <property fmtid="{D5CDD505-2E9C-101B-9397-08002B2CF9AE}" pid="4" name="_dlc_DocIdItemGuid">
    <vt:lpwstr>7d3ca2e3-53c9-4bb9-b088-1f64c396eb5d</vt:lpwstr>
  </property>
  <property fmtid="{D5CDD505-2E9C-101B-9397-08002B2CF9AE}" pid="5" name="MediaServiceImageTags">
    <vt:lpwstr/>
  </property>
</Properties>
</file>